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8" r:id="rId5"/>
    <p:sldId id="267" r:id="rId6"/>
    <p:sldId id="268" r:id="rId7"/>
    <p:sldId id="259" r:id="rId8"/>
    <p:sldId id="264" r:id="rId9"/>
    <p:sldId id="262" r:id="rId10"/>
    <p:sldId id="265" r:id="rId11"/>
    <p:sldId id="266"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1C37"/>
    <a:srgbClr val="BC11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CE81B3-2AB1-2342-99A5-372C83310996}" v="5" dt="2022-01-08T13:13:04.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525"/>
    <p:restoredTop sz="94694"/>
  </p:normalViewPr>
  <p:slideViewPr>
    <p:cSldViewPr snapToGrid="0" snapToObjects="1">
      <p:cViewPr varScale="1">
        <p:scale>
          <a:sx n="100" d="100"/>
          <a:sy n="100" d="100"/>
        </p:scale>
        <p:origin x="160"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3378-AE62-3744-85A8-A1FD346DEB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2E6A7B-1EB8-B744-813C-6B8741286C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2F9051-6EA0-FC42-83EC-46CA030652DB}"/>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B53AE2E9-0BF7-FC44-B3EA-E63A6549A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7B1DC-B13F-504A-B826-DE6BE75287C9}"/>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1513978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B981-7F91-B848-953A-FB7E557BA1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35441-67A7-AC4D-AA48-67C84D2CF4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46B86-3EC9-454C-908F-4828D3F6509A}"/>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E482F99E-0733-104B-91B2-A5062AC72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99C1D9-BDA1-FE4F-832B-B562B9AC5AAD}"/>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16479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9EEB-CA9B-7247-9BAD-B772F22BAA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AE2BEF-E652-6449-B636-35A54C5DDF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D9B374-6CFB-2C48-AB56-C898E1448734}"/>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6F01A363-FBFC-6C4A-A6BE-1B51A56F5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D8AC1-C936-274A-BDA3-39E6DAAFCA94}"/>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149176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924-639B-DD42-B458-B44E8E840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5018F2-DBE0-9144-A210-0B99830532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D947D9-8397-9B46-9FEF-AAC8FF0722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8979AF-8623-3645-AFC2-4D216F28B905}"/>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6" name="Footer Placeholder 5">
            <a:extLst>
              <a:ext uri="{FF2B5EF4-FFF2-40B4-BE49-F238E27FC236}">
                <a16:creationId xmlns:a16="http://schemas.microsoft.com/office/drawing/2014/main" id="{D2BE4EE7-00FB-3D4C-86BC-CE5A26E82F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09B3D5-16EE-A74C-BD4B-B69EA510E0D0}"/>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69051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282F-9C6E-9248-A030-2FEA457281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1155DE-4BDD-9843-ACB7-D6CB9688A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E32566-4296-0E4E-A8DC-568252AB1D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0508E0-260E-264A-9630-1485822A9E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7A7AD1-50C1-524A-A36D-EBC96A0175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187542-5C29-D64D-BCC8-B23C47D98AD5}"/>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8" name="Footer Placeholder 7">
            <a:extLst>
              <a:ext uri="{FF2B5EF4-FFF2-40B4-BE49-F238E27FC236}">
                <a16:creationId xmlns:a16="http://schemas.microsoft.com/office/drawing/2014/main" id="{E240D7A3-1E08-7948-A1FF-CC6820BF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FAB071-987A-6E41-BA22-29A7CB482B39}"/>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3446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F2B9-BE30-6A4B-8961-4C20DCCC19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24906E-6115-3840-A1EB-308F020C26FE}"/>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4" name="Footer Placeholder 3">
            <a:extLst>
              <a:ext uri="{FF2B5EF4-FFF2-40B4-BE49-F238E27FC236}">
                <a16:creationId xmlns:a16="http://schemas.microsoft.com/office/drawing/2014/main" id="{260431AC-E7A7-3142-B595-C5D7B61255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F34B8D-AE5A-9842-BE12-0181882CB422}"/>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2515646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01693-1680-FB43-98DD-6FAE4E86BB54}"/>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3" name="Footer Placeholder 2">
            <a:extLst>
              <a:ext uri="{FF2B5EF4-FFF2-40B4-BE49-F238E27FC236}">
                <a16:creationId xmlns:a16="http://schemas.microsoft.com/office/drawing/2014/main" id="{5B53D9C5-0B9A-304D-9CF2-5A6B977ABB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056B98-F91E-744F-ADD0-4153694FA043}"/>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2912817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49E0-1B2B-2542-AD98-1BD49E57EB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97F9CE-06F6-3948-9C72-5EF159459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CB166F-F2E5-D745-9742-CC46E52BB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E1CD4-F53E-2245-B6E5-3E0EB2557BFB}"/>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6" name="Footer Placeholder 5">
            <a:extLst>
              <a:ext uri="{FF2B5EF4-FFF2-40B4-BE49-F238E27FC236}">
                <a16:creationId xmlns:a16="http://schemas.microsoft.com/office/drawing/2014/main" id="{9713642D-B025-914C-AE2A-1B30269E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33205-7C45-D54A-B641-8E2927C1873A}"/>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81498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07B00-E7F7-734B-9CFA-3BE38EC957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ACBF63-9C11-E24E-964C-02220ED38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CF7DD9-2367-084A-8A34-3FCB985D7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7320E-C4E7-EA4D-8D88-029E2B566756}"/>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6" name="Footer Placeholder 5">
            <a:extLst>
              <a:ext uri="{FF2B5EF4-FFF2-40B4-BE49-F238E27FC236}">
                <a16:creationId xmlns:a16="http://schemas.microsoft.com/office/drawing/2014/main" id="{7A3674D3-ECD6-054E-9C96-683005A4DA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26AD96-6A36-1A4A-AC34-7E5E204FC57A}"/>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93925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8E9-CEBD-CA49-81C9-6623623F01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483272-D1E2-F049-928A-A92498D69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277ADE-6254-F346-A035-B3A0B1A3FFEA}"/>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3993F95F-F4AB-F24E-9AC5-AEE03B210A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E7BFB-37F4-CE43-BFD4-054A79FDB253}"/>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1117257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0E91A7-E627-9542-8049-F520F04463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B573AD-42B1-C340-B199-8E588818A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00BB9-BC2C-4342-82E4-ACE3F64B8DEB}"/>
              </a:ext>
            </a:extLst>
          </p:cNvPr>
          <p:cNvSpPr>
            <a:spLocks noGrp="1"/>
          </p:cNvSpPr>
          <p:nvPr>
            <p:ph type="dt" sz="half" idx="10"/>
          </p:nvPr>
        </p:nvSpPr>
        <p:spPr/>
        <p:txBody>
          <a:body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8B988546-EEAA-804E-A85B-5D63C2A40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2D96E4-8EA6-814F-9F2E-92611B28885B}"/>
              </a:ext>
            </a:extLst>
          </p:cNvPr>
          <p:cNvSpPr>
            <a:spLocks noGrp="1"/>
          </p:cNvSpPr>
          <p:nvPr>
            <p:ph type="sldNum" sz="quarter" idx="12"/>
          </p:nvPr>
        </p:nvSpPr>
        <p:spPr/>
        <p:txBody>
          <a:bodyPr/>
          <a:lstStyle/>
          <a:p>
            <a:fld id="{647ABE35-35EF-6A4E-B979-FC508A13D6CE}" type="slidenum">
              <a:rPr lang="en-US" smtClean="0"/>
              <a:t>‹#›</a:t>
            </a:fld>
            <a:endParaRPr lang="en-US"/>
          </a:p>
        </p:txBody>
      </p:sp>
    </p:spTree>
    <p:extLst>
      <p:ext uri="{BB962C8B-B14F-4D97-AF65-F5344CB8AC3E}">
        <p14:creationId xmlns:p14="http://schemas.microsoft.com/office/powerpoint/2010/main" val="3688334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BAF299-C70A-264E-B2DB-29044AC73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44ED13-37D0-8A43-96A0-0EFA296603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A19172-B194-2C41-85D2-7F537BEA5E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F9A87-AADE-1F4C-9FCF-EF7B33443105}" type="datetimeFigureOut">
              <a:rPr lang="en-US" smtClean="0"/>
              <a:t>2/2/22</a:t>
            </a:fld>
            <a:endParaRPr lang="en-US"/>
          </a:p>
        </p:txBody>
      </p:sp>
      <p:sp>
        <p:nvSpPr>
          <p:cNvPr id="5" name="Footer Placeholder 4">
            <a:extLst>
              <a:ext uri="{FF2B5EF4-FFF2-40B4-BE49-F238E27FC236}">
                <a16:creationId xmlns:a16="http://schemas.microsoft.com/office/drawing/2014/main" id="{98344C1A-81D4-534A-A0E6-96440DF8DD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D6573F7-47DC-2248-8ACF-A9A3CF164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ABE35-35EF-6A4E-B979-FC508A13D6CE}" type="slidenum">
              <a:rPr lang="en-US" smtClean="0"/>
              <a:t>‹#›</a:t>
            </a:fld>
            <a:endParaRPr lang="en-US"/>
          </a:p>
        </p:txBody>
      </p:sp>
    </p:spTree>
    <p:extLst>
      <p:ext uri="{BB962C8B-B14F-4D97-AF65-F5344CB8AC3E}">
        <p14:creationId xmlns:p14="http://schemas.microsoft.com/office/powerpoint/2010/main" val="1995831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18" Type="http://schemas.openxmlformats.org/officeDocument/2006/relationships/image" Target="../media/image23.JPG"/><Relationship Id="rId26" Type="http://schemas.openxmlformats.org/officeDocument/2006/relationships/image" Target="../media/image29.jpg"/><Relationship Id="rId3" Type="http://schemas.openxmlformats.org/officeDocument/2006/relationships/image" Target="../media/image8.jpeg"/><Relationship Id="rId21" Type="http://schemas.openxmlformats.org/officeDocument/2006/relationships/image" Target="../media/image26.JPG"/><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22.jpeg"/><Relationship Id="rId25" Type="http://schemas.openxmlformats.org/officeDocument/2006/relationships/image" Target="../media/image28.jpg"/><Relationship Id="rId2" Type="http://schemas.openxmlformats.org/officeDocument/2006/relationships/image" Target="../media/image7.jpeg"/><Relationship Id="rId16" Type="http://schemas.openxmlformats.org/officeDocument/2006/relationships/image" Target="../media/image21.jpeg"/><Relationship Id="rId20"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24" Type="http://schemas.openxmlformats.org/officeDocument/2006/relationships/image" Target="../media/image4.jpg"/><Relationship Id="rId5" Type="http://schemas.openxmlformats.org/officeDocument/2006/relationships/image" Target="../media/image10.jpeg"/><Relationship Id="rId15" Type="http://schemas.openxmlformats.org/officeDocument/2006/relationships/image" Target="../media/image20.jpeg"/><Relationship Id="rId23" Type="http://schemas.openxmlformats.org/officeDocument/2006/relationships/image" Target="../media/image6.jpeg"/><Relationship Id="rId10" Type="http://schemas.openxmlformats.org/officeDocument/2006/relationships/image" Target="../media/image15.jpeg"/><Relationship Id="rId19" Type="http://schemas.openxmlformats.org/officeDocument/2006/relationships/image" Target="../media/image24.JP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eg"/><Relationship Id="rId22" Type="http://schemas.openxmlformats.org/officeDocument/2006/relationships/image" Target="../media/image27.jpeg"/></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28619CA-4BBD-8148-824D-FF29CC69FFA3}"/>
              </a:ext>
            </a:extLst>
          </p:cNvPr>
          <p:cNvPicPr>
            <a:picLocks noChangeAspect="1"/>
          </p:cNvPicPr>
          <p:nvPr/>
        </p:nvPicPr>
        <p:blipFill>
          <a:blip r:embed="rId2"/>
          <a:stretch>
            <a:fillRect/>
          </a:stretch>
        </p:blipFill>
        <p:spPr>
          <a:xfrm>
            <a:off x="0" y="278296"/>
            <a:ext cx="12192000" cy="6858000"/>
          </a:xfrm>
          <a:prstGeom prst="rect">
            <a:avLst/>
          </a:prstGeom>
        </p:spPr>
      </p:pic>
      <p:sp>
        <p:nvSpPr>
          <p:cNvPr id="18" name="TextBox 17">
            <a:extLst>
              <a:ext uri="{FF2B5EF4-FFF2-40B4-BE49-F238E27FC236}">
                <a16:creationId xmlns:a16="http://schemas.microsoft.com/office/drawing/2014/main" id="{83A1D505-6F06-F74D-9B45-7CA26826FC41}"/>
              </a:ext>
            </a:extLst>
          </p:cNvPr>
          <p:cNvSpPr txBox="1"/>
          <p:nvPr/>
        </p:nvSpPr>
        <p:spPr>
          <a:xfrm>
            <a:off x="561666" y="675680"/>
            <a:ext cx="10580099" cy="1938992"/>
          </a:xfrm>
          <a:prstGeom prst="rect">
            <a:avLst/>
          </a:prstGeom>
          <a:noFill/>
        </p:spPr>
        <p:txBody>
          <a:bodyPr wrap="square" lIns="91440" tIns="45720" rIns="91440" bIns="45720" rtlCol="0" anchor="t">
            <a:spAutoFit/>
          </a:bodyPr>
          <a:lstStyle/>
          <a:p>
            <a:pPr algn="ctr"/>
            <a:endParaRPr lang="en-US" sz="6000" b="1" dirty="0">
              <a:solidFill>
                <a:srgbClr val="BC1135"/>
              </a:solidFill>
              <a:latin typeface="Bree Serif"/>
            </a:endParaRPr>
          </a:p>
          <a:p>
            <a:pPr algn="ctr"/>
            <a:r>
              <a:rPr lang="en-US" sz="6000" b="1" dirty="0">
                <a:solidFill>
                  <a:srgbClr val="BC1135"/>
                </a:solidFill>
                <a:latin typeface="Trebuchet MS" panose="020B0703020202090204" pitchFamily="34" charset="0"/>
              </a:rPr>
              <a:t>Deep Vein Arterialization</a:t>
            </a:r>
            <a:endParaRPr lang="en-US" dirty="0">
              <a:latin typeface="Trebuchet MS" panose="020B0703020202090204" pitchFamily="34" charset="0"/>
            </a:endParaRPr>
          </a:p>
        </p:txBody>
      </p:sp>
      <p:sp>
        <p:nvSpPr>
          <p:cNvPr id="5" name="Rectangle 4">
            <a:extLst>
              <a:ext uri="{FF2B5EF4-FFF2-40B4-BE49-F238E27FC236}">
                <a16:creationId xmlns:a16="http://schemas.microsoft.com/office/drawing/2014/main" id="{D6137085-CF01-4740-82B0-4B400F4FD0A5}"/>
              </a:ext>
            </a:extLst>
          </p:cNvPr>
          <p:cNvSpPr/>
          <p:nvPr/>
        </p:nvSpPr>
        <p:spPr>
          <a:xfrm>
            <a:off x="1324051" y="3448858"/>
            <a:ext cx="8760926" cy="1661993"/>
          </a:xfrm>
          <a:prstGeom prst="rect">
            <a:avLst/>
          </a:prstGeom>
        </p:spPr>
        <p:txBody>
          <a:bodyPr wrap="square">
            <a:spAutoFit/>
          </a:bodyPr>
          <a:lstStyle/>
          <a:p>
            <a:pPr algn="ctr" fontAlgn="base"/>
            <a:r>
              <a:rPr lang="en-US" b="1" dirty="0">
                <a:solidFill>
                  <a:srgbClr val="000000"/>
                </a:solidFill>
                <a:latin typeface="Trebuchet MS" panose="020B0603020202020204" pitchFamily="34" charset="0"/>
              </a:rPr>
              <a:t>Jihad A. Mustapha, MD, FACC, FSCAI</a:t>
            </a:r>
            <a:r>
              <a:rPr lang="en-US"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Chief Executive Officer, ACV</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Director of Endovascular Interventions</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Advanced Cardiac &amp; Vascular Centers for Amputation Prevention</a:t>
            </a:r>
            <a:endParaRPr lang="en-US" sz="1200" dirty="0">
              <a:latin typeface="Trebuchet MS" panose="020B0603020202020204" pitchFamily="34" charset="0"/>
            </a:endParaRPr>
          </a:p>
          <a:p>
            <a:pPr algn="ctr" fontAlgn="base"/>
            <a:r>
              <a:rPr lang="en-US" sz="1200" dirty="0">
                <a:solidFill>
                  <a:srgbClr val="000000"/>
                </a:solidFill>
                <a:latin typeface="Trebuchet MS" panose="020B0603020202020204" pitchFamily="34" charset="0"/>
              </a:rPr>
              <a:t>Grand Rapids, MI</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Clinical Associate Professor of Medicine</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Michigan State University COM</a:t>
            </a:r>
            <a:r>
              <a:rPr lang="en-US" sz="1200" dirty="0">
                <a:latin typeface="Trebuchet MS" panose="020B0603020202020204" pitchFamily="34" charset="0"/>
              </a:rPr>
              <a:t>​</a:t>
            </a:r>
          </a:p>
          <a:p>
            <a:pPr algn="ctr" fontAlgn="base"/>
            <a:r>
              <a:rPr lang="en-US" sz="1200" dirty="0">
                <a:solidFill>
                  <a:srgbClr val="000000"/>
                </a:solidFill>
                <a:latin typeface="Trebuchet MS" panose="020B0603020202020204" pitchFamily="34" charset="0"/>
              </a:rPr>
              <a:t>E. Lansing, MI</a:t>
            </a:r>
            <a:r>
              <a:rPr lang="en-US" sz="1200" dirty="0">
                <a:latin typeface="Trebuchet MS" panose="020B0603020202020204" pitchFamily="34" charset="0"/>
              </a:rPr>
              <a:t>​</a:t>
            </a:r>
            <a:endParaRPr lang="en-US" sz="1200" b="0" i="0" u="none" strike="noStrike" dirty="0">
              <a:effectLst/>
              <a:latin typeface="Trebuchet MS" panose="020B0603020202020204" pitchFamily="34" charset="0"/>
            </a:endParaRPr>
          </a:p>
        </p:txBody>
      </p:sp>
    </p:spTree>
    <p:extLst>
      <p:ext uri="{BB962C8B-B14F-4D97-AF65-F5344CB8AC3E}">
        <p14:creationId xmlns:p14="http://schemas.microsoft.com/office/powerpoint/2010/main" val="72345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05D8-B973-294A-A2EF-43287DD3A2EF}"/>
              </a:ext>
            </a:extLst>
          </p:cNvPr>
          <p:cNvSpPr>
            <a:spLocks noGrp="1"/>
          </p:cNvSpPr>
          <p:nvPr>
            <p:ph type="title"/>
          </p:nvPr>
        </p:nvSpPr>
        <p:spPr/>
        <p:txBody>
          <a:bodyPr/>
          <a:lstStyle/>
          <a:p>
            <a:endParaRPr lang="en-US"/>
          </a:p>
        </p:txBody>
      </p:sp>
      <p:pic>
        <p:nvPicPr>
          <p:cNvPr id="4" name="Content Placeholder 4">
            <a:extLst>
              <a:ext uri="{FF2B5EF4-FFF2-40B4-BE49-F238E27FC236}">
                <a16:creationId xmlns:a16="http://schemas.microsoft.com/office/drawing/2014/main" id="{A59E7803-FBA0-0E4B-B1AF-C0582739F10C}"/>
              </a:ext>
            </a:extLst>
          </p:cNvPr>
          <p:cNvPicPr>
            <a:picLocks noGrp="1" noChangeAspect="1"/>
          </p:cNvPicPr>
          <p:nvPr>
            <p:ph idx="1"/>
          </p:nvPr>
        </p:nvPicPr>
        <p:blipFill rotWithShape="1">
          <a:blip r:embed="rId2"/>
          <a:srcRect l="16464" t="38399" r="41394" b="-1"/>
          <a:stretch/>
        </p:blipFill>
        <p:spPr>
          <a:xfrm rot="5400000">
            <a:off x="-319054" y="325807"/>
            <a:ext cx="3238976" cy="2625251"/>
          </a:xfrm>
        </p:spPr>
      </p:pic>
      <p:pic>
        <p:nvPicPr>
          <p:cNvPr id="5" name="Picture 4">
            <a:extLst>
              <a:ext uri="{FF2B5EF4-FFF2-40B4-BE49-F238E27FC236}">
                <a16:creationId xmlns:a16="http://schemas.microsoft.com/office/drawing/2014/main" id="{1785F443-F14F-FE4B-AC14-97AAEE853021}"/>
              </a:ext>
            </a:extLst>
          </p:cNvPr>
          <p:cNvPicPr>
            <a:picLocks noChangeAspect="1"/>
          </p:cNvPicPr>
          <p:nvPr/>
        </p:nvPicPr>
        <p:blipFill rotWithShape="1">
          <a:blip r:embed="rId3"/>
          <a:srcRect l="11830" t="2381" r="42187" b="-1"/>
          <a:stretch/>
        </p:blipFill>
        <p:spPr>
          <a:xfrm rot="5400000">
            <a:off x="2929105" y="-316045"/>
            <a:ext cx="3255265" cy="3887355"/>
          </a:xfrm>
          <a:prstGeom prst="rect">
            <a:avLst/>
          </a:prstGeom>
        </p:spPr>
      </p:pic>
      <p:pic>
        <p:nvPicPr>
          <p:cNvPr id="7" name="Picture 6">
            <a:extLst>
              <a:ext uri="{FF2B5EF4-FFF2-40B4-BE49-F238E27FC236}">
                <a16:creationId xmlns:a16="http://schemas.microsoft.com/office/drawing/2014/main" id="{B3DCD60F-38F1-B743-8968-14C9759278EE}"/>
              </a:ext>
            </a:extLst>
          </p:cNvPr>
          <p:cNvPicPr>
            <a:picLocks noChangeAspect="1"/>
          </p:cNvPicPr>
          <p:nvPr/>
        </p:nvPicPr>
        <p:blipFill rotWithShape="1">
          <a:blip r:embed="rId4"/>
          <a:srcRect l="53206" r="15478" b="31556"/>
          <a:stretch/>
        </p:blipFill>
        <p:spPr>
          <a:xfrm>
            <a:off x="6500415" y="0"/>
            <a:ext cx="2477383" cy="3255264"/>
          </a:xfrm>
          <a:prstGeom prst="rect">
            <a:avLst/>
          </a:prstGeom>
        </p:spPr>
      </p:pic>
      <p:pic>
        <p:nvPicPr>
          <p:cNvPr id="9" name="Picture 8">
            <a:extLst>
              <a:ext uri="{FF2B5EF4-FFF2-40B4-BE49-F238E27FC236}">
                <a16:creationId xmlns:a16="http://schemas.microsoft.com/office/drawing/2014/main" id="{9E08EA84-6DAF-0747-ACFD-8FFD0D91F685}"/>
              </a:ext>
            </a:extLst>
          </p:cNvPr>
          <p:cNvPicPr>
            <a:picLocks noChangeAspect="1"/>
          </p:cNvPicPr>
          <p:nvPr/>
        </p:nvPicPr>
        <p:blipFill>
          <a:blip r:embed="rId5"/>
          <a:stretch>
            <a:fillRect/>
          </a:stretch>
        </p:blipFill>
        <p:spPr>
          <a:xfrm>
            <a:off x="0" y="3255264"/>
            <a:ext cx="3571240" cy="3429392"/>
          </a:xfrm>
          <a:prstGeom prst="rect">
            <a:avLst/>
          </a:prstGeom>
        </p:spPr>
      </p:pic>
      <p:pic>
        <p:nvPicPr>
          <p:cNvPr id="11" name="Picture 10">
            <a:extLst>
              <a:ext uri="{FF2B5EF4-FFF2-40B4-BE49-F238E27FC236}">
                <a16:creationId xmlns:a16="http://schemas.microsoft.com/office/drawing/2014/main" id="{8614DEF7-AE27-BA46-AFD3-68C553D1294F}"/>
              </a:ext>
            </a:extLst>
          </p:cNvPr>
          <p:cNvPicPr>
            <a:picLocks noChangeAspect="1"/>
          </p:cNvPicPr>
          <p:nvPr/>
        </p:nvPicPr>
        <p:blipFill>
          <a:blip r:embed="rId6"/>
          <a:stretch>
            <a:fillRect/>
          </a:stretch>
        </p:blipFill>
        <p:spPr>
          <a:xfrm>
            <a:off x="3583432" y="3255263"/>
            <a:ext cx="4909868" cy="3429391"/>
          </a:xfrm>
          <a:prstGeom prst="rect">
            <a:avLst/>
          </a:prstGeom>
        </p:spPr>
      </p:pic>
    </p:spTree>
    <p:extLst>
      <p:ext uri="{BB962C8B-B14F-4D97-AF65-F5344CB8AC3E}">
        <p14:creationId xmlns:p14="http://schemas.microsoft.com/office/powerpoint/2010/main" val="458229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7">
            <a:extLst>
              <a:ext uri="{FF2B5EF4-FFF2-40B4-BE49-F238E27FC236}">
                <a16:creationId xmlns:a16="http://schemas.microsoft.com/office/drawing/2014/main" id="{D5B2FCF2-D8C6-EF40-85A6-92E4D80EA5E1}"/>
              </a:ext>
            </a:extLst>
          </p:cNvPr>
          <p:cNvPicPr>
            <a:picLocks noGrp="1" noChangeAspect="1"/>
          </p:cNvPicPr>
          <p:nvPr>
            <p:ph idx="1"/>
          </p:nvPr>
        </p:nvPicPr>
        <p:blipFill>
          <a:blip r:embed="rId2"/>
          <a:stretch>
            <a:fillRect/>
          </a:stretch>
        </p:blipFill>
        <p:spPr>
          <a:xfrm>
            <a:off x="0" y="1"/>
            <a:ext cx="2311235" cy="1733156"/>
          </a:xfrm>
        </p:spPr>
      </p:pic>
      <p:pic>
        <p:nvPicPr>
          <p:cNvPr id="5" name="Content Placeholder 4">
            <a:extLst>
              <a:ext uri="{FF2B5EF4-FFF2-40B4-BE49-F238E27FC236}">
                <a16:creationId xmlns:a16="http://schemas.microsoft.com/office/drawing/2014/main" id="{2953FEEE-F5E8-2742-8E94-E5E7A2CF4452}"/>
              </a:ext>
            </a:extLst>
          </p:cNvPr>
          <p:cNvPicPr>
            <a:picLocks noChangeAspect="1"/>
          </p:cNvPicPr>
          <p:nvPr/>
        </p:nvPicPr>
        <p:blipFill>
          <a:blip r:embed="rId3"/>
          <a:stretch>
            <a:fillRect/>
          </a:stretch>
        </p:blipFill>
        <p:spPr>
          <a:xfrm>
            <a:off x="2311235" y="0"/>
            <a:ext cx="2115455" cy="1722797"/>
          </a:xfrm>
          <a:prstGeom prst="rect">
            <a:avLst/>
          </a:prstGeom>
        </p:spPr>
      </p:pic>
      <p:pic>
        <p:nvPicPr>
          <p:cNvPr id="6" name="Content Placeholder 4">
            <a:extLst>
              <a:ext uri="{FF2B5EF4-FFF2-40B4-BE49-F238E27FC236}">
                <a16:creationId xmlns:a16="http://schemas.microsoft.com/office/drawing/2014/main" id="{9CE13F41-2B7C-C24B-B61B-0929FD8FAA14}"/>
              </a:ext>
            </a:extLst>
          </p:cNvPr>
          <p:cNvPicPr>
            <a:picLocks noChangeAspect="1"/>
          </p:cNvPicPr>
          <p:nvPr/>
        </p:nvPicPr>
        <p:blipFill rotWithShape="1">
          <a:blip r:embed="rId4"/>
          <a:srcRect t="156" r="8646"/>
          <a:stretch/>
        </p:blipFill>
        <p:spPr>
          <a:xfrm>
            <a:off x="4426690" y="-11252"/>
            <a:ext cx="2115456" cy="1734049"/>
          </a:xfrm>
          <a:prstGeom prst="rect">
            <a:avLst/>
          </a:prstGeom>
        </p:spPr>
      </p:pic>
      <p:pic>
        <p:nvPicPr>
          <p:cNvPr id="8" name="Content Placeholder 3">
            <a:extLst>
              <a:ext uri="{FF2B5EF4-FFF2-40B4-BE49-F238E27FC236}">
                <a16:creationId xmlns:a16="http://schemas.microsoft.com/office/drawing/2014/main" id="{C82085C5-B019-3442-9B2B-3EC686001DED}"/>
              </a:ext>
            </a:extLst>
          </p:cNvPr>
          <p:cNvPicPr>
            <a:picLocks noChangeAspect="1"/>
          </p:cNvPicPr>
          <p:nvPr/>
        </p:nvPicPr>
        <p:blipFill>
          <a:blip r:embed="rId5"/>
          <a:stretch>
            <a:fillRect/>
          </a:stretch>
        </p:blipFill>
        <p:spPr>
          <a:xfrm>
            <a:off x="6542145" y="-28576"/>
            <a:ext cx="2171872" cy="1761733"/>
          </a:xfrm>
          <a:prstGeom prst="rect">
            <a:avLst/>
          </a:prstGeom>
        </p:spPr>
      </p:pic>
      <p:pic>
        <p:nvPicPr>
          <p:cNvPr id="9" name="Content Placeholder 8">
            <a:extLst>
              <a:ext uri="{FF2B5EF4-FFF2-40B4-BE49-F238E27FC236}">
                <a16:creationId xmlns:a16="http://schemas.microsoft.com/office/drawing/2014/main" id="{116B00BB-4BCA-0E47-8B66-F1F1F2D9D0A8}"/>
              </a:ext>
            </a:extLst>
          </p:cNvPr>
          <p:cNvPicPr>
            <a:picLocks noChangeAspect="1"/>
          </p:cNvPicPr>
          <p:nvPr/>
        </p:nvPicPr>
        <p:blipFill>
          <a:blip r:embed="rId6"/>
          <a:stretch>
            <a:fillRect/>
          </a:stretch>
        </p:blipFill>
        <p:spPr>
          <a:xfrm>
            <a:off x="2986199" y="5671492"/>
            <a:ext cx="1440491" cy="1248393"/>
          </a:xfrm>
          <a:prstGeom prst="rect">
            <a:avLst/>
          </a:prstGeom>
        </p:spPr>
      </p:pic>
      <p:pic>
        <p:nvPicPr>
          <p:cNvPr id="10" name="Content Placeholder 4">
            <a:extLst>
              <a:ext uri="{FF2B5EF4-FFF2-40B4-BE49-F238E27FC236}">
                <a16:creationId xmlns:a16="http://schemas.microsoft.com/office/drawing/2014/main" id="{8D163531-626F-E64E-B333-DF62769812E2}"/>
              </a:ext>
            </a:extLst>
          </p:cNvPr>
          <p:cNvPicPr>
            <a:picLocks noChangeAspect="1"/>
          </p:cNvPicPr>
          <p:nvPr/>
        </p:nvPicPr>
        <p:blipFill>
          <a:blip r:embed="rId7"/>
          <a:stretch>
            <a:fillRect/>
          </a:stretch>
        </p:blipFill>
        <p:spPr>
          <a:xfrm>
            <a:off x="0" y="1733157"/>
            <a:ext cx="1944567" cy="1458425"/>
          </a:xfrm>
          <a:prstGeom prst="rect">
            <a:avLst/>
          </a:prstGeom>
        </p:spPr>
      </p:pic>
      <p:pic>
        <p:nvPicPr>
          <p:cNvPr id="11" name="Content Placeholder 4">
            <a:extLst>
              <a:ext uri="{FF2B5EF4-FFF2-40B4-BE49-F238E27FC236}">
                <a16:creationId xmlns:a16="http://schemas.microsoft.com/office/drawing/2014/main" id="{FBBA077E-FBE4-704C-B5AD-4F80F0E9A9AA}"/>
              </a:ext>
            </a:extLst>
          </p:cNvPr>
          <p:cNvPicPr>
            <a:picLocks noChangeAspect="1"/>
          </p:cNvPicPr>
          <p:nvPr/>
        </p:nvPicPr>
        <p:blipFill>
          <a:blip r:embed="rId8"/>
          <a:stretch>
            <a:fillRect/>
          </a:stretch>
        </p:blipFill>
        <p:spPr>
          <a:xfrm>
            <a:off x="1940110" y="1700661"/>
            <a:ext cx="1987894" cy="1490921"/>
          </a:xfrm>
          <a:prstGeom prst="rect">
            <a:avLst/>
          </a:prstGeom>
        </p:spPr>
      </p:pic>
      <p:pic>
        <p:nvPicPr>
          <p:cNvPr id="12" name="Content Placeholder 4">
            <a:extLst>
              <a:ext uri="{FF2B5EF4-FFF2-40B4-BE49-F238E27FC236}">
                <a16:creationId xmlns:a16="http://schemas.microsoft.com/office/drawing/2014/main" id="{C647CB71-6C12-9A4E-AAAC-17D5B09B197D}"/>
              </a:ext>
            </a:extLst>
          </p:cNvPr>
          <p:cNvPicPr>
            <a:picLocks noChangeAspect="1"/>
          </p:cNvPicPr>
          <p:nvPr/>
        </p:nvPicPr>
        <p:blipFill>
          <a:blip r:embed="rId9"/>
          <a:stretch>
            <a:fillRect/>
          </a:stretch>
        </p:blipFill>
        <p:spPr>
          <a:xfrm>
            <a:off x="3923547" y="1733157"/>
            <a:ext cx="1987895" cy="1490921"/>
          </a:xfrm>
          <a:prstGeom prst="rect">
            <a:avLst/>
          </a:prstGeom>
        </p:spPr>
      </p:pic>
      <p:pic>
        <p:nvPicPr>
          <p:cNvPr id="13" name="Content Placeholder 4">
            <a:extLst>
              <a:ext uri="{FF2B5EF4-FFF2-40B4-BE49-F238E27FC236}">
                <a16:creationId xmlns:a16="http://schemas.microsoft.com/office/drawing/2014/main" id="{A0A0F138-7587-FE4C-AB64-6579B1D8BCDE}"/>
              </a:ext>
            </a:extLst>
          </p:cNvPr>
          <p:cNvPicPr>
            <a:picLocks noChangeAspect="1"/>
          </p:cNvPicPr>
          <p:nvPr/>
        </p:nvPicPr>
        <p:blipFill rotWithShape="1">
          <a:blip r:embed="rId10"/>
          <a:srcRect t="16981" r="2378" b="9215"/>
          <a:stretch/>
        </p:blipFill>
        <p:spPr>
          <a:xfrm>
            <a:off x="5906984" y="1750481"/>
            <a:ext cx="1414081" cy="1489588"/>
          </a:xfrm>
          <a:prstGeom prst="rect">
            <a:avLst/>
          </a:prstGeom>
        </p:spPr>
      </p:pic>
      <p:pic>
        <p:nvPicPr>
          <p:cNvPr id="15" name="Content Placeholder 3">
            <a:extLst>
              <a:ext uri="{FF2B5EF4-FFF2-40B4-BE49-F238E27FC236}">
                <a16:creationId xmlns:a16="http://schemas.microsoft.com/office/drawing/2014/main" id="{1759BEF4-A059-854A-9B75-12A9667FE2E2}"/>
              </a:ext>
            </a:extLst>
          </p:cNvPr>
          <p:cNvPicPr>
            <a:picLocks noChangeAspect="1"/>
          </p:cNvPicPr>
          <p:nvPr/>
        </p:nvPicPr>
        <p:blipFill>
          <a:blip r:embed="rId11"/>
          <a:stretch>
            <a:fillRect/>
          </a:stretch>
        </p:blipFill>
        <p:spPr>
          <a:xfrm>
            <a:off x="7321066" y="1760841"/>
            <a:ext cx="1987894" cy="1491307"/>
          </a:xfrm>
          <a:prstGeom prst="rect">
            <a:avLst/>
          </a:prstGeom>
        </p:spPr>
      </p:pic>
      <p:pic>
        <p:nvPicPr>
          <p:cNvPr id="16" name="Picture 15">
            <a:extLst>
              <a:ext uri="{FF2B5EF4-FFF2-40B4-BE49-F238E27FC236}">
                <a16:creationId xmlns:a16="http://schemas.microsoft.com/office/drawing/2014/main" id="{6921B176-0D5F-7D47-93D0-B33D036A1A8B}"/>
              </a:ext>
            </a:extLst>
          </p:cNvPr>
          <p:cNvPicPr>
            <a:picLocks noChangeAspect="1"/>
          </p:cNvPicPr>
          <p:nvPr/>
        </p:nvPicPr>
        <p:blipFill rotWithShape="1">
          <a:blip r:embed="rId12"/>
          <a:srcRect l="-1" t="4127" r="1191" b="13651"/>
          <a:stretch/>
        </p:blipFill>
        <p:spPr>
          <a:xfrm>
            <a:off x="1573442" y="3191582"/>
            <a:ext cx="4056872" cy="2531880"/>
          </a:xfrm>
          <a:prstGeom prst="rect">
            <a:avLst/>
          </a:prstGeom>
        </p:spPr>
      </p:pic>
      <p:pic>
        <p:nvPicPr>
          <p:cNvPr id="18" name="Content Placeholder 4">
            <a:extLst>
              <a:ext uri="{FF2B5EF4-FFF2-40B4-BE49-F238E27FC236}">
                <a16:creationId xmlns:a16="http://schemas.microsoft.com/office/drawing/2014/main" id="{289C634A-193F-C048-AE51-B113BAC5001D}"/>
              </a:ext>
            </a:extLst>
          </p:cNvPr>
          <p:cNvPicPr>
            <a:picLocks noChangeAspect="1"/>
          </p:cNvPicPr>
          <p:nvPr/>
        </p:nvPicPr>
        <p:blipFill>
          <a:blip r:embed="rId13"/>
          <a:stretch>
            <a:fillRect/>
          </a:stretch>
        </p:blipFill>
        <p:spPr>
          <a:xfrm>
            <a:off x="5630314" y="3205748"/>
            <a:ext cx="3964790" cy="2496932"/>
          </a:xfrm>
          <a:prstGeom prst="rect">
            <a:avLst/>
          </a:prstGeom>
        </p:spPr>
      </p:pic>
      <p:pic>
        <p:nvPicPr>
          <p:cNvPr id="19" name="Picture 18">
            <a:extLst>
              <a:ext uri="{FF2B5EF4-FFF2-40B4-BE49-F238E27FC236}">
                <a16:creationId xmlns:a16="http://schemas.microsoft.com/office/drawing/2014/main" id="{AC017E8C-1163-FF45-95B3-7761ADDF7009}"/>
              </a:ext>
            </a:extLst>
          </p:cNvPr>
          <p:cNvPicPr>
            <a:picLocks noChangeAspect="1"/>
          </p:cNvPicPr>
          <p:nvPr/>
        </p:nvPicPr>
        <p:blipFill>
          <a:blip r:embed="rId14"/>
          <a:stretch>
            <a:fillRect/>
          </a:stretch>
        </p:blipFill>
        <p:spPr>
          <a:xfrm>
            <a:off x="9595104" y="3205748"/>
            <a:ext cx="2596896" cy="1947462"/>
          </a:xfrm>
          <a:prstGeom prst="rect">
            <a:avLst/>
          </a:prstGeom>
        </p:spPr>
      </p:pic>
      <p:pic>
        <p:nvPicPr>
          <p:cNvPr id="20" name="Content Placeholder 4">
            <a:extLst>
              <a:ext uri="{FF2B5EF4-FFF2-40B4-BE49-F238E27FC236}">
                <a16:creationId xmlns:a16="http://schemas.microsoft.com/office/drawing/2014/main" id="{D64075BD-A9BB-B04D-86E6-EF79128482F9}"/>
              </a:ext>
            </a:extLst>
          </p:cNvPr>
          <p:cNvPicPr>
            <a:picLocks noChangeAspect="1"/>
          </p:cNvPicPr>
          <p:nvPr/>
        </p:nvPicPr>
        <p:blipFill>
          <a:blip r:embed="rId15"/>
          <a:stretch>
            <a:fillRect/>
          </a:stretch>
        </p:blipFill>
        <p:spPr>
          <a:xfrm>
            <a:off x="1482360" y="5659383"/>
            <a:ext cx="1664523" cy="1248393"/>
          </a:xfrm>
          <a:prstGeom prst="rect">
            <a:avLst/>
          </a:prstGeom>
        </p:spPr>
      </p:pic>
      <p:pic>
        <p:nvPicPr>
          <p:cNvPr id="21" name="Picture 20">
            <a:extLst>
              <a:ext uri="{FF2B5EF4-FFF2-40B4-BE49-F238E27FC236}">
                <a16:creationId xmlns:a16="http://schemas.microsoft.com/office/drawing/2014/main" id="{32290314-04AE-1C4C-88B6-6337C7560FEF}"/>
              </a:ext>
            </a:extLst>
          </p:cNvPr>
          <p:cNvPicPr>
            <a:picLocks noChangeAspect="1"/>
          </p:cNvPicPr>
          <p:nvPr/>
        </p:nvPicPr>
        <p:blipFill>
          <a:blip r:embed="rId16"/>
          <a:stretch>
            <a:fillRect/>
          </a:stretch>
        </p:blipFill>
        <p:spPr>
          <a:xfrm>
            <a:off x="9595104" y="5172233"/>
            <a:ext cx="2596896" cy="1947672"/>
          </a:xfrm>
          <a:prstGeom prst="rect">
            <a:avLst/>
          </a:prstGeom>
        </p:spPr>
      </p:pic>
      <p:pic>
        <p:nvPicPr>
          <p:cNvPr id="22" name="Picture 21">
            <a:extLst>
              <a:ext uri="{FF2B5EF4-FFF2-40B4-BE49-F238E27FC236}">
                <a16:creationId xmlns:a16="http://schemas.microsoft.com/office/drawing/2014/main" id="{24B87AE4-D5AC-FA4E-BF31-0B62379FA157}"/>
              </a:ext>
            </a:extLst>
          </p:cNvPr>
          <p:cNvPicPr>
            <a:picLocks noChangeAspect="1"/>
          </p:cNvPicPr>
          <p:nvPr/>
        </p:nvPicPr>
        <p:blipFill>
          <a:blip r:embed="rId17"/>
          <a:stretch>
            <a:fillRect/>
          </a:stretch>
        </p:blipFill>
        <p:spPr>
          <a:xfrm>
            <a:off x="8021662" y="5677919"/>
            <a:ext cx="1573442" cy="1180081"/>
          </a:xfrm>
          <a:prstGeom prst="rect">
            <a:avLst/>
          </a:prstGeom>
        </p:spPr>
      </p:pic>
      <p:pic>
        <p:nvPicPr>
          <p:cNvPr id="17" name="Picture 16">
            <a:extLst>
              <a:ext uri="{FF2B5EF4-FFF2-40B4-BE49-F238E27FC236}">
                <a16:creationId xmlns:a16="http://schemas.microsoft.com/office/drawing/2014/main" id="{95701A45-6022-7D41-8673-13CEA91C61B4}"/>
              </a:ext>
            </a:extLst>
          </p:cNvPr>
          <p:cNvPicPr>
            <a:picLocks noChangeAspect="1"/>
          </p:cNvPicPr>
          <p:nvPr/>
        </p:nvPicPr>
        <p:blipFill rotWithShape="1">
          <a:blip r:embed="rId18"/>
          <a:srcRect l="10496" t="205" r="49487"/>
          <a:stretch/>
        </p:blipFill>
        <p:spPr>
          <a:xfrm rot="5400000">
            <a:off x="4560616" y="5384500"/>
            <a:ext cx="1278018" cy="1792751"/>
          </a:xfrm>
          <a:prstGeom prst="rect">
            <a:avLst/>
          </a:prstGeom>
        </p:spPr>
      </p:pic>
      <p:pic>
        <p:nvPicPr>
          <p:cNvPr id="27" name="Picture 26">
            <a:extLst>
              <a:ext uri="{FF2B5EF4-FFF2-40B4-BE49-F238E27FC236}">
                <a16:creationId xmlns:a16="http://schemas.microsoft.com/office/drawing/2014/main" id="{6EA5D229-0A13-5645-BE6B-B4C63537034A}"/>
              </a:ext>
            </a:extLst>
          </p:cNvPr>
          <p:cNvPicPr>
            <a:picLocks noChangeAspect="1"/>
          </p:cNvPicPr>
          <p:nvPr/>
        </p:nvPicPr>
        <p:blipFill>
          <a:blip r:embed="rId19"/>
          <a:stretch>
            <a:fillRect/>
          </a:stretch>
        </p:blipFill>
        <p:spPr>
          <a:xfrm>
            <a:off x="9308961" y="1602369"/>
            <a:ext cx="2883040" cy="1621710"/>
          </a:xfrm>
          <a:prstGeom prst="rect">
            <a:avLst/>
          </a:prstGeom>
        </p:spPr>
      </p:pic>
      <p:pic>
        <p:nvPicPr>
          <p:cNvPr id="29" name="Picture 28">
            <a:extLst>
              <a:ext uri="{FF2B5EF4-FFF2-40B4-BE49-F238E27FC236}">
                <a16:creationId xmlns:a16="http://schemas.microsoft.com/office/drawing/2014/main" id="{599E0498-B73C-3D46-92F0-27E38DCA7B39}"/>
              </a:ext>
            </a:extLst>
          </p:cNvPr>
          <p:cNvPicPr>
            <a:picLocks noChangeAspect="1"/>
          </p:cNvPicPr>
          <p:nvPr/>
        </p:nvPicPr>
        <p:blipFill>
          <a:blip r:embed="rId20"/>
          <a:stretch>
            <a:fillRect/>
          </a:stretch>
        </p:blipFill>
        <p:spPr>
          <a:xfrm>
            <a:off x="8708101" y="-225565"/>
            <a:ext cx="3483899" cy="1959694"/>
          </a:xfrm>
          <a:prstGeom prst="rect">
            <a:avLst/>
          </a:prstGeom>
        </p:spPr>
      </p:pic>
      <p:pic>
        <p:nvPicPr>
          <p:cNvPr id="31" name="Picture 30">
            <a:extLst>
              <a:ext uri="{FF2B5EF4-FFF2-40B4-BE49-F238E27FC236}">
                <a16:creationId xmlns:a16="http://schemas.microsoft.com/office/drawing/2014/main" id="{BBA6CD9D-C875-A04E-B5F4-581FD36A6844}"/>
              </a:ext>
            </a:extLst>
          </p:cNvPr>
          <p:cNvPicPr>
            <a:picLocks noChangeAspect="1"/>
          </p:cNvPicPr>
          <p:nvPr/>
        </p:nvPicPr>
        <p:blipFill>
          <a:blip r:embed="rId21"/>
          <a:stretch>
            <a:fillRect/>
          </a:stretch>
        </p:blipFill>
        <p:spPr>
          <a:xfrm rot="5400000">
            <a:off x="-657551" y="3829093"/>
            <a:ext cx="2849579" cy="1602888"/>
          </a:xfrm>
          <a:prstGeom prst="rect">
            <a:avLst/>
          </a:prstGeom>
        </p:spPr>
      </p:pic>
      <p:pic>
        <p:nvPicPr>
          <p:cNvPr id="32" name="Content Placeholder 4">
            <a:extLst>
              <a:ext uri="{FF2B5EF4-FFF2-40B4-BE49-F238E27FC236}">
                <a16:creationId xmlns:a16="http://schemas.microsoft.com/office/drawing/2014/main" id="{C03BC24E-3949-B347-B68C-2B351977295B}"/>
              </a:ext>
            </a:extLst>
          </p:cNvPr>
          <p:cNvPicPr>
            <a:picLocks noChangeAspect="1"/>
          </p:cNvPicPr>
          <p:nvPr/>
        </p:nvPicPr>
        <p:blipFill rotWithShape="1">
          <a:blip r:embed="rId22"/>
          <a:srcRect r="2627" b="20591"/>
          <a:stretch/>
        </p:blipFill>
        <p:spPr>
          <a:xfrm>
            <a:off x="-75414" y="5362559"/>
            <a:ext cx="1634915" cy="1557325"/>
          </a:xfrm>
          <a:prstGeom prst="rect">
            <a:avLst/>
          </a:prstGeom>
        </p:spPr>
      </p:pic>
      <p:pic>
        <p:nvPicPr>
          <p:cNvPr id="33" name="Picture 32">
            <a:extLst>
              <a:ext uri="{FF2B5EF4-FFF2-40B4-BE49-F238E27FC236}">
                <a16:creationId xmlns:a16="http://schemas.microsoft.com/office/drawing/2014/main" id="{87E90F5A-7D3C-2C44-9A79-94B359027E83}"/>
              </a:ext>
            </a:extLst>
          </p:cNvPr>
          <p:cNvPicPr>
            <a:picLocks noChangeAspect="1"/>
          </p:cNvPicPr>
          <p:nvPr/>
        </p:nvPicPr>
        <p:blipFill>
          <a:blip r:embed="rId23"/>
          <a:stretch>
            <a:fillRect/>
          </a:stretch>
        </p:blipFill>
        <p:spPr>
          <a:xfrm>
            <a:off x="5942776" y="5430297"/>
            <a:ext cx="2132646" cy="1489588"/>
          </a:xfrm>
          <a:prstGeom prst="rect">
            <a:avLst/>
          </a:prstGeom>
        </p:spPr>
      </p:pic>
      <p:pic>
        <p:nvPicPr>
          <p:cNvPr id="34" name="Picture 33">
            <a:extLst>
              <a:ext uri="{FF2B5EF4-FFF2-40B4-BE49-F238E27FC236}">
                <a16:creationId xmlns:a16="http://schemas.microsoft.com/office/drawing/2014/main" id="{CBE356FD-CFAE-AE4D-B2E9-885549D93068}"/>
              </a:ext>
            </a:extLst>
          </p:cNvPr>
          <p:cNvPicPr>
            <a:picLocks noChangeAspect="1"/>
          </p:cNvPicPr>
          <p:nvPr/>
        </p:nvPicPr>
        <p:blipFill rotWithShape="1">
          <a:blip r:embed="rId24"/>
          <a:srcRect l="53206" r="15478" b="31556"/>
          <a:stretch/>
        </p:blipFill>
        <p:spPr>
          <a:xfrm>
            <a:off x="10647783" y="-87356"/>
            <a:ext cx="1360750" cy="1788017"/>
          </a:xfrm>
          <a:prstGeom prst="rect">
            <a:avLst/>
          </a:prstGeom>
        </p:spPr>
      </p:pic>
      <p:pic>
        <p:nvPicPr>
          <p:cNvPr id="36" name="Picture 35">
            <a:extLst>
              <a:ext uri="{FF2B5EF4-FFF2-40B4-BE49-F238E27FC236}">
                <a16:creationId xmlns:a16="http://schemas.microsoft.com/office/drawing/2014/main" id="{B086814E-8BE1-0F47-B521-D64DC8926C05}"/>
              </a:ext>
            </a:extLst>
          </p:cNvPr>
          <p:cNvPicPr>
            <a:picLocks noChangeAspect="1"/>
          </p:cNvPicPr>
          <p:nvPr/>
        </p:nvPicPr>
        <p:blipFill>
          <a:blip r:embed="rId25"/>
          <a:stretch>
            <a:fillRect/>
          </a:stretch>
        </p:blipFill>
        <p:spPr>
          <a:xfrm>
            <a:off x="10202206" y="1456933"/>
            <a:ext cx="405126" cy="531728"/>
          </a:xfrm>
          <a:prstGeom prst="rect">
            <a:avLst/>
          </a:prstGeom>
        </p:spPr>
      </p:pic>
      <p:pic>
        <p:nvPicPr>
          <p:cNvPr id="38" name="Picture 37">
            <a:extLst>
              <a:ext uri="{FF2B5EF4-FFF2-40B4-BE49-F238E27FC236}">
                <a16:creationId xmlns:a16="http://schemas.microsoft.com/office/drawing/2014/main" id="{8E654452-3BA9-7A49-8DE2-46601D25D382}"/>
              </a:ext>
            </a:extLst>
          </p:cNvPr>
          <p:cNvPicPr>
            <a:picLocks noChangeAspect="1"/>
          </p:cNvPicPr>
          <p:nvPr/>
        </p:nvPicPr>
        <p:blipFill>
          <a:blip r:embed="rId26"/>
          <a:stretch>
            <a:fillRect/>
          </a:stretch>
        </p:blipFill>
        <p:spPr>
          <a:xfrm>
            <a:off x="2856" y="4753756"/>
            <a:ext cx="441644" cy="479576"/>
          </a:xfrm>
          <a:prstGeom prst="rect">
            <a:avLst/>
          </a:prstGeom>
        </p:spPr>
      </p:pic>
    </p:spTree>
    <p:extLst>
      <p:ext uri="{BB962C8B-B14F-4D97-AF65-F5344CB8AC3E}">
        <p14:creationId xmlns:p14="http://schemas.microsoft.com/office/powerpoint/2010/main" val="4218985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Statement of Problem - DVA</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355086"/>
            <a:ext cx="10515600" cy="5016758"/>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r>
              <a:rPr lang="en-US" sz="2000" dirty="0">
                <a:latin typeface="Trebuchet MS" panose="020B0703020202090204" pitchFamily="34" charset="0"/>
              </a:rPr>
              <a:t>DVA is a hot topic, but it isn’t new. This process was first documented in 1912 by Dr. Halstead, advanced by Dr. </a:t>
            </a:r>
            <a:r>
              <a:rPr lang="en-US" sz="2000" dirty="0" err="1">
                <a:latin typeface="Trebuchet MS" panose="020B0703020202090204" pitchFamily="34" charset="0"/>
              </a:rPr>
              <a:t>Lengua</a:t>
            </a:r>
            <a:r>
              <a:rPr lang="en-US" sz="2000" dirty="0">
                <a:latin typeface="Trebuchet MS" panose="020B0703020202090204" pitchFamily="34" charset="0"/>
              </a:rPr>
              <a:t> in Peru, and recently brought into the endovascular arena by several pioneers in Vascular Surgery. When beginning this treatment, patient selection was considered very conservative, including only Rutherford Class 6 limb salvage cases.</a:t>
            </a:r>
          </a:p>
          <a:p>
            <a:pPr marL="285750" indent="-285750" fontAlgn="t">
              <a:buFont typeface="Arial" panose="020B0604020202020204" pitchFamily="34" charset="0"/>
              <a:buChar char="•"/>
            </a:pPr>
            <a:r>
              <a:rPr lang="en-US" sz="2000" dirty="0">
                <a:latin typeface="Trebuchet MS" panose="020B0703020202090204" pitchFamily="34" charset="0"/>
              </a:rPr>
              <a:t>Based on results from the pioneers, multiple physicians began arterial to venous flow reversal using off the shelf technology. Techniques evolved over a relatively short period of time.</a:t>
            </a:r>
          </a:p>
          <a:p>
            <a:pPr marL="285750" indent="-285750" fontAlgn="t">
              <a:buFont typeface="Arial" panose="020B0604020202020204" pitchFamily="34" charset="0"/>
              <a:buChar char="•"/>
            </a:pPr>
            <a:r>
              <a:rPr lang="en-US" sz="2000" dirty="0">
                <a:latin typeface="Trebuchet MS" panose="020B0703020202090204" pitchFamily="34" charset="0"/>
              </a:rPr>
              <a:t>Early on it was learned that the valves needed to be addressed and were treated with balloon angioplasty alone.  Treatment of the valves advanced with the use of cutting balloon angioplasty. </a:t>
            </a:r>
          </a:p>
          <a:p>
            <a:pPr marL="285750" indent="-285750" fontAlgn="t">
              <a:buFont typeface="Arial" panose="020B0604020202020204" pitchFamily="34" charset="0"/>
              <a:buChar char="•"/>
            </a:pPr>
            <a:r>
              <a:rPr lang="en-US" sz="2000" dirty="0">
                <a:latin typeface="Trebuchet MS" panose="020B0703020202090204" pitchFamily="34" charset="0"/>
              </a:rPr>
              <a:t>Evolution continued with the procedure being performed via accessing the plantar vein in a retrograde fashion with antegrade common femoral artery access, including other technical variations that led to positive outcomes in terms of limb salvage for patients deemed non-salvageable.</a:t>
            </a:r>
          </a:p>
          <a:p>
            <a:r>
              <a:rPr lang="en-US" sz="2000" dirty="0">
                <a:latin typeface="Trebuchet MS" panose="020B0703020202090204" pitchFamily="34" charset="0"/>
              </a:rPr>
              <a:t> </a:t>
            </a:r>
          </a:p>
        </p:txBody>
      </p:sp>
    </p:spTree>
    <p:extLst>
      <p:ext uri="{BB962C8B-B14F-4D97-AF65-F5344CB8AC3E}">
        <p14:creationId xmlns:p14="http://schemas.microsoft.com/office/powerpoint/2010/main" val="389408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Statement of Problem - DVA</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812284"/>
            <a:ext cx="10515600" cy="4001095"/>
          </a:xfrm>
          <a:prstGeom prst="rect">
            <a:avLst/>
          </a:prstGeom>
          <a:noFill/>
        </p:spPr>
        <p:txBody>
          <a:bodyPr wrap="square" lIns="91440" tIns="45720" rIns="91440" bIns="45720" rtlCol="0" anchor="t">
            <a:spAutoFit/>
          </a:bodyPr>
          <a:lstStyle/>
          <a:p>
            <a:pPr marL="285750" indent="-285750" fontAlgn="t">
              <a:buFont typeface="Arial" panose="020B0604020202020204" pitchFamily="34" charset="0"/>
              <a:buChar char="•"/>
            </a:pPr>
            <a:r>
              <a:rPr lang="en-US" sz="2000" dirty="0">
                <a:latin typeface="Trebuchet MS" panose="020B0703020202090204" pitchFamily="34" charset="0"/>
              </a:rPr>
              <a:t>It was learned that higher arterial pressure was necessary to deliver high perfusion pressure to the vein in the foot with the discovery that stagnant flow in the foot leads to higher rate of acute thrombosis or delayed thrombosis.  Today, it is recommended that the inflow for the reversal should be at an arterial conduit that is viable, contractile, and able to deliver high pressure flow velocities.</a:t>
            </a:r>
          </a:p>
          <a:p>
            <a:pPr marL="285750" indent="-285750" fontAlgn="t">
              <a:buFont typeface="Arial" panose="020B0604020202020204" pitchFamily="34" charset="0"/>
              <a:buChar char="•"/>
            </a:pPr>
            <a:r>
              <a:rPr lang="en-US" sz="2000" dirty="0">
                <a:latin typeface="Trebuchet MS" panose="020B0703020202090204" pitchFamily="34" charset="0"/>
              </a:rPr>
              <a:t>Multidisciplinary collaboration is required to ensure positive outcomes, especially regarding post-procedure swelling, pain, forefoot surgical debridement and minor amputation management. Wound care specialists and podiatrists must be well-aware of the pathophysiology and anatomy that take place in the settings of swelling and pain.  The importance of not transecting the reversed plantar veins is critical.</a:t>
            </a:r>
          </a:p>
          <a:p>
            <a:pPr marL="285750" indent="-285750" fontAlgn="t">
              <a:buFont typeface="Arial" panose="020B0604020202020204" pitchFamily="34" charset="0"/>
              <a:buChar char="•"/>
            </a:pPr>
            <a:r>
              <a:rPr lang="en-US" sz="2000" dirty="0">
                <a:latin typeface="Trebuchet MS" panose="020B0703020202090204" pitchFamily="34" charset="0"/>
              </a:rPr>
              <a:t>Results from the PROMISE I &amp; II trials showed high procedural success and limb salvage for patients otherwise deemed “no-option” cases. </a:t>
            </a:r>
          </a:p>
          <a:p>
            <a:r>
              <a:rPr lang="en-US" sz="1400" dirty="0">
                <a:latin typeface="Trebuchet MS" panose="020B0703020202090204" pitchFamily="34" charset="0"/>
              </a:rPr>
              <a:t> </a:t>
            </a:r>
          </a:p>
        </p:txBody>
      </p:sp>
    </p:spTree>
    <p:extLst>
      <p:ext uri="{BB962C8B-B14F-4D97-AF65-F5344CB8AC3E}">
        <p14:creationId xmlns:p14="http://schemas.microsoft.com/office/powerpoint/2010/main" val="3954374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Gaps in Knowledge - DVA</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812284"/>
            <a:ext cx="10515600" cy="4154984"/>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t>We don’t understand the exact mechanism of the neovascularization that appears from both antegrade venous flow as well as remnant arterial collaterals. DVA maturation and tissue perfusion appears to require 4-6 weeks for tissue granulation to start.</a:t>
            </a:r>
          </a:p>
          <a:p>
            <a:pPr marL="342900" indent="-342900">
              <a:buFont typeface="Arial" panose="020B0604020202020204" pitchFamily="34" charset="0"/>
              <a:buChar char="•"/>
            </a:pPr>
            <a:r>
              <a:rPr lang="en-US" sz="2400" dirty="0"/>
              <a:t>Immediately post DVA symmetrical arterial to venous flow throughout the foot is seen.  But 6 -12 weeks post DVA both brisk flow and delayed filling of digital arterialized veins is noted.  We don’t understand this mechanism.  </a:t>
            </a:r>
          </a:p>
          <a:p>
            <a:pPr marL="342900" indent="-342900">
              <a:buFont typeface="Arial" panose="020B0604020202020204" pitchFamily="34" charset="0"/>
              <a:buChar char="•"/>
            </a:pPr>
            <a:r>
              <a:rPr lang="en-US" sz="2400" dirty="0"/>
              <a:t>We also see delayed arterialization flow migrating toward the wound area and are unsure whether the progenitor cells or signals from the wound directing angiogenesis toward the area with the highest need for oxygenation. </a:t>
            </a:r>
          </a:p>
          <a:p>
            <a:endParaRPr lang="en-US" sz="2400" dirty="0">
              <a:latin typeface="Trebuchet MS" panose="020B0703020202090204" pitchFamily="34" charset="0"/>
            </a:endParaRPr>
          </a:p>
        </p:txBody>
      </p:sp>
    </p:spTree>
    <p:extLst>
      <p:ext uri="{BB962C8B-B14F-4D97-AF65-F5344CB8AC3E}">
        <p14:creationId xmlns:p14="http://schemas.microsoft.com/office/powerpoint/2010/main" val="3649126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p:txBody>
          <a:bodyPr/>
          <a:lstStyle/>
          <a:p>
            <a:pPr algn="ctr"/>
            <a:r>
              <a:rPr lang="en-US" b="1" dirty="0">
                <a:solidFill>
                  <a:srgbClr val="C01C37"/>
                </a:solidFill>
                <a:latin typeface="Trebuchet MS" panose="020B0703020202090204" pitchFamily="34" charset="0"/>
              </a:rPr>
              <a:t>Gaps in Knowledge - DVA</a:t>
            </a:r>
            <a:endParaRPr lang="en-US"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812284"/>
            <a:ext cx="10515600"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t>Most curious component of DVA is the fact that after the procedure is performed and patients’ wounds are healed and doing well, the DVA that occludes don’t make a difference regarding recurrence of ulcers.  Patients tend to continue to remain asymptomatic and do well.  It is not understood why angiography at 6 months and beyond shows this antegrade neovascularization to be at the highest level despite the DVA being occluded.</a:t>
            </a:r>
          </a:p>
          <a:p>
            <a:pPr marL="342900" indent="-342900">
              <a:buFont typeface="Arial" panose="020B0604020202020204" pitchFamily="34" charset="0"/>
              <a:buChar char="•"/>
            </a:pPr>
            <a:r>
              <a:rPr lang="en-US" sz="2400" dirty="0"/>
              <a:t>The arterialized veins tend to have a sequential, severe hyperplastic tissue generation highest at the junction of the stent grafts and less of it distal from the grafts.  It is not well understood why the hyperplasia happens in this area despite the lack of angiographic miss.  At this point it is one of the Achilles heels for DVA. </a:t>
            </a:r>
          </a:p>
          <a:p>
            <a:pPr marL="342900" indent="-342900">
              <a:buFont typeface="Arial" panose="020B0604020202020204" pitchFamily="34" charset="0"/>
              <a:buChar char="•"/>
            </a:pPr>
            <a:endParaRPr lang="en-US" sz="2400" dirty="0">
              <a:latin typeface="Trebuchet MS" panose="020B0703020202090204" pitchFamily="34" charset="0"/>
            </a:endParaRPr>
          </a:p>
        </p:txBody>
      </p:sp>
    </p:spTree>
    <p:extLst>
      <p:ext uri="{BB962C8B-B14F-4D97-AF65-F5344CB8AC3E}">
        <p14:creationId xmlns:p14="http://schemas.microsoft.com/office/powerpoint/2010/main" val="3608131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8C99-355B-9A4B-9D07-CD0539FD8097}"/>
              </a:ext>
            </a:extLst>
          </p:cNvPr>
          <p:cNvSpPr>
            <a:spLocks noGrp="1"/>
          </p:cNvSpPr>
          <p:nvPr>
            <p:ph type="title"/>
          </p:nvPr>
        </p:nvSpPr>
        <p:spPr>
          <a:xfrm>
            <a:off x="838199" y="365125"/>
            <a:ext cx="10740887" cy="1325563"/>
          </a:xfrm>
        </p:spPr>
        <p:txBody>
          <a:bodyPr>
            <a:normAutofit/>
          </a:bodyPr>
          <a:lstStyle/>
          <a:p>
            <a:pPr algn="ctr"/>
            <a:r>
              <a:rPr lang="en-US" sz="4000" b="1" dirty="0">
                <a:solidFill>
                  <a:srgbClr val="C01C37"/>
                </a:solidFill>
                <a:latin typeface="Trebuchet MS" panose="020B0703020202090204" pitchFamily="34" charset="0"/>
              </a:rPr>
              <a:t>Possible Solutions &amp; Future Directions - DVA</a:t>
            </a:r>
            <a:endParaRPr lang="en-US" sz="4000" dirty="0">
              <a:latin typeface="Trebuchet MS" panose="020B0703020202090204" pitchFamily="34" charset="0"/>
            </a:endParaRPr>
          </a:p>
        </p:txBody>
      </p:sp>
      <p:pic>
        <p:nvPicPr>
          <p:cNvPr id="5" name="Content Placeholder 4" descr="A picture containing knife&#10;&#10;Description automatically generated">
            <a:extLst>
              <a:ext uri="{FF2B5EF4-FFF2-40B4-BE49-F238E27FC236}">
                <a16:creationId xmlns:a16="http://schemas.microsoft.com/office/drawing/2014/main" id="{F3024A13-4803-5046-99AB-A1E42F5ABA86}"/>
              </a:ext>
            </a:extLst>
          </p:cNvPr>
          <p:cNvPicPr>
            <a:picLocks noGrp="1" noChangeAspect="1"/>
          </p:cNvPicPr>
          <p:nvPr>
            <p:ph idx="1"/>
          </p:nvPr>
        </p:nvPicPr>
        <p:blipFill>
          <a:blip r:embed="rId2"/>
          <a:stretch>
            <a:fillRect/>
          </a:stretch>
        </p:blipFill>
        <p:spPr>
          <a:xfrm>
            <a:off x="8970988" y="6089515"/>
            <a:ext cx="2382812" cy="403360"/>
          </a:xfrm>
        </p:spPr>
      </p:pic>
      <p:sp>
        <p:nvSpPr>
          <p:cNvPr id="6" name="TextBox 5">
            <a:extLst>
              <a:ext uri="{FF2B5EF4-FFF2-40B4-BE49-F238E27FC236}">
                <a16:creationId xmlns:a16="http://schemas.microsoft.com/office/drawing/2014/main" id="{E48DCE7C-C00D-5D45-91C7-48F9AD4F7E78}"/>
              </a:ext>
            </a:extLst>
          </p:cNvPr>
          <p:cNvSpPr txBox="1"/>
          <p:nvPr/>
        </p:nvSpPr>
        <p:spPr>
          <a:xfrm>
            <a:off x="838200" y="6092765"/>
            <a:ext cx="2382812" cy="400110"/>
          </a:xfrm>
          <a:prstGeom prst="rect">
            <a:avLst/>
          </a:prstGeom>
          <a:noFill/>
        </p:spPr>
        <p:txBody>
          <a:bodyPr wrap="square" rtlCol="0">
            <a:spAutoFit/>
          </a:bodyPr>
          <a:lstStyle/>
          <a:p>
            <a:r>
              <a:rPr lang="en-US" sz="2000" b="1" dirty="0" err="1">
                <a:latin typeface="Bree Serif" panose="02000503040000020004" pitchFamily="2" charset="77"/>
              </a:rPr>
              <a:t>ACVcenters.com</a:t>
            </a:r>
            <a:endParaRPr lang="en-US" sz="2000" b="1" dirty="0">
              <a:latin typeface="Bree Serif" panose="02000503040000020004" pitchFamily="2" charset="77"/>
            </a:endParaRPr>
          </a:p>
        </p:txBody>
      </p:sp>
      <p:sp>
        <p:nvSpPr>
          <p:cNvPr id="7" name="TextBox 6">
            <a:extLst>
              <a:ext uri="{FF2B5EF4-FFF2-40B4-BE49-F238E27FC236}">
                <a16:creationId xmlns:a16="http://schemas.microsoft.com/office/drawing/2014/main" id="{6D177E17-CFA9-A042-BDA5-DB9A71AAEC91}"/>
              </a:ext>
            </a:extLst>
          </p:cNvPr>
          <p:cNvSpPr txBox="1"/>
          <p:nvPr/>
        </p:nvSpPr>
        <p:spPr>
          <a:xfrm>
            <a:off x="838200" y="1812284"/>
            <a:ext cx="10515600"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Patient selection for DVA should be expanded beyond “no-option patients”.  For example, a patient with a wound in the distribution of one of the tibial arteries that have failed revascularization by any means should be considered at the highest level for DVA to ensure oxygenated blood is delivered to the non-healing wound. DVA should be considered for the Rutherford Class 4 patient. Patients with Rutherford Class 4 are viewed as functional patients to many health care providers.  But the patient does not view the same.  Often these patients are less functional than Rutherford Class 5 patients who don’t have sensation and pain in their feet. </a:t>
            </a:r>
          </a:p>
          <a:p>
            <a:pPr marL="285750" indent="-285750">
              <a:buFont typeface="Arial" panose="020B0604020202020204" pitchFamily="34" charset="0"/>
              <a:buChar char="•"/>
            </a:pPr>
            <a:r>
              <a:rPr lang="en-US" dirty="0"/>
              <a:t>Multi-disciplinary DVA teams should be standardized to provide the most efficient long-term benefit to patients who receive the complex DVA procedure.  The team should include wound care, podiatry, vascular surgery, endovascular specialists, vascular medicine, infectious disease, and PCP (to address co-morbidities, most importantly CKD and diabetes, which are prevalent in these patients). It is important to monitor changes in foot tissue color (mottling, cyanosis) post-procedure.</a:t>
            </a:r>
          </a:p>
          <a:p>
            <a:pPr marL="285750" indent="-285750">
              <a:buFont typeface="Arial" panose="020B0604020202020204" pitchFamily="34" charset="0"/>
              <a:buChar char="•"/>
            </a:pPr>
            <a:r>
              <a:rPr lang="en-US" dirty="0"/>
              <a:t>Establishing protocols to preserve native arterial perfusion and management of pedal loop outflow is critical during the maturation process.</a:t>
            </a:r>
          </a:p>
        </p:txBody>
      </p:sp>
    </p:spTree>
    <p:extLst>
      <p:ext uri="{BB962C8B-B14F-4D97-AF65-F5344CB8AC3E}">
        <p14:creationId xmlns:p14="http://schemas.microsoft.com/office/powerpoint/2010/main" val="2102738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1E1A3EAD-5F88-0946-9601-FDD47DC711DF}"/>
              </a:ext>
            </a:extLst>
          </p:cNvPr>
          <p:cNvPicPr>
            <a:picLocks noChangeAspect="1"/>
          </p:cNvPicPr>
          <p:nvPr/>
        </p:nvPicPr>
        <p:blipFill>
          <a:blip r:embed="rId2"/>
          <a:stretch>
            <a:fillRect/>
          </a:stretch>
        </p:blipFill>
        <p:spPr>
          <a:xfrm>
            <a:off x="0" y="0"/>
            <a:ext cx="12192000" cy="6858000"/>
          </a:xfrm>
          <a:prstGeom prst="rect">
            <a:avLst/>
          </a:prstGeom>
        </p:spPr>
      </p:pic>
      <p:sp>
        <p:nvSpPr>
          <p:cNvPr id="19" name="TextBox 18">
            <a:extLst>
              <a:ext uri="{FF2B5EF4-FFF2-40B4-BE49-F238E27FC236}">
                <a16:creationId xmlns:a16="http://schemas.microsoft.com/office/drawing/2014/main" id="{92466195-45B1-F148-AD5A-A9F503787BE6}"/>
              </a:ext>
            </a:extLst>
          </p:cNvPr>
          <p:cNvSpPr txBox="1"/>
          <p:nvPr/>
        </p:nvSpPr>
        <p:spPr>
          <a:xfrm>
            <a:off x="1332578" y="2452963"/>
            <a:ext cx="7937770" cy="1952073"/>
          </a:xfrm>
          <a:prstGeom prst="rect">
            <a:avLst/>
          </a:prstGeom>
          <a:noFill/>
        </p:spPr>
        <p:txBody>
          <a:bodyPr wrap="square" rtlCol="0">
            <a:spAutoFit/>
          </a:bodyPr>
          <a:lstStyle/>
          <a:p>
            <a:pPr lvl="0" algn="ctr">
              <a:lnSpc>
                <a:spcPct val="150000"/>
              </a:lnSpc>
            </a:pPr>
            <a:r>
              <a:rPr lang="en-US" sz="2800">
                <a:latin typeface="Trebuchet MS"/>
                <a:cs typeface="Trebuchet MS"/>
              </a:rPr>
              <a:t>1525 </a:t>
            </a:r>
            <a:r>
              <a:rPr lang="en-US" sz="2800" dirty="0">
                <a:latin typeface="Trebuchet MS"/>
                <a:cs typeface="Trebuchet MS"/>
              </a:rPr>
              <a:t>East Beltline Ave. SE Suite 101</a:t>
            </a:r>
            <a:br>
              <a:rPr lang="en-US" sz="2800" dirty="0">
                <a:latin typeface="Trebuchet MS"/>
                <a:cs typeface="Trebuchet MS"/>
              </a:rPr>
            </a:br>
            <a:r>
              <a:rPr lang="en-US" sz="2800" dirty="0">
                <a:latin typeface="Trebuchet MS"/>
                <a:cs typeface="Trebuchet MS"/>
              </a:rPr>
              <a:t>Grand Rapids, Michigan 49525</a:t>
            </a:r>
            <a:br>
              <a:rPr lang="en-US" sz="2800" dirty="0">
                <a:latin typeface="Trebuchet MS"/>
                <a:cs typeface="Trebuchet MS"/>
              </a:rPr>
            </a:br>
            <a:r>
              <a:rPr lang="en-US" sz="2800" dirty="0">
                <a:latin typeface="Trebuchet MS"/>
                <a:cs typeface="Trebuchet MS"/>
              </a:rPr>
              <a:t>(o) 616.447.8220 </a:t>
            </a:r>
            <a:r>
              <a:rPr lang="en-US" sz="2800" dirty="0">
                <a:latin typeface="Wingdings"/>
                <a:ea typeface="Wingdings"/>
                <a:cs typeface="Wingdings"/>
                <a:sym typeface="Wingdings"/>
              </a:rPr>
              <a:t></a:t>
            </a:r>
            <a:r>
              <a:rPr lang="en-US" sz="2800" dirty="0">
                <a:latin typeface="Trebuchet MS"/>
                <a:cs typeface="Trebuchet MS"/>
              </a:rPr>
              <a:t> (f) 616.710.8220</a:t>
            </a:r>
          </a:p>
        </p:txBody>
      </p:sp>
      <p:pic>
        <p:nvPicPr>
          <p:cNvPr id="5" name="Content Placeholder 4" descr="A picture containing knife&#10;&#10;Description automatically generated">
            <a:extLst>
              <a:ext uri="{FF2B5EF4-FFF2-40B4-BE49-F238E27FC236}">
                <a16:creationId xmlns:a16="http://schemas.microsoft.com/office/drawing/2014/main" id="{37FBF603-F410-AE4B-831F-912194CB40A5}"/>
              </a:ext>
            </a:extLst>
          </p:cNvPr>
          <p:cNvPicPr>
            <a:picLocks noGrp="1" noChangeAspect="1"/>
          </p:cNvPicPr>
          <p:nvPr>
            <p:ph idx="1"/>
          </p:nvPr>
        </p:nvPicPr>
        <p:blipFill>
          <a:blip r:embed="rId3"/>
          <a:stretch>
            <a:fillRect/>
          </a:stretch>
        </p:blipFill>
        <p:spPr>
          <a:xfrm>
            <a:off x="3228923" y="1303283"/>
            <a:ext cx="4145080" cy="701675"/>
          </a:xfrm>
        </p:spPr>
      </p:pic>
    </p:spTree>
    <p:extLst>
      <p:ext uri="{BB962C8B-B14F-4D97-AF65-F5344CB8AC3E}">
        <p14:creationId xmlns:p14="http://schemas.microsoft.com/office/powerpoint/2010/main" val="3579874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F7692C29802A46BCB200607A9951CF" ma:contentTypeVersion="13" ma:contentTypeDescription="Create a new document." ma:contentTypeScope="" ma:versionID="eb4f298806cefefac9ec1a258d69f041">
  <xsd:schema xmlns:xsd="http://www.w3.org/2001/XMLSchema" xmlns:xs="http://www.w3.org/2001/XMLSchema" xmlns:p="http://schemas.microsoft.com/office/2006/metadata/properties" xmlns:ns2="8a250959-351c-40e2-b146-32f94be44f72" xmlns:ns3="41c039e8-ef77-4fad-b9b5-d05fd83ab697" targetNamespace="http://schemas.microsoft.com/office/2006/metadata/properties" ma:root="true" ma:fieldsID="6098e95b62d1cf4220d6b4b5497538bb" ns2:_="" ns3:_="">
    <xsd:import namespace="8a250959-351c-40e2-b146-32f94be44f72"/>
    <xsd:import namespace="41c039e8-ef77-4fad-b9b5-d05fd83ab69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50959-351c-40e2-b146-32f94be44f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c039e8-ef77-4fad-b9b5-d05fd83ab69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F633FD-2FA5-4E4E-B5E1-0F057B528245}">
  <ds:schemaRefs>
    <ds:schemaRef ds:uri="8a250959-351c-40e2-b146-32f94be44f72"/>
    <ds:schemaRef ds:uri="41c039e8-ef77-4fad-b9b5-d05fd83ab697"/>
    <ds:schemaRef ds:uri="http://schemas.microsoft.com/office/2006/documentManagement/types"/>
    <ds:schemaRef ds:uri="http://purl.org/dc/dcmitype/"/>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C57883F-0ABD-4ECF-B3E3-1140B3E738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250959-351c-40e2-b146-32f94be44f72"/>
    <ds:schemaRef ds:uri="41c039e8-ef77-4fad-b9b5-d05fd83ab6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AFB7CE-F5B3-406C-BBF9-8C9F79B700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139</TotalTime>
  <Words>908</Words>
  <Application>Microsoft Macintosh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Bree Serif</vt:lpstr>
      <vt:lpstr>Calibri</vt:lpstr>
      <vt:lpstr>Calibri Light</vt:lpstr>
      <vt:lpstr>Trebuchet MS</vt:lpstr>
      <vt:lpstr>Wingdings</vt:lpstr>
      <vt:lpstr>Office Theme</vt:lpstr>
      <vt:lpstr>PowerPoint Presentation</vt:lpstr>
      <vt:lpstr>PowerPoint Presentation</vt:lpstr>
      <vt:lpstr>PowerPoint Presentation</vt:lpstr>
      <vt:lpstr>Statement of Problem - DVA</vt:lpstr>
      <vt:lpstr>Statement of Problem - DVA</vt:lpstr>
      <vt:lpstr>Gaps in Knowledge - DVA</vt:lpstr>
      <vt:lpstr>Gaps in Knowledge - DVA</vt:lpstr>
      <vt:lpstr>Possible Solutions &amp; Future Directions - DVA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Zuk</dc:creator>
  <cp:lastModifiedBy>Jihad Mustapha</cp:lastModifiedBy>
  <cp:revision>83</cp:revision>
  <dcterms:created xsi:type="dcterms:W3CDTF">2020-05-19T14:09:45Z</dcterms:created>
  <dcterms:modified xsi:type="dcterms:W3CDTF">2022-02-02T13:07:58Z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0x01010094F7692C29802A46BCB200607A9951CF</vt:lpwstr>
  </property>
  <property fmtid="{D5CDD505-2E9C-101B-9397-08002B2CF9AE}" pid="3" name="Order">
    <vt:r8>9724200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SourceUrl">
    <vt:lpwstr/>
  </property>
  <property fmtid="{D5CDD505-2E9C-101B-9397-08002B2CF9AE}" pid="9" name="_SharedFileIndex">
    <vt:lpwstr/>
  </property>
</Properties>
</file>