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sldIdLst>
    <p:sldId id="256" r:id="rId2"/>
    <p:sldId id="283" r:id="rId3"/>
    <p:sldId id="293" r:id="rId4"/>
    <p:sldId id="299" r:id="rId5"/>
    <p:sldId id="296" r:id="rId6"/>
    <p:sldId id="300" r:id="rId7"/>
    <p:sldId id="310" r:id="rId8"/>
    <p:sldId id="301" r:id="rId9"/>
    <p:sldId id="295" r:id="rId10"/>
    <p:sldId id="308" r:id="rId11"/>
    <p:sldId id="311" r:id="rId12"/>
    <p:sldId id="258" r:id="rId13"/>
    <p:sldId id="264" r:id="rId14"/>
    <p:sldId id="312" r:id="rId15"/>
  </p:sldIdLst>
  <p:sldSz cx="10058400" cy="6702425"/>
  <p:notesSz cx="6858000" cy="9144000"/>
  <p:defaultTextStyle>
    <a:defPPr>
      <a:defRPr lang="en-US"/>
    </a:defPPr>
    <a:lvl1pPr algn="l"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400" kern="1200">
        <a:solidFill>
          <a:schemeClr val="tx1"/>
        </a:solidFill>
        <a:latin typeface="Times New Roman" pitchFamily="18" charset="0"/>
        <a:ea typeface="+mn-ea"/>
        <a:cs typeface="+mn-cs"/>
      </a:defRPr>
    </a:lvl5pPr>
    <a:lvl6pPr marL="2286000" algn="l" defTabSz="914400" rtl="0" eaLnBrk="1" latinLnBrk="0" hangingPunct="1">
      <a:defRPr sz="1400" kern="1200">
        <a:solidFill>
          <a:schemeClr val="tx1"/>
        </a:solidFill>
        <a:latin typeface="Times New Roman" pitchFamily="18" charset="0"/>
        <a:ea typeface="+mn-ea"/>
        <a:cs typeface="+mn-cs"/>
      </a:defRPr>
    </a:lvl6pPr>
    <a:lvl7pPr marL="2743200" algn="l" defTabSz="914400" rtl="0" eaLnBrk="1" latinLnBrk="0" hangingPunct="1">
      <a:defRPr sz="1400" kern="1200">
        <a:solidFill>
          <a:schemeClr val="tx1"/>
        </a:solidFill>
        <a:latin typeface="Times New Roman" pitchFamily="18" charset="0"/>
        <a:ea typeface="+mn-ea"/>
        <a:cs typeface="+mn-cs"/>
      </a:defRPr>
    </a:lvl7pPr>
    <a:lvl8pPr marL="3200400" algn="l" defTabSz="914400" rtl="0" eaLnBrk="1" latinLnBrk="0" hangingPunct="1">
      <a:defRPr sz="1400" kern="1200">
        <a:solidFill>
          <a:schemeClr val="tx1"/>
        </a:solidFill>
        <a:latin typeface="Times New Roman" pitchFamily="18" charset="0"/>
        <a:ea typeface="+mn-ea"/>
        <a:cs typeface="+mn-cs"/>
      </a:defRPr>
    </a:lvl8pPr>
    <a:lvl9pPr marL="3657600" algn="l" defTabSz="914400" rtl="0" eaLnBrk="1" latinLnBrk="0" hangingPunct="1">
      <a:defRPr sz="1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11" userDrawn="1">
          <p15:clr>
            <a:srgbClr val="A4A3A4"/>
          </p15:clr>
        </p15:guide>
        <p15:guide id="2" pos="1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606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739" y="139"/>
      </p:cViewPr>
      <p:guideLst>
        <p:guide orient="horz" pos="2111"/>
        <p:guide pos="192"/>
      </p:guideLst>
    </p:cSldViewPr>
  </p:slid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85DE2A-03DE-4C96-A99A-9AFB2048D1BC}" type="datetimeFigureOut">
              <a:rPr lang="en-US" smtClean="0"/>
              <a:t>2/2/2022</a:t>
            </a:fld>
            <a:endParaRPr lang="en-US"/>
          </a:p>
        </p:txBody>
      </p:sp>
      <p:sp>
        <p:nvSpPr>
          <p:cNvPr id="4" name="Slide Image Placeholder 3"/>
          <p:cNvSpPr>
            <a:spLocks noGrp="1" noRot="1" noChangeAspect="1"/>
          </p:cNvSpPr>
          <p:nvPr>
            <p:ph type="sldImg" idx="2"/>
          </p:nvPr>
        </p:nvSpPr>
        <p:spPr>
          <a:xfrm>
            <a:off x="1112838" y="1143000"/>
            <a:ext cx="46323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A841C-A4FF-48D5-8885-C2F40D90983B}" type="slidenum">
              <a:rPr lang="en-US" smtClean="0"/>
              <a:t>‹#›</a:t>
            </a:fld>
            <a:endParaRPr lang="en-US"/>
          </a:p>
        </p:txBody>
      </p:sp>
    </p:spTree>
    <p:extLst>
      <p:ext uri="{BB962C8B-B14F-4D97-AF65-F5344CB8AC3E}">
        <p14:creationId xmlns:p14="http://schemas.microsoft.com/office/powerpoint/2010/main" val="3878413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EA841C-A4FF-48D5-8885-C2F40D90983B}" type="slidenum">
              <a:rPr lang="en-US" smtClean="0"/>
              <a:t>4</a:t>
            </a:fld>
            <a:endParaRPr lang="en-US"/>
          </a:p>
        </p:txBody>
      </p:sp>
    </p:spTree>
    <p:extLst>
      <p:ext uri="{BB962C8B-B14F-4D97-AF65-F5344CB8AC3E}">
        <p14:creationId xmlns:p14="http://schemas.microsoft.com/office/powerpoint/2010/main" val="1472686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3" y="2082800"/>
            <a:ext cx="8550275" cy="1436688"/>
          </a:xfrm>
        </p:spPr>
        <p:txBody>
          <a:bodyPr/>
          <a:lstStyle/>
          <a:p>
            <a:r>
              <a:rPr lang="en-US"/>
              <a:t>Click to edit Master title style</a:t>
            </a:r>
          </a:p>
        </p:txBody>
      </p:sp>
      <p:sp>
        <p:nvSpPr>
          <p:cNvPr id="3" name="Subtitle 2"/>
          <p:cNvSpPr>
            <a:spLocks noGrp="1"/>
          </p:cNvSpPr>
          <p:nvPr>
            <p:ph type="subTitle" idx="1"/>
          </p:nvPr>
        </p:nvSpPr>
        <p:spPr>
          <a:xfrm>
            <a:off x="1508125" y="3797300"/>
            <a:ext cx="7042150"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306888"/>
            <a:ext cx="8548687" cy="133191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8"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063" y="1676400"/>
            <a:ext cx="4198937" cy="402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676400"/>
            <a:ext cx="4198938" cy="402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268288"/>
            <a:ext cx="9051925" cy="1117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500188"/>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3" y="1500188"/>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3"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266700"/>
            <a:ext cx="3308350" cy="113506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266700"/>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8"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4691063"/>
            <a:ext cx="6035675" cy="5540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5" y="598488"/>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971675" y="5245100"/>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7563" y="304800"/>
            <a:ext cx="2136775" cy="53927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4063" y="304800"/>
            <a:ext cx="6261100" cy="53927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063" y="304800"/>
            <a:ext cx="8550275" cy="1117600"/>
          </a:xfrm>
        </p:spPr>
        <p:txBody>
          <a:bodyPr/>
          <a:lstStyle/>
          <a:p>
            <a:r>
              <a:rPr lang="en-US"/>
              <a:t>Click to edit Master title style</a:t>
            </a:r>
          </a:p>
        </p:txBody>
      </p:sp>
      <p:sp>
        <p:nvSpPr>
          <p:cNvPr id="3" name="Text Placeholder 2"/>
          <p:cNvSpPr>
            <a:spLocks noGrp="1"/>
          </p:cNvSpPr>
          <p:nvPr>
            <p:ph type="body" sz="half" idx="1"/>
          </p:nvPr>
        </p:nvSpPr>
        <p:spPr>
          <a:xfrm>
            <a:off x="754063" y="1676400"/>
            <a:ext cx="4198937" cy="4021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676400"/>
            <a:ext cx="4198938" cy="4021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629400" y="6094413"/>
            <a:ext cx="2095500" cy="446087"/>
          </a:xfrm>
        </p:spPr>
        <p:txBody>
          <a:bodyPr/>
          <a:lstStyle>
            <a:lvl1pPr>
              <a:defRPr/>
            </a:lvl1pPr>
          </a:lstStyle>
          <a:p>
            <a:endParaRPr lang="en-US" dirty="0"/>
          </a:p>
        </p:txBody>
      </p:sp>
      <p:sp>
        <p:nvSpPr>
          <p:cNvPr id="6" name="Footer Placeholder 5"/>
          <p:cNvSpPr>
            <a:spLocks noGrp="1"/>
          </p:cNvSpPr>
          <p:nvPr>
            <p:ph type="ftr" sz="quarter" idx="11"/>
          </p:nvPr>
        </p:nvSpPr>
        <p:spPr>
          <a:xfrm>
            <a:off x="152400" y="6094413"/>
            <a:ext cx="5562600" cy="446087"/>
          </a:xfrm>
        </p:spPr>
        <p:txBody>
          <a:bodyPr/>
          <a:lstStyle>
            <a:lvl1pPr>
              <a:defRPr/>
            </a:lvl1p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54063" y="304800"/>
            <a:ext cx="8550275" cy="5392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629400" y="6094413"/>
            <a:ext cx="2095500" cy="446087"/>
          </a:xfrm>
        </p:spPr>
        <p:txBody>
          <a:bodyPr/>
          <a:lstStyle>
            <a:lvl1pPr>
              <a:defRPr/>
            </a:lvl1pPr>
          </a:lstStyle>
          <a:p>
            <a:endParaRPr lang="en-US" dirty="0"/>
          </a:p>
        </p:txBody>
      </p:sp>
      <p:sp>
        <p:nvSpPr>
          <p:cNvPr id="4" name="Footer Placeholder 3"/>
          <p:cNvSpPr>
            <a:spLocks noGrp="1"/>
          </p:cNvSpPr>
          <p:nvPr>
            <p:ph type="ftr" sz="quarter" idx="11"/>
          </p:nvPr>
        </p:nvSpPr>
        <p:spPr>
          <a:xfrm>
            <a:off x="152400" y="6094413"/>
            <a:ext cx="5562600" cy="446087"/>
          </a:xfrm>
        </p:spPr>
        <p:txBody>
          <a:bodyPr/>
          <a:lstStyle>
            <a:lvl1pPr>
              <a:defRPr/>
            </a:lvl1pPr>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54063" y="304800"/>
            <a:ext cx="8550275" cy="1117600"/>
          </a:xfrm>
        </p:spPr>
        <p:txBody>
          <a:bodyPr/>
          <a:lstStyle/>
          <a:p>
            <a:r>
              <a:rPr lang="en-US"/>
              <a:t>Click to edit Master title style</a:t>
            </a:r>
          </a:p>
        </p:txBody>
      </p:sp>
      <p:sp>
        <p:nvSpPr>
          <p:cNvPr id="3" name="Text Placeholder 2"/>
          <p:cNvSpPr>
            <a:spLocks noGrp="1"/>
          </p:cNvSpPr>
          <p:nvPr>
            <p:ph type="body" sz="half" idx="1"/>
          </p:nvPr>
        </p:nvSpPr>
        <p:spPr>
          <a:xfrm>
            <a:off x="754063" y="1676400"/>
            <a:ext cx="4198937" cy="4021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05400" y="1676400"/>
            <a:ext cx="4198938" cy="1933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05400" y="3762375"/>
            <a:ext cx="4198938" cy="1935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629400" y="6094413"/>
            <a:ext cx="2095500" cy="446087"/>
          </a:xfrm>
        </p:spPr>
        <p:txBody>
          <a:bodyPr/>
          <a:lstStyle>
            <a:lvl1pPr>
              <a:defRPr/>
            </a:lvl1pPr>
          </a:lstStyle>
          <a:p>
            <a:endParaRPr lang="en-US" dirty="0"/>
          </a:p>
        </p:txBody>
      </p:sp>
      <p:sp>
        <p:nvSpPr>
          <p:cNvPr id="7" name="Footer Placeholder 6"/>
          <p:cNvSpPr>
            <a:spLocks noGrp="1"/>
          </p:cNvSpPr>
          <p:nvPr>
            <p:ph type="ftr" sz="quarter" idx="11"/>
          </p:nvPr>
        </p:nvSpPr>
        <p:spPr>
          <a:xfrm>
            <a:off x="152400" y="6094413"/>
            <a:ext cx="5562600" cy="446087"/>
          </a:xfrm>
        </p:spPr>
        <p:txBody>
          <a:bodyPr/>
          <a:lstStyle>
            <a:lvl1pPr>
              <a:defRPr/>
            </a:lvl1pPr>
          </a:lstStyle>
          <a:p>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54380" y="148943"/>
            <a:ext cx="8549640" cy="1117071"/>
          </a:xfrm>
        </p:spPr>
        <p:txBody>
          <a:bodyPr/>
          <a:lstStyle/>
          <a:p>
            <a:r>
              <a:rPr lang="en-US"/>
              <a:t>Click to edit Master title style</a:t>
            </a:r>
          </a:p>
        </p:txBody>
      </p:sp>
      <p:sp>
        <p:nvSpPr>
          <p:cNvPr id="3" name="Table Placeholder 2"/>
          <p:cNvSpPr>
            <a:spLocks noGrp="1"/>
          </p:cNvSpPr>
          <p:nvPr>
            <p:ph type="tbl" idx="1"/>
          </p:nvPr>
        </p:nvSpPr>
        <p:spPr>
          <a:xfrm>
            <a:off x="754380" y="1936256"/>
            <a:ext cx="8549640" cy="4021455"/>
          </a:xfrm>
        </p:spPr>
        <p:txBody>
          <a:bodyPr/>
          <a:lstStyle/>
          <a:p>
            <a:pPr lvl="0"/>
            <a:r>
              <a:rPr lang="en-US" noProof="0" dirty="0"/>
              <a:t>Click icon to add table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7208520" y="6106654"/>
            <a:ext cx="2095500" cy="446828"/>
          </a:xfrm>
          <a:prstGeom prst="rect">
            <a:avLst/>
          </a:prstGeom>
          <a:ln/>
        </p:spPr>
        <p:txBody>
          <a:bodyPr/>
          <a:lstStyle>
            <a:lvl1pPr>
              <a:defRPr/>
            </a:lvl1pPr>
          </a:lstStyle>
          <a:p>
            <a:pPr>
              <a:defRPr/>
            </a:pPr>
            <a:fld id="{179795D5-7C28-4D44-B2CD-E25FECFFE761}"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754380" y="148943"/>
            <a:ext cx="8549640" cy="1117071"/>
          </a:xfrm>
        </p:spPr>
        <p:txBody>
          <a:bodyPr/>
          <a:lstStyle/>
          <a:p>
            <a:r>
              <a:rPr lang="en-US"/>
              <a:t>Click to edit Master title style</a:t>
            </a:r>
          </a:p>
        </p:txBody>
      </p:sp>
      <p:sp>
        <p:nvSpPr>
          <p:cNvPr id="3" name="Text Placeholder 2"/>
          <p:cNvSpPr>
            <a:spLocks noGrp="1"/>
          </p:cNvSpPr>
          <p:nvPr>
            <p:ph type="body" sz="half" idx="1"/>
          </p:nvPr>
        </p:nvSpPr>
        <p:spPr>
          <a:xfrm>
            <a:off x="754380" y="1936256"/>
            <a:ext cx="4191000" cy="40214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113020" y="1936256"/>
            <a:ext cx="4191000" cy="4021455"/>
          </a:xfrm>
        </p:spPr>
        <p:txBody>
          <a:bodyPr/>
          <a:lstStyle/>
          <a:p>
            <a:pPr lvl="0"/>
            <a:r>
              <a:rPr lang="en-US" noProof="0" dirty="0"/>
              <a:t>Click icon to add chart</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7208520" y="6106654"/>
            <a:ext cx="2095500" cy="446828"/>
          </a:xfrm>
          <a:prstGeom prst="rect">
            <a:avLst/>
          </a:prstGeom>
          <a:ln/>
        </p:spPr>
        <p:txBody>
          <a:bodyPr/>
          <a:lstStyle>
            <a:lvl1pPr>
              <a:defRPr/>
            </a:lvl1pPr>
          </a:lstStyle>
          <a:p>
            <a:pPr>
              <a:defRPr/>
            </a:pPr>
            <a:fld id="{FCDB03CB-931E-4475-8672-6EF8AE81E68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amma/>
                <a:shade val="46275"/>
                <a:invGamma/>
              </a:srgbClr>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4063" y="304800"/>
            <a:ext cx="8550275" cy="1117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54063" y="1676400"/>
            <a:ext cx="8550275" cy="4021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629400" y="6094413"/>
            <a:ext cx="2095500" cy="446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solidFill>
                  <a:schemeClr val="bg1"/>
                </a:solidFill>
              </a:defRPr>
            </a:lvl1pPr>
          </a:lstStyle>
          <a:p>
            <a:endParaRPr lang="en-US" dirty="0"/>
          </a:p>
        </p:txBody>
      </p:sp>
      <p:sp>
        <p:nvSpPr>
          <p:cNvPr id="1029" name="Rectangle 5"/>
          <p:cNvSpPr>
            <a:spLocks noGrp="1" noChangeArrowheads="1"/>
          </p:cNvSpPr>
          <p:nvPr>
            <p:ph type="ftr" sz="quarter" idx="3"/>
          </p:nvPr>
        </p:nvSpPr>
        <p:spPr bwMode="auto">
          <a:xfrm>
            <a:off x="152400" y="6094413"/>
            <a:ext cx="5562600" cy="446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solidFill>
                  <a:schemeClr val="bg1"/>
                </a:solidFill>
              </a:defRPr>
            </a:lvl1pPr>
          </a:lstStyle>
          <a:p>
            <a:endParaRPr lang="en-US" dirty="0"/>
          </a:p>
        </p:txBody>
      </p:sp>
      <p:pic>
        <p:nvPicPr>
          <p:cNvPr id="3" name="Picture 2">
            <a:extLst>
              <a:ext uri="{FF2B5EF4-FFF2-40B4-BE49-F238E27FC236}">
                <a16:creationId xmlns:a16="http://schemas.microsoft.com/office/drawing/2014/main" id="{D76BC1D1-7F81-4785-A77B-7A1E1494794E}"/>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610600" y="6246812"/>
            <a:ext cx="1395413" cy="38030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1" fontAlgn="base" hangingPunct="1">
        <a:spcBef>
          <a:spcPct val="0"/>
        </a:spcBef>
        <a:spcAft>
          <a:spcPct val="0"/>
        </a:spcAft>
        <a:defRPr sz="4000">
          <a:solidFill>
            <a:srgbClr val="FFFF00"/>
          </a:solidFill>
          <a:latin typeface="+mj-lt"/>
          <a:ea typeface="+mj-ea"/>
          <a:cs typeface="+mj-cs"/>
        </a:defRPr>
      </a:lvl1pPr>
      <a:lvl2pPr algn="ctr" rtl="0" eaLnBrk="1" fontAlgn="base" hangingPunct="1">
        <a:spcBef>
          <a:spcPct val="0"/>
        </a:spcBef>
        <a:spcAft>
          <a:spcPct val="0"/>
        </a:spcAft>
        <a:defRPr sz="4000">
          <a:solidFill>
            <a:srgbClr val="FFFF00"/>
          </a:solidFill>
          <a:latin typeface="Times New Roman" pitchFamily="18" charset="0"/>
        </a:defRPr>
      </a:lvl2pPr>
      <a:lvl3pPr algn="ctr" rtl="0" eaLnBrk="1" fontAlgn="base" hangingPunct="1">
        <a:spcBef>
          <a:spcPct val="0"/>
        </a:spcBef>
        <a:spcAft>
          <a:spcPct val="0"/>
        </a:spcAft>
        <a:defRPr sz="4000">
          <a:solidFill>
            <a:srgbClr val="FFFF00"/>
          </a:solidFill>
          <a:latin typeface="Times New Roman" pitchFamily="18" charset="0"/>
        </a:defRPr>
      </a:lvl3pPr>
      <a:lvl4pPr algn="ctr" rtl="0" eaLnBrk="1" fontAlgn="base" hangingPunct="1">
        <a:spcBef>
          <a:spcPct val="0"/>
        </a:spcBef>
        <a:spcAft>
          <a:spcPct val="0"/>
        </a:spcAft>
        <a:defRPr sz="4000">
          <a:solidFill>
            <a:srgbClr val="FFFF00"/>
          </a:solidFill>
          <a:latin typeface="Times New Roman" pitchFamily="18" charset="0"/>
        </a:defRPr>
      </a:lvl4pPr>
      <a:lvl5pPr algn="ctr" rtl="0" eaLnBrk="1" fontAlgn="base" hangingPunct="1">
        <a:spcBef>
          <a:spcPct val="0"/>
        </a:spcBef>
        <a:spcAft>
          <a:spcPct val="0"/>
        </a:spcAft>
        <a:defRPr sz="4000">
          <a:solidFill>
            <a:srgbClr val="FFFF00"/>
          </a:solidFill>
          <a:latin typeface="Times New Roman" pitchFamily="18" charset="0"/>
        </a:defRPr>
      </a:lvl5pPr>
      <a:lvl6pPr marL="457200" algn="ctr" rtl="0" eaLnBrk="1" fontAlgn="base" hangingPunct="1">
        <a:spcBef>
          <a:spcPct val="0"/>
        </a:spcBef>
        <a:spcAft>
          <a:spcPct val="0"/>
        </a:spcAft>
        <a:defRPr sz="4000">
          <a:solidFill>
            <a:srgbClr val="FFFF00"/>
          </a:solidFill>
          <a:latin typeface="Times New Roman" pitchFamily="18" charset="0"/>
        </a:defRPr>
      </a:lvl6pPr>
      <a:lvl7pPr marL="914400" algn="ctr" rtl="0" eaLnBrk="1" fontAlgn="base" hangingPunct="1">
        <a:spcBef>
          <a:spcPct val="0"/>
        </a:spcBef>
        <a:spcAft>
          <a:spcPct val="0"/>
        </a:spcAft>
        <a:defRPr sz="4000">
          <a:solidFill>
            <a:srgbClr val="FFFF00"/>
          </a:solidFill>
          <a:latin typeface="Times New Roman" pitchFamily="18" charset="0"/>
        </a:defRPr>
      </a:lvl7pPr>
      <a:lvl8pPr marL="1371600" algn="ctr" rtl="0" eaLnBrk="1" fontAlgn="base" hangingPunct="1">
        <a:spcBef>
          <a:spcPct val="0"/>
        </a:spcBef>
        <a:spcAft>
          <a:spcPct val="0"/>
        </a:spcAft>
        <a:defRPr sz="4000">
          <a:solidFill>
            <a:srgbClr val="FFFF00"/>
          </a:solidFill>
          <a:latin typeface="Times New Roman" pitchFamily="18" charset="0"/>
        </a:defRPr>
      </a:lvl8pPr>
      <a:lvl9pPr marL="1828800" algn="ctr" rtl="0" eaLnBrk="1" fontAlgn="base" hangingPunct="1">
        <a:spcBef>
          <a:spcPct val="0"/>
        </a:spcBef>
        <a:spcAft>
          <a:spcPct val="0"/>
        </a:spcAft>
        <a:defRPr sz="4000">
          <a:solidFill>
            <a:srgbClr val="FFFF00"/>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225E4A-48AB-4A79-9712-6780A88762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1827212"/>
            <a:ext cx="3048000" cy="1847850"/>
          </a:xfrm>
          <a:prstGeom prst="rect">
            <a:avLst/>
          </a:prstGeom>
        </p:spPr>
      </p:pic>
      <p:sp>
        <p:nvSpPr>
          <p:cNvPr id="3" name="Subtitle 2"/>
          <p:cNvSpPr>
            <a:spLocks noGrp="1"/>
          </p:cNvSpPr>
          <p:nvPr>
            <p:ph type="subTitle" idx="1"/>
          </p:nvPr>
        </p:nvSpPr>
        <p:spPr>
          <a:xfrm>
            <a:off x="381000" y="3884612"/>
            <a:ext cx="9372599" cy="3200400"/>
          </a:xfrm>
        </p:spPr>
        <p:txBody>
          <a:bodyPr/>
          <a:lstStyle/>
          <a:p>
            <a:r>
              <a:rPr lang="en-US" dirty="0"/>
              <a:t>International Andreas Gruentzig Society Meeting</a:t>
            </a:r>
          </a:p>
          <a:p>
            <a:r>
              <a:rPr lang="en-US" dirty="0"/>
              <a:t>February 3, 2022</a:t>
            </a:r>
          </a:p>
          <a:p>
            <a:endParaRPr lang="en-US" sz="2000" dirty="0"/>
          </a:p>
          <a:p>
            <a:r>
              <a:rPr lang="en-US" sz="2000" dirty="0"/>
              <a:t>J. Jeffrey Marshall, MSCAI, FACC</a:t>
            </a:r>
          </a:p>
          <a:p>
            <a:r>
              <a:rPr lang="en-US" sz="2000" dirty="0"/>
              <a:t>Chief, Northside Cardiovascular Institute</a:t>
            </a:r>
          </a:p>
          <a:p>
            <a:r>
              <a:rPr lang="en-US" sz="2000" dirty="0"/>
              <a:t>Atlanta, GA</a:t>
            </a:r>
          </a:p>
        </p:txBody>
      </p:sp>
      <p:sp>
        <p:nvSpPr>
          <p:cNvPr id="2" name="Title 1"/>
          <p:cNvSpPr>
            <a:spLocks noGrp="1"/>
          </p:cNvSpPr>
          <p:nvPr>
            <p:ph type="ctrTitle"/>
          </p:nvPr>
        </p:nvSpPr>
        <p:spPr>
          <a:xfrm>
            <a:off x="762000" y="531812"/>
            <a:ext cx="8550275" cy="1436688"/>
          </a:xfrm>
        </p:spPr>
        <p:txBody>
          <a:bodyPr/>
          <a:lstStyle/>
          <a:p>
            <a:r>
              <a:rPr lang="en-US" sz="5400" dirty="0"/>
              <a:t>Censorship in Medicine: </a:t>
            </a:r>
            <a:br>
              <a:rPr lang="en-US" sz="5400" dirty="0"/>
            </a:br>
            <a:r>
              <a:rPr lang="en-US" sz="5400" dirty="0"/>
              <a:t>Politics in Science?</a:t>
            </a:r>
            <a:br>
              <a:rPr lang="en-US" sz="6600" dirty="0"/>
            </a:br>
            <a:endParaRPr lang="en-US" sz="6600"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9" name="Arrow: Left-Right 8">
            <a:extLst>
              <a:ext uri="{FF2B5EF4-FFF2-40B4-BE49-F238E27FC236}">
                <a16:creationId xmlns:a16="http://schemas.microsoft.com/office/drawing/2014/main" id="{3EC7357E-95A1-451E-A86A-9929DF934567}"/>
              </a:ext>
            </a:extLst>
          </p:cNvPr>
          <p:cNvSpPr/>
          <p:nvPr/>
        </p:nvSpPr>
        <p:spPr>
          <a:xfrm rot="10800000">
            <a:off x="502921" y="1748064"/>
            <a:ext cx="9052560" cy="2376883"/>
          </a:xfrm>
          <a:prstGeom prst="leftRightArrow">
            <a:avLst>
              <a:gd name="adj1" fmla="val 72910"/>
              <a:gd name="adj2" fmla="val 62163"/>
            </a:avLst>
          </a:prstGeom>
          <a:gradFill flip="none" rotWithShape="1">
            <a:gsLst>
              <a:gs pos="40000">
                <a:srgbClr val="ECE829"/>
              </a:gs>
              <a:gs pos="0">
                <a:srgbClr val="ED2D25"/>
              </a:gs>
              <a:gs pos="100000">
                <a:srgbClr val="3256A4"/>
              </a:gs>
            </a:gsLst>
            <a:lin ang="0" scaled="1"/>
            <a:tileRect/>
          </a:gradFill>
          <a:ln w="25400" cap="flat" cmpd="sng" algn="ctr">
            <a:noFill/>
            <a:prstDash val="solid"/>
          </a:ln>
          <a:effectLst>
            <a:outerShdw blurRad="571500" dist="444500" dir="8100000" algn="tr" rotWithShape="0">
              <a:prstClr val="black">
                <a:alpha val="20000"/>
              </a:prstClr>
            </a:outerShdw>
          </a:effectLst>
        </p:spPr>
        <p:txBody>
          <a:bodyPr rtlCol="0" anchor="ctr"/>
          <a:lstStyle/>
          <a:p>
            <a:pPr marL="0" marR="0" lvl="0" indent="0" algn="ctr" defTabSz="1005908" eaLnBrk="1" fontAlgn="auto" latinLnBrk="0" hangingPunct="1">
              <a:lnSpc>
                <a:spcPct val="100000"/>
              </a:lnSpc>
              <a:spcBef>
                <a:spcPts val="0"/>
              </a:spcBef>
              <a:spcAft>
                <a:spcPts val="0"/>
              </a:spcAft>
              <a:buClrTx/>
              <a:buSzTx/>
              <a:buFontTx/>
              <a:buNone/>
              <a:tabLst/>
              <a:defRPr/>
            </a:pPr>
            <a:endParaRPr kumimoji="0" lang="en-IN" sz="1980" b="0" i="0" u="none" strike="noStrike" kern="0" cap="none" spc="0" normalizeH="0" baseline="0" noProof="0" dirty="0">
              <a:ln>
                <a:noFill/>
              </a:ln>
              <a:solidFill>
                <a:prstClr val="white"/>
              </a:solidFill>
              <a:effectLst/>
              <a:uLnTx/>
              <a:uFillTx/>
              <a:latin typeface="Segoe UI"/>
              <a:ea typeface="+mn-ea"/>
              <a:cs typeface="+mn-cs"/>
            </a:endParaRPr>
          </a:p>
        </p:txBody>
      </p:sp>
      <p:sp>
        <p:nvSpPr>
          <p:cNvPr id="5" name="TextBox 4">
            <a:extLst>
              <a:ext uri="{FF2B5EF4-FFF2-40B4-BE49-F238E27FC236}">
                <a16:creationId xmlns:a16="http://schemas.microsoft.com/office/drawing/2014/main" id="{89690672-54F6-40AE-BCAA-3A1E76D21105}"/>
              </a:ext>
            </a:extLst>
          </p:cNvPr>
          <p:cNvSpPr txBox="1"/>
          <p:nvPr/>
        </p:nvSpPr>
        <p:spPr>
          <a:xfrm>
            <a:off x="2895600" y="2587075"/>
            <a:ext cx="1676400" cy="685572"/>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Censorship</a:t>
            </a:r>
          </a:p>
          <a:p>
            <a:pPr algn="ctr" defTabSz="1005908" eaLnBrk="1" fontAlgn="auto" hangingPunct="1">
              <a:spcBef>
                <a:spcPts val="0"/>
              </a:spcBef>
              <a:spcAft>
                <a:spcPts val="0"/>
              </a:spcAft>
            </a:pPr>
            <a:r>
              <a:rPr lang="en-IN" sz="1485" dirty="0">
                <a:latin typeface="Segoe UI"/>
              </a:rPr>
              <a:t>Of Individual </a:t>
            </a:r>
          </a:p>
          <a:p>
            <a:pPr algn="ctr" defTabSz="1005908" eaLnBrk="1" fontAlgn="auto" hangingPunct="1">
              <a:spcBef>
                <a:spcPts val="0"/>
              </a:spcBef>
              <a:spcAft>
                <a:spcPts val="0"/>
              </a:spcAft>
            </a:pPr>
            <a:r>
              <a:rPr lang="en-IN" sz="1485" dirty="0">
                <a:latin typeface="Segoe UI"/>
              </a:rPr>
              <a:t>Papers or Concepts</a:t>
            </a:r>
          </a:p>
        </p:txBody>
      </p:sp>
      <p:sp>
        <p:nvSpPr>
          <p:cNvPr id="6" name="TextBox 5">
            <a:extLst>
              <a:ext uri="{FF2B5EF4-FFF2-40B4-BE49-F238E27FC236}">
                <a16:creationId xmlns:a16="http://schemas.microsoft.com/office/drawing/2014/main" id="{B0149D99-7851-49A3-AE1C-E8B24A98A8C5}"/>
              </a:ext>
            </a:extLst>
          </p:cNvPr>
          <p:cNvSpPr txBox="1"/>
          <p:nvPr/>
        </p:nvSpPr>
        <p:spPr>
          <a:xfrm>
            <a:off x="7268569" y="2707981"/>
            <a:ext cx="2286910" cy="457048"/>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Politically Motivated Censorship</a:t>
            </a:r>
          </a:p>
        </p:txBody>
      </p:sp>
      <p:sp>
        <p:nvSpPr>
          <p:cNvPr id="4" name="TextBox 3">
            <a:extLst>
              <a:ext uri="{FF2B5EF4-FFF2-40B4-BE49-F238E27FC236}">
                <a16:creationId xmlns:a16="http://schemas.microsoft.com/office/drawing/2014/main" id="{CA2AAC80-8113-4B73-B57A-65D7A86DFD72}"/>
              </a:ext>
            </a:extLst>
          </p:cNvPr>
          <p:cNvSpPr txBox="1"/>
          <p:nvPr/>
        </p:nvSpPr>
        <p:spPr>
          <a:xfrm>
            <a:off x="38052" y="988998"/>
            <a:ext cx="9943748" cy="307777"/>
          </a:xfrm>
          <a:prstGeom prst="rect">
            <a:avLst/>
          </a:prstGeom>
          <a:noFill/>
        </p:spPr>
        <p:txBody>
          <a:bodyPr wrap="none" rtlCol="0">
            <a:spAutoFit/>
          </a:bodyPr>
          <a:lstStyle/>
          <a:p>
            <a:r>
              <a:rPr lang="en-US" sz="1400" dirty="0">
                <a:solidFill>
                  <a:schemeClr val="bg1"/>
                </a:solidFill>
              </a:rPr>
              <a:t>The Scientific Method depends on uncensored discussion of </a:t>
            </a:r>
            <a:r>
              <a:rPr lang="en-US" sz="1400" b="1" u="sng" dirty="0">
                <a:solidFill>
                  <a:schemeClr val="bg1"/>
                </a:solidFill>
              </a:rPr>
              <a:t>all</a:t>
            </a:r>
            <a:r>
              <a:rPr lang="en-US" sz="1400" dirty="0">
                <a:solidFill>
                  <a:schemeClr val="bg1"/>
                </a:solidFill>
              </a:rPr>
              <a:t> possible explanations of data, conclusions &amp; new therapeutic modalities</a:t>
            </a:r>
          </a:p>
        </p:txBody>
      </p:sp>
      <p:sp>
        <p:nvSpPr>
          <p:cNvPr id="18" name="TextBox 17">
            <a:extLst>
              <a:ext uri="{FF2B5EF4-FFF2-40B4-BE49-F238E27FC236}">
                <a16:creationId xmlns:a16="http://schemas.microsoft.com/office/drawing/2014/main" id="{1870D8E3-2EC1-4BAB-B14A-7389A79B08D2}"/>
              </a:ext>
            </a:extLst>
          </p:cNvPr>
          <p:cNvSpPr txBox="1"/>
          <p:nvPr/>
        </p:nvSpPr>
        <p:spPr>
          <a:xfrm>
            <a:off x="1651807" y="1370012"/>
            <a:ext cx="6754798" cy="355610"/>
          </a:xfrm>
          <a:prstGeom prst="rect">
            <a:avLst/>
          </a:prstGeom>
          <a:noFill/>
        </p:spPr>
        <p:txBody>
          <a:bodyPr wrap="none" lIns="0" tIns="0" rIns="0" bIns="0" rtlCol="0" anchor="ctr">
            <a:spAutoFit/>
          </a:bodyPr>
          <a:lstStyle/>
          <a:p>
            <a:pPr algn="ctr" defTabSz="1005908" eaLnBrk="1" fontAlgn="auto" hangingPunct="1">
              <a:spcBef>
                <a:spcPts val="0"/>
              </a:spcBef>
              <a:spcAft>
                <a:spcPts val="0"/>
              </a:spcAft>
            </a:pPr>
            <a:r>
              <a:rPr lang="en-IN" sz="2311" b="1" dirty="0">
                <a:solidFill>
                  <a:prstClr val="white"/>
                </a:solidFill>
                <a:latin typeface="Segoe UI"/>
              </a:rPr>
              <a:t>Spectrum of Censorship in Science and Medicine</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0" name="TextBox 19">
            <a:extLst>
              <a:ext uri="{FF2B5EF4-FFF2-40B4-BE49-F238E27FC236}">
                <a16:creationId xmlns:a16="http://schemas.microsoft.com/office/drawing/2014/main" id="{E405FB53-36D4-435F-843B-815A29B1BC23}"/>
              </a:ext>
            </a:extLst>
          </p:cNvPr>
          <p:cNvSpPr txBox="1"/>
          <p:nvPr/>
        </p:nvSpPr>
        <p:spPr>
          <a:xfrm>
            <a:off x="5181600" y="2701337"/>
            <a:ext cx="1905000" cy="457048"/>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Censorship of </a:t>
            </a:r>
          </a:p>
          <a:p>
            <a:pPr algn="ctr" defTabSz="1005908" eaLnBrk="1" fontAlgn="auto" hangingPunct="1">
              <a:spcBef>
                <a:spcPts val="0"/>
              </a:spcBef>
              <a:spcAft>
                <a:spcPts val="0"/>
              </a:spcAft>
            </a:pPr>
            <a:r>
              <a:rPr lang="en-IN" sz="1485" dirty="0">
                <a:latin typeface="Segoe UI"/>
              </a:rPr>
              <a:t>Entire Journals</a:t>
            </a:r>
          </a:p>
        </p:txBody>
      </p:sp>
      <p:sp>
        <p:nvSpPr>
          <p:cNvPr id="21" name="TextBox 20">
            <a:extLst>
              <a:ext uri="{FF2B5EF4-FFF2-40B4-BE49-F238E27FC236}">
                <a16:creationId xmlns:a16="http://schemas.microsoft.com/office/drawing/2014/main" id="{40AC5025-454B-41F5-87E6-A3ACC4AFC028}"/>
              </a:ext>
            </a:extLst>
          </p:cNvPr>
          <p:cNvSpPr txBox="1"/>
          <p:nvPr/>
        </p:nvSpPr>
        <p:spPr>
          <a:xfrm>
            <a:off x="856258" y="2587075"/>
            <a:ext cx="1474507" cy="685572"/>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Bias Against</a:t>
            </a:r>
          </a:p>
          <a:p>
            <a:pPr algn="ctr" defTabSz="1005908" eaLnBrk="1" fontAlgn="auto" hangingPunct="1">
              <a:spcBef>
                <a:spcPts val="0"/>
              </a:spcBef>
              <a:spcAft>
                <a:spcPts val="0"/>
              </a:spcAft>
            </a:pPr>
            <a:r>
              <a:rPr lang="en-IN" sz="1485" dirty="0">
                <a:latin typeface="Segoe UI"/>
              </a:rPr>
              <a:t>“New” or Contrarian Ideas</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Tree>
    <p:extLst>
      <p:ext uri="{BB962C8B-B14F-4D97-AF65-F5344CB8AC3E}">
        <p14:creationId xmlns:p14="http://schemas.microsoft.com/office/powerpoint/2010/main" val="9618185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9" name="Arrow: Left-Right 8">
            <a:extLst>
              <a:ext uri="{FF2B5EF4-FFF2-40B4-BE49-F238E27FC236}">
                <a16:creationId xmlns:a16="http://schemas.microsoft.com/office/drawing/2014/main" id="{3EC7357E-95A1-451E-A86A-9929DF934567}"/>
              </a:ext>
            </a:extLst>
          </p:cNvPr>
          <p:cNvSpPr/>
          <p:nvPr/>
        </p:nvSpPr>
        <p:spPr>
          <a:xfrm rot="10800000">
            <a:off x="502921" y="1748064"/>
            <a:ext cx="9052560" cy="2376883"/>
          </a:xfrm>
          <a:prstGeom prst="leftRightArrow">
            <a:avLst>
              <a:gd name="adj1" fmla="val 72910"/>
              <a:gd name="adj2" fmla="val 62163"/>
            </a:avLst>
          </a:prstGeom>
          <a:gradFill flip="none" rotWithShape="1">
            <a:gsLst>
              <a:gs pos="40000">
                <a:srgbClr val="ECE829"/>
              </a:gs>
              <a:gs pos="0">
                <a:srgbClr val="ED2D25"/>
              </a:gs>
              <a:gs pos="100000">
                <a:srgbClr val="3256A4"/>
              </a:gs>
            </a:gsLst>
            <a:lin ang="0" scaled="1"/>
            <a:tileRect/>
          </a:gradFill>
          <a:ln w="25400" cap="flat" cmpd="sng" algn="ctr">
            <a:noFill/>
            <a:prstDash val="solid"/>
          </a:ln>
          <a:effectLst>
            <a:outerShdw blurRad="571500" dist="444500" dir="8100000" algn="tr" rotWithShape="0">
              <a:prstClr val="black">
                <a:alpha val="20000"/>
              </a:prstClr>
            </a:outerShdw>
          </a:effectLst>
        </p:spPr>
        <p:txBody>
          <a:bodyPr rtlCol="0" anchor="ctr"/>
          <a:lstStyle/>
          <a:p>
            <a:pPr marL="0" marR="0" lvl="0" indent="0" algn="ctr" defTabSz="1005908" eaLnBrk="1" fontAlgn="auto" latinLnBrk="0" hangingPunct="1">
              <a:lnSpc>
                <a:spcPct val="100000"/>
              </a:lnSpc>
              <a:spcBef>
                <a:spcPts val="0"/>
              </a:spcBef>
              <a:spcAft>
                <a:spcPts val="0"/>
              </a:spcAft>
              <a:buClrTx/>
              <a:buSzTx/>
              <a:buFontTx/>
              <a:buNone/>
              <a:tabLst/>
              <a:defRPr/>
            </a:pPr>
            <a:endParaRPr kumimoji="0" lang="en-IN" sz="1980" b="0" i="0" u="none" strike="noStrike" kern="0" cap="none" spc="0" normalizeH="0" baseline="0" noProof="0" dirty="0">
              <a:ln>
                <a:noFill/>
              </a:ln>
              <a:solidFill>
                <a:prstClr val="white"/>
              </a:solidFill>
              <a:effectLst/>
              <a:uLnTx/>
              <a:uFillTx/>
              <a:latin typeface="Segoe UI"/>
              <a:ea typeface="+mn-ea"/>
              <a:cs typeface="+mn-cs"/>
            </a:endParaRPr>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8" name="TextBox 17">
            <a:extLst>
              <a:ext uri="{FF2B5EF4-FFF2-40B4-BE49-F238E27FC236}">
                <a16:creationId xmlns:a16="http://schemas.microsoft.com/office/drawing/2014/main" id="{1870D8E3-2EC1-4BAB-B14A-7389A79B08D2}"/>
              </a:ext>
            </a:extLst>
          </p:cNvPr>
          <p:cNvSpPr txBox="1"/>
          <p:nvPr/>
        </p:nvSpPr>
        <p:spPr>
          <a:xfrm>
            <a:off x="1651807" y="1370012"/>
            <a:ext cx="6754798" cy="355610"/>
          </a:xfrm>
          <a:prstGeom prst="rect">
            <a:avLst/>
          </a:prstGeom>
          <a:noFill/>
        </p:spPr>
        <p:txBody>
          <a:bodyPr wrap="none" lIns="0" tIns="0" rIns="0" bIns="0" rtlCol="0" anchor="ctr">
            <a:spAutoFit/>
          </a:bodyPr>
          <a:lstStyle/>
          <a:p>
            <a:pPr algn="ctr" defTabSz="1005908" eaLnBrk="1" fontAlgn="auto" hangingPunct="1">
              <a:spcBef>
                <a:spcPts val="0"/>
              </a:spcBef>
              <a:spcAft>
                <a:spcPts val="0"/>
              </a:spcAft>
            </a:pPr>
            <a:r>
              <a:rPr lang="en-IN" sz="2311" b="1" dirty="0">
                <a:solidFill>
                  <a:prstClr val="white"/>
                </a:solidFill>
                <a:latin typeface="Segoe UI"/>
              </a:rPr>
              <a:t>Spectrum of Censorship in Science and Medicine</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
        <p:nvSpPr>
          <p:cNvPr id="13" name="TextBox 12">
            <a:extLst>
              <a:ext uri="{FF2B5EF4-FFF2-40B4-BE49-F238E27FC236}">
                <a16:creationId xmlns:a16="http://schemas.microsoft.com/office/drawing/2014/main" id="{EDB1E324-9B37-4E8C-AA79-9AEA9B2584E0}"/>
              </a:ext>
            </a:extLst>
          </p:cNvPr>
          <p:cNvSpPr txBox="1"/>
          <p:nvPr/>
        </p:nvSpPr>
        <p:spPr>
          <a:xfrm>
            <a:off x="856258" y="2587075"/>
            <a:ext cx="1474507" cy="685572"/>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Bias Against</a:t>
            </a:r>
          </a:p>
          <a:p>
            <a:pPr algn="ctr" defTabSz="1005908" eaLnBrk="1" fontAlgn="auto" hangingPunct="1">
              <a:spcBef>
                <a:spcPts val="0"/>
              </a:spcBef>
              <a:spcAft>
                <a:spcPts val="0"/>
              </a:spcAft>
            </a:pPr>
            <a:r>
              <a:rPr lang="en-IN" sz="1485" dirty="0">
                <a:latin typeface="Segoe UI"/>
              </a:rPr>
              <a:t>“New” or Contrarian Ideas</a:t>
            </a:r>
          </a:p>
        </p:txBody>
      </p:sp>
    </p:spTree>
    <p:extLst>
      <p:ext uri="{BB962C8B-B14F-4D97-AF65-F5344CB8AC3E}">
        <p14:creationId xmlns:p14="http://schemas.microsoft.com/office/powerpoint/2010/main" val="1616353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
        <p:nvSpPr>
          <p:cNvPr id="3" name="Rectangle 2">
            <a:extLst>
              <a:ext uri="{FF2B5EF4-FFF2-40B4-BE49-F238E27FC236}">
                <a16:creationId xmlns:a16="http://schemas.microsoft.com/office/drawing/2014/main" id="{360D5F9C-5085-43B3-BC35-57A5F6A2C523}"/>
              </a:ext>
            </a:extLst>
          </p:cNvPr>
          <p:cNvSpPr/>
          <p:nvPr/>
        </p:nvSpPr>
        <p:spPr bwMode="auto">
          <a:xfrm>
            <a:off x="6807625" y="5644742"/>
            <a:ext cx="3141265" cy="457200"/>
          </a:xfrm>
          <a:prstGeom prst="rect">
            <a:avLst/>
          </a:prstGeom>
          <a:solidFill>
            <a:schemeClr val="bg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rPr>
              <a:t>Drs. Barry J Marshall and Robin Warren</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t>2005 Nobel Laureates</a:t>
            </a:r>
            <a:r>
              <a:rPr kumimoji="0" lang="en-US" sz="1200" b="0" i="0" u="none" strike="noStrike" cap="none" normalizeH="0" baseline="0" dirty="0">
                <a:ln>
                  <a:noFill/>
                </a:ln>
                <a:solidFill>
                  <a:schemeClr val="tx1"/>
                </a:solidFill>
                <a:effectLst/>
                <a:latin typeface="Times New Roman" pitchFamily="18" charset="0"/>
              </a:rPr>
              <a:t> </a:t>
            </a:r>
          </a:p>
        </p:txBody>
      </p:sp>
      <p:grpSp>
        <p:nvGrpSpPr>
          <p:cNvPr id="6" name="Group 5">
            <a:extLst>
              <a:ext uri="{FF2B5EF4-FFF2-40B4-BE49-F238E27FC236}">
                <a16:creationId xmlns:a16="http://schemas.microsoft.com/office/drawing/2014/main" id="{E150E6E7-4EA1-4FA1-A812-5DCAB9EF0129}"/>
              </a:ext>
            </a:extLst>
          </p:cNvPr>
          <p:cNvGrpSpPr/>
          <p:nvPr/>
        </p:nvGrpSpPr>
        <p:grpSpPr>
          <a:xfrm>
            <a:off x="76200" y="1319438"/>
            <a:ext cx="1745991" cy="3413813"/>
            <a:chOff x="-1939795" y="1393348"/>
            <a:chExt cx="1745991" cy="3413813"/>
          </a:xfrm>
        </p:grpSpPr>
        <p:pic>
          <p:nvPicPr>
            <p:cNvPr id="10" name="Picture 9">
              <a:extLst>
                <a:ext uri="{FF2B5EF4-FFF2-40B4-BE49-F238E27FC236}">
                  <a16:creationId xmlns:a16="http://schemas.microsoft.com/office/drawing/2014/main" id="{26506171-9344-4F7E-B5B3-358E91758D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132012"/>
              <a:ext cx="1219200" cy="1700859"/>
            </a:xfrm>
            <a:prstGeom prst="rect">
              <a:avLst/>
            </a:prstGeom>
            <a:noFill/>
            <a:ln>
              <a:noFill/>
            </a:ln>
          </p:spPr>
        </p:pic>
        <p:sp>
          <p:nvSpPr>
            <p:cNvPr id="5" name="TextBox 4">
              <a:extLst>
                <a:ext uri="{FF2B5EF4-FFF2-40B4-BE49-F238E27FC236}">
                  <a16:creationId xmlns:a16="http://schemas.microsoft.com/office/drawing/2014/main" id="{D1FCAAFA-7276-4B9E-BD5E-A994CC586703}"/>
                </a:ext>
              </a:extLst>
            </p:cNvPr>
            <p:cNvSpPr txBox="1"/>
            <p:nvPr/>
          </p:nvSpPr>
          <p:spPr>
            <a:xfrm>
              <a:off x="-1939795" y="1393348"/>
              <a:ext cx="1745991" cy="738664"/>
            </a:xfrm>
            <a:prstGeom prst="rect">
              <a:avLst/>
            </a:prstGeom>
            <a:noFill/>
          </p:spPr>
          <p:txBody>
            <a:bodyPr wrap="none" rtlCol="0">
              <a:spAutoFit/>
            </a:bodyPr>
            <a:lstStyle/>
            <a:p>
              <a:pPr algn="ctr"/>
              <a:r>
                <a:rPr lang="en-US" dirty="0"/>
                <a:t>In 1980s PUD due to </a:t>
              </a:r>
            </a:p>
            <a:p>
              <a:pPr algn="ctr"/>
              <a:r>
                <a:rPr lang="en-US" dirty="0"/>
                <a:t>stress, cigarettes and </a:t>
              </a:r>
            </a:p>
            <a:p>
              <a:pPr algn="ctr"/>
              <a:r>
                <a:rPr lang="en-US" dirty="0"/>
                <a:t>gastric acid</a:t>
              </a:r>
            </a:p>
          </p:txBody>
        </p:sp>
        <p:sp>
          <p:nvSpPr>
            <p:cNvPr id="16" name="TextBox 15">
              <a:extLst>
                <a:ext uri="{FF2B5EF4-FFF2-40B4-BE49-F238E27FC236}">
                  <a16:creationId xmlns:a16="http://schemas.microsoft.com/office/drawing/2014/main" id="{E1B39FCB-3DA8-462F-B0F0-28529BEBC850}"/>
                </a:ext>
              </a:extLst>
            </p:cNvPr>
            <p:cNvSpPr txBox="1"/>
            <p:nvPr/>
          </p:nvSpPr>
          <p:spPr>
            <a:xfrm>
              <a:off x="-1863650" y="3853054"/>
              <a:ext cx="1593706" cy="954107"/>
            </a:xfrm>
            <a:prstGeom prst="rect">
              <a:avLst/>
            </a:prstGeom>
            <a:noFill/>
          </p:spPr>
          <p:txBody>
            <a:bodyPr wrap="none" rtlCol="0">
              <a:spAutoFit/>
            </a:bodyPr>
            <a:lstStyle/>
            <a:p>
              <a:pPr algn="ctr"/>
              <a:r>
                <a:rPr lang="en-US" dirty="0"/>
                <a:t>Gastric Bx</a:t>
              </a:r>
            </a:p>
            <a:p>
              <a:pPr algn="ctr"/>
              <a:r>
                <a:rPr lang="en-US" dirty="0"/>
                <a:t>repeatedly showed</a:t>
              </a:r>
            </a:p>
            <a:p>
              <a:pPr algn="ctr"/>
              <a:r>
                <a:rPr lang="en-US" dirty="0"/>
                <a:t>unusual “S” shaped</a:t>
              </a:r>
            </a:p>
            <a:p>
              <a:pPr algn="ctr"/>
              <a:r>
                <a:rPr lang="en-US" dirty="0"/>
                <a:t>bacteria</a:t>
              </a:r>
            </a:p>
          </p:txBody>
        </p:sp>
      </p:grpSp>
      <p:grpSp>
        <p:nvGrpSpPr>
          <p:cNvPr id="20" name="Group 19">
            <a:extLst>
              <a:ext uri="{FF2B5EF4-FFF2-40B4-BE49-F238E27FC236}">
                <a16:creationId xmlns:a16="http://schemas.microsoft.com/office/drawing/2014/main" id="{8878767A-668E-4E30-96BE-D6E0341CB23A}"/>
              </a:ext>
            </a:extLst>
          </p:cNvPr>
          <p:cNvGrpSpPr/>
          <p:nvPr/>
        </p:nvGrpSpPr>
        <p:grpSpPr>
          <a:xfrm>
            <a:off x="1676400" y="3808412"/>
            <a:ext cx="2111782" cy="2320517"/>
            <a:chOff x="-2694271" y="2313177"/>
            <a:chExt cx="2111782" cy="2320517"/>
          </a:xfrm>
        </p:grpSpPr>
        <p:sp>
          <p:nvSpPr>
            <p:cNvPr id="7" name="TextBox 6">
              <a:extLst>
                <a:ext uri="{FF2B5EF4-FFF2-40B4-BE49-F238E27FC236}">
                  <a16:creationId xmlns:a16="http://schemas.microsoft.com/office/drawing/2014/main" id="{1C1F1385-3887-41E8-A32D-9E4B4C157235}"/>
                </a:ext>
              </a:extLst>
            </p:cNvPr>
            <p:cNvSpPr txBox="1"/>
            <p:nvPr/>
          </p:nvSpPr>
          <p:spPr>
            <a:xfrm>
              <a:off x="-2354128" y="2817812"/>
              <a:ext cx="1771639" cy="1815882"/>
            </a:xfrm>
            <a:prstGeom prst="rect">
              <a:avLst/>
            </a:prstGeom>
            <a:noFill/>
          </p:spPr>
          <p:txBody>
            <a:bodyPr wrap="none" rtlCol="0">
              <a:spAutoFit/>
            </a:bodyPr>
            <a:lstStyle/>
            <a:p>
              <a:pPr algn="ctr"/>
              <a:r>
                <a:rPr lang="en-US" dirty="0"/>
                <a:t>In 1982 cultures</a:t>
              </a:r>
            </a:p>
            <a:p>
              <a:pPr algn="ctr"/>
              <a:r>
                <a:rPr lang="en-US" dirty="0"/>
                <a:t>the bacteria and</a:t>
              </a:r>
            </a:p>
            <a:p>
              <a:pPr algn="ctr"/>
              <a:r>
                <a:rPr lang="en-US" dirty="0"/>
                <a:t>formulates successful</a:t>
              </a:r>
            </a:p>
            <a:p>
              <a:pPr algn="ctr"/>
              <a:r>
                <a:rPr lang="en-US" dirty="0"/>
                <a:t>antibiotic treatments.</a:t>
              </a:r>
            </a:p>
            <a:p>
              <a:pPr algn="ctr"/>
              <a:endParaRPr lang="en-US" dirty="0"/>
            </a:p>
            <a:p>
              <a:pPr algn="ctr"/>
              <a:r>
                <a:rPr lang="en-US" dirty="0"/>
                <a:t>A single abstract is </a:t>
              </a:r>
            </a:p>
            <a:p>
              <a:pPr algn="ctr"/>
              <a:r>
                <a:rPr lang="en-US" dirty="0"/>
                <a:t>accepted, but none of</a:t>
              </a:r>
            </a:p>
            <a:p>
              <a:pPr algn="ctr"/>
              <a:r>
                <a:rPr lang="en-US" dirty="0"/>
                <a:t>his papers</a:t>
              </a:r>
            </a:p>
          </p:txBody>
        </p:sp>
        <p:cxnSp>
          <p:nvCxnSpPr>
            <p:cNvPr id="17" name="Straight Arrow Connector 16">
              <a:extLst>
                <a:ext uri="{FF2B5EF4-FFF2-40B4-BE49-F238E27FC236}">
                  <a16:creationId xmlns:a16="http://schemas.microsoft.com/office/drawing/2014/main" id="{55B30444-DB02-4607-A241-CDFAFAAD93AC}"/>
                </a:ext>
              </a:extLst>
            </p:cNvPr>
            <p:cNvCxnSpPr>
              <a:cxnSpLocks/>
            </p:cNvCxnSpPr>
            <p:nvPr/>
          </p:nvCxnSpPr>
          <p:spPr bwMode="auto">
            <a:xfrm>
              <a:off x="-2694271" y="2313177"/>
              <a:ext cx="559928" cy="50463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26" name="Group 25">
            <a:extLst>
              <a:ext uri="{FF2B5EF4-FFF2-40B4-BE49-F238E27FC236}">
                <a16:creationId xmlns:a16="http://schemas.microsoft.com/office/drawing/2014/main" id="{E35CE47D-A3E1-4806-BBC7-502A08F8B9D4}"/>
              </a:ext>
            </a:extLst>
          </p:cNvPr>
          <p:cNvGrpSpPr/>
          <p:nvPr/>
        </p:nvGrpSpPr>
        <p:grpSpPr>
          <a:xfrm>
            <a:off x="1710785" y="1370688"/>
            <a:ext cx="2331087" cy="2793774"/>
            <a:chOff x="-2774031" y="1319438"/>
            <a:chExt cx="2331087" cy="2793774"/>
          </a:xfrm>
        </p:grpSpPr>
        <p:sp>
          <p:nvSpPr>
            <p:cNvPr id="23" name="TextBox 22">
              <a:extLst>
                <a:ext uri="{FF2B5EF4-FFF2-40B4-BE49-F238E27FC236}">
                  <a16:creationId xmlns:a16="http://schemas.microsoft.com/office/drawing/2014/main" id="{D42E1DA1-161C-4AEB-B36C-BC883014EA2E}"/>
                </a:ext>
              </a:extLst>
            </p:cNvPr>
            <p:cNvSpPr txBox="1"/>
            <p:nvPr/>
          </p:nvSpPr>
          <p:spPr>
            <a:xfrm>
              <a:off x="-2774031" y="1319438"/>
              <a:ext cx="2331087" cy="1815882"/>
            </a:xfrm>
            <a:prstGeom prst="rect">
              <a:avLst/>
            </a:prstGeom>
            <a:noFill/>
          </p:spPr>
          <p:txBody>
            <a:bodyPr wrap="none" rtlCol="0">
              <a:spAutoFit/>
            </a:bodyPr>
            <a:lstStyle/>
            <a:p>
              <a:pPr algn="ctr"/>
              <a:r>
                <a:rPr lang="en-US" dirty="0"/>
                <a:t>In 1984 he scopes</a:t>
              </a:r>
            </a:p>
            <a:p>
              <a:pPr algn="ctr"/>
              <a:r>
                <a:rPr lang="en-US" dirty="0"/>
                <a:t>himself and has a negative</a:t>
              </a:r>
            </a:p>
            <a:p>
              <a:pPr algn="ctr"/>
              <a:r>
                <a:rPr lang="en-US" dirty="0"/>
                <a:t>Bx.  Then,  he drinks</a:t>
              </a:r>
            </a:p>
            <a:p>
              <a:pPr algn="ctr"/>
              <a:r>
                <a:rPr lang="en-US" dirty="0"/>
                <a:t>a slurry of </a:t>
              </a:r>
              <a:r>
                <a:rPr lang="en-US" i="1" dirty="0"/>
                <a:t>H. Pylori</a:t>
              </a:r>
            </a:p>
            <a:p>
              <a:pPr algn="ctr"/>
              <a:r>
                <a:rPr lang="en-US" dirty="0"/>
                <a:t>and develops Bx proven</a:t>
              </a:r>
            </a:p>
            <a:p>
              <a:pPr algn="ctr"/>
              <a:r>
                <a:rPr lang="en-US" dirty="0"/>
                <a:t>gastritis that he treats with</a:t>
              </a:r>
            </a:p>
            <a:p>
              <a:pPr algn="ctr"/>
              <a:r>
                <a:rPr lang="en-US" dirty="0"/>
                <a:t>antibiotics and bismuth and is</a:t>
              </a:r>
            </a:p>
            <a:p>
              <a:pPr algn="ctr"/>
              <a:r>
                <a:rPr lang="en-US" dirty="0"/>
                <a:t>cured; Bx proven</a:t>
              </a:r>
            </a:p>
          </p:txBody>
        </p:sp>
        <p:cxnSp>
          <p:nvCxnSpPr>
            <p:cNvPr id="25" name="Straight Arrow Connector 24">
              <a:extLst>
                <a:ext uri="{FF2B5EF4-FFF2-40B4-BE49-F238E27FC236}">
                  <a16:creationId xmlns:a16="http://schemas.microsoft.com/office/drawing/2014/main" id="{7ADC2DDF-D7DB-457E-ACC4-05073252BEC8}"/>
                </a:ext>
              </a:extLst>
            </p:cNvPr>
            <p:cNvCxnSpPr/>
            <p:nvPr/>
          </p:nvCxnSpPr>
          <p:spPr bwMode="auto">
            <a:xfrm flipV="1">
              <a:off x="-1600200" y="3198812"/>
              <a:ext cx="0" cy="91440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34" name="Group 33">
            <a:extLst>
              <a:ext uri="{FF2B5EF4-FFF2-40B4-BE49-F238E27FC236}">
                <a16:creationId xmlns:a16="http://schemas.microsoft.com/office/drawing/2014/main" id="{E2F45EDB-E08C-4A57-861D-DC4A4C565985}"/>
              </a:ext>
            </a:extLst>
          </p:cNvPr>
          <p:cNvGrpSpPr/>
          <p:nvPr/>
        </p:nvGrpSpPr>
        <p:grpSpPr>
          <a:xfrm>
            <a:off x="4109145" y="1472453"/>
            <a:ext cx="5399645" cy="4576509"/>
            <a:chOff x="11010173" y="3694167"/>
            <a:chExt cx="5399645" cy="4576509"/>
          </a:xfrm>
        </p:grpSpPr>
        <p:grpSp>
          <p:nvGrpSpPr>
            <p:cNvPr id="11" name="Group 10">
              <a:extLst>
                <a:ext uri="{FF2B5EF4-FFF2-40B4-BE49-F238E27FC236}">
                  <a16:creationId xmlns:a16="http://schemas.microsoft.com/office/drawing/2014/main" id="{1F6A2F94-31C5-4852-833A-78FEF4F7B58C}"/>
                </a:ext>
              </a:extLst>
            </p:cNvPr>
            <p:cNvGrpSpPr/>
            <p:nvPr/>
          </p:nvGrpSpPr>
          <p:grpSpPr>
            <a:xfrm>
              <a:off x="13139968" y="3694167"/>
              <a:ext cx="3269850" cy="4576509"/>
              <a:chOff x="2963331" y="1647989"/>
              <a:chExt cx="3056138" cy="4353376"/>
            </a:xfrm>
          </p:grpSpPr>
          <p:pic>
            <p:nvPicPr>
              <p:cNvPr id="12" name="Picture 4" descr="Star Current Digital Issue: Cover Date 01/17/2022">
                <a:extLst>
                  <a:ext uri="{FF2B5EF4-FFF2-40B4-BE49-F238E27FC236}">
                    <a16:creationId xmlns:a16="http://schemas.microsoft.com/office/drawing/2014/main" id="{5DE58093-ACC4-4648-BB89-D9AD037FE9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4464" y="1647989"/>
                <a:ext cx="3025005" cy="409575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618BED2-393B-4291-9644-0E3198C63647}"/>
                  </a:ext>
                </a:extLst>
              </p:cNvPr>
              <p:cNvSpPr txBox="1"/>
              <p:nvPr/>
            </p:nvSpPr>
            <p:spPr>
              <a:xfrm>
                <a:off x="2963331" y="5708594"/>
                <a:ext cx="2893388" cy="292771"/>
              </a:xfrm>
              <a:prstGeom prst="rect">
                <a:avLst/>
              </a:prstGeom>
              <a:noFill/>
            </p:spPr>
            <p:txBody>
              <a:bodyPr wrap="none" rtlCol="0">
                <a:spAutoFit/>
              </a:bodyPr>
              <a:lstStyle/>
              <a:p>
                <a:r>
                  <a:rPr lang="en-US" dirty="0">
                    <a:solidFill>
                      <a:schemeClr val="bg1"/>
                    </a:solidFill>
                  </a:rPr>
                  <a:t>Social Media Helped Influence this Bias</a:t>
                </a:r>
              </a:p>
            </p:txBody>
          </p:sp>
        </p:grpSp>
        <p:cxnSp>
          <p:nvCxnSpPr>
            <p:cNvPr id="27" name="Straight Arrow Connector 26">
              <a:extLst>
                <a:ext uri="{FF2B5EF4-FFF2-40B4-BE49-F238E27FC236}">
                  <a16:creationId xmlns:a16="http://schemas.microsoft.com/office/drawing/2014/main" id="{268F20F0-16DB-416C-A175-3E1EEE118B0C}"/>
                </a:ext>
              </a:extLst>
            </p:cNvPr>
            <p:cNvCxnSpPr>
              <a:cxnSpLocks/>
            </p:cNvCxnSpPr>
            <p:nvPr/>
          </p:nvCxnSpPr>
          <p:spPr bwMode="auto">
            <a:xfrm>
              <a:off x="11010173" y="4733017"/>
              <a:ext cx="1940033" cy="99060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grpSp>
      <p:grpSp>
        <p:nvGrpSpPr>
          <p:cNvPr id="41" name="Group 40">
            <a:extLst>
              <a:ext uri="{FF2B5EF4-FFF2-40B4-BE49-F238E27FC236}">
                <a16:creationId xmlns:a16="http://schemas.microsoft.com/office/drawing/2014/main" id="{F8F158CF-4163-4C6B-9652-CBD623CBCD23}"/>
              </a:ext>
            </a:extLst>
          </p:cNvPr>
          <p:cNvGrpSpPr/>
          <p:nvPr/>
        </p:nvGrpSpPr>
        <p:grpSpPr>
          <a:xfrm rot="895346">
            <a:off x="3166579" y="3504959"/>
            <a:ext cx="2961487" cy="2741854"/>
            <a:chOff x="12034168" y="4956728"/>
            <a:chExt cx="2961487" cy="2741854"/>
          </a:xfrm>
        </p:grpSpPr>
        <p:sp>
          <p:nvSpPr>
            <p:cNvPr id="39" name="TextBox 38">
              <a:extLst>
                <a:ext uri="{FF2B5EF4-FFF2-40B4-BE49-F238E27FC236}">
                  <a16:creationId xmlns:a16="http://schemas.microsoft.com/office/drawing/2014/main" id="{1F27B30E-948A-4707-BCDE-33023A98BFEF}"/>
                </a:ext>
              </a:extLst>
            </p:cNvPr>
            <p:cNvSpPr txBox="1"/>
            <p:nvPr/>
          </p:nvSpPr>
          <p:spPr>
            <a:xfrm rot="20704654">
              <a:off x="13823539" y="5236369"/>
              <a:ext cx="1172116" cy="2462213"/>
            </a:xfrm>
            <a:prstGeom prst="rect">
              <a:avLst/>
            </a:prstGeom>
            <a:noFill/>
          </p:spPr>
          <p:txBody>
            <a:bodyPr wrap="none" rtlCol="0">
              <a:spAutoFit/>
            </a:bodyPr>
            <a:lstStyle/>
            <a:p>
              <a:r>
                <a:rPr lang="en-US" sz="15400" dirty="0">
                  <a:solidFill>
                    <a:srgbClr val="008000"/>
                  </a:solidFill>
                </a:rPr>
                <a:t>$</a:t>
              </a:r>
            </a:p>
          </p:txBody>
        </p:sp>
        <p:sp>
          <p:nvSpPr>
            <p:cNvPr id="40" name="Arrow: Right 39">
              <a:extLst>
                <a:ext uri="{FF2B5EF4-FFF2-40B4-BE49-F238E27FC236}">
                  <a16:creationId xmlns:a16="http://schemas.microsoft.com/office/drawing/2014/main" id="{F24E75CD-7FD0-4722-9CBF-90055D1CE799}"/>
                </a:ext>
              </a:extLst>
            </p:cNvPr>
            <p:cNvSpPr/>
            <p:nvPr/>
          </p:nvSpPr>
          <p:spPr bwMode="auto">
            <a:xfrm rot="13039706">
              <a:off x="12034168" y="4956728"/>
              <a:ext cx="1897016" cy="903961"/>
            </a:xfrm>
            <a:prstGeom prst="rightArrow">
              <a:avLst/>
            </a:prstGeom>
            <a:solidFill>
              <a:srgbClr val="008000"/>
            </a:solidFill>
            <a:ln w="9525"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solidFill>
                    <a:srgbClr val="008000"/>
                  </a:solidFill>
                </a:ln>
                <a:solidFill>
                  <a:srgbClr val="008000"/>
                </a:solidFill>
                <a:effectLst/>
                <a:latin typeface="Times New Roman" pitchFamily="18" charset="0"/>
              </a:endParaRPr>
            </a:p>
          </p:txBody>
        </p:sp>
      </p:grpSp>
      <p:grpSp>
        <p:nvGrpSpPr>
          <p:cNvPr id="43" name="Group 42">
            <a:extLst>
              <a:ext uri="{FF2B5EF4-FFF2-40B4-BE49-F238E27FC236}">
                <a16:creationId xmlns:a16="http://schemas.microsoft.com/office/drawing/2014/main" id="{91243058-6098-4F32-8D16-0D31C5C17952}"/>
              </a:ext>
            </a:extLst>
          </p:cNvPr>
          <p:cNvGrpSpPr/>
          <p:nvPr/>
        </p:nvGrpSpPr>
        <p:grpSpPr>
          <a:xfrm>
            <a:off x="4219586" y="1464324"/>
            <a:ext cx="3146295" cy="954107"/>
            <a:chOff x="11049000" y="3707262"/>
            <a:chExt cx="3146295" cy="954107"/>
          </a:xfrm>
        </p:grpSpPr>
        <p:cxnSp>
          <p:nvCxnSpPr>
            <p:cNvPr id="30" name="Straight Arrow Connector 29">
              <a:extLst>
                <a:ext uri="{FF2B5EF4-FFF2-40B4-BE49-F238E27FC236}">
                  <a16:creationId xmlns:a16="http://schemas.microsoft.com/office/drawing/2014/main" id="{B37B0821-75CD-41D3-B907-325DEC28F84F}"/>
                </a:ext>
              </a:extLst>
            </p:cNvPr>
            <p:cNvCxnSpPr>
              <a:cxnSpLocks/>
            </p:cNvCxnSpPr>
            <p:nvPr/>
          </p:nvCxnSpPr>
          <p:spPr bwMode="auto">
            <a:xfrm>
              <a:off x="11049000" y="4164462"/>
              <a:ext cx="1298672" cy="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
          <p:nvSpPr>
            <p:cNvPr id="42" name="TextBox 41">
              <a:extLst>
                <a:ext uri="{FF2B5EF4-FFF2-40B4-BE49-F238E27FC236}">
                  <a16:creationId xmlns:a16="http://schemas.microsoft.com/office/drawing/2014/main" id="{6B295294-DA11-4991-A60D-9797A3E124DD}"/>
                </a:ext>
              </a:extLst>
            </p:cNvPr>
            <p:cNvSpPr txBox="1"/>
            <p:nvPr/>
          </p:nvSpPr>
          <p:spPr>
            <a:xfrm>
              <a:off x="12633649" y="3707262"/>
              <a:ext cx="1561646" cy="954107"/>
            </a:xfrm>
            <a:prstGeom prst="rect">
              <a:avLst/>
            </a:prstGeom>
            <a:noFill/>
          </p:spPr>
          <p:txBody>
            <a:bodyPr wrap="none" rtlCol="0">
              <a:spAutoFit/>
            </a:bodyPr>
            <a:lstStyle/>
            <a:p>
              <a:pPr algn="ctr"/>
              <a:r>
                <a:rPr lang="en-US" dirty="0"/>
                <a:t>After 19 years </a:t>
              </a:r>
            </a:p>
            <a:p>
              <a:pPr algn="ctr"/>
              <a:r>
                <a:rPr lang="en-US" dirty="0" err="1"/>
                <a:t>Prev</a:t>
              </a:r>
              <a:r>
                <a:rPr lang="en-US" dirty="0"/>
                <a:t> Pak for PUD</a:t>
              </a:r>
            </a:p>
            <a:p>
              <a:pPr algn="ctr"/>
              <a:r>
                <a:rPr lang="en-US" dirty="0"/>
                <a:t>Is approved by the </a:t>
              </a:r>
            </a:p>
            <a:p>
              <a:pPr algn="ctr"/>
              <a:r>
                <a:rPr lang="en-US" dirty="0"/>
                <a:t>FDA</a:t>
              </a:r>
            </a:p>
          </p:txBody>
        </p:sp>
      </p:grpSp>
      <p:pic>
        <p:nvPicPr>
          <p:cNvPr id="49" name="Picture 2" descr="Barry J. Marshall - Prize presentation - NobelPrize.org">
            <a:extLst>
              <a:ext uri="{FF2B5EF4-FFF2-40B4-BE49-F238E27FC236}">
                <a16:creationId xmlns:a16="http://schemas.microsoft.com/office/drawing/2014/main" id="{9A01CB46-C054-41DB-B4F1-CE2286CDAE2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4315" y="3148776"/>
            <a:ext cx="3141265" cy="2513012"/>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cxnSp>
        <p:nvCxnSpPr>
          <p:cNvPr id="52" name="Straight Arrow Connector 51">
            <a:extLst>
              <a:ext uri="{FF2B5EF4-FFF2-40B4-BE49-F238E27FC236}">
                <a16:creationId xmlns:a16="http://schemas.microsoft.com/office/drawing/2014/main" id="{D7C883BC-6511-4E1F-AEA4-EA0EDD221446}"/>
              </a:ext>
            </a:extLst>
          </p:cNvPr>
          <p:cNvCxnSpPr/>
          <p:nvPr/>
        </p:nvCxnSpPr>
        <p:spPr bwMode="auto">
          <a:xfrm>
            <a:off x="7365881" y="2418431"/>
            <a:ext cx="635119" cy="551781"/>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
        <p:nvSpPr>
          <p:cNvPr id="9" name="TextBox 8">
            <a:extLst>
              <a:ext uri="{FF2B5EF4-FFF2-40B4-BE49-F238E27FC236}">
                <a16:creationId xmlns:a16="http://schemas.microsoft.com/office/drawing/2014/main" id="{DC777416-B9E4-4BF2-8F96-D506F305635B}"/>
              </a:ext>
            </a:extLst>
          </p:cNvPr>
          <p:cNvSpPr txBox="1"/>
          <p:nvPr/>
        </p:nvSpPr>
        <p:spPr>
          <a:xfrm rot="18316044">
            <a:off x="5709733" y="3299670"/>
            <a:ext cx="4368504" cy="584775"/>
          </a:xfrm>
          <a:prstGeom prst="rect">
            <a:avLst/>
          </a:prstGeom>
          <a:solidFill>
            <a:schemeClr val="accent2"/>
          </a:solidFill>
        </p:spPr>
        <p:txBody>
          <a:bodyPr wrap="none" rtlCol="0">
            <a:spAutoFit/>
          </a:bodyPr>
          <a:lstStyle/>
          <a:p>
            <a:r>
              <a:rPr lang="en-US" sz="3200" dirty="0">
                <a:solidFill>
                  <a:schemeClr val="bg1"/>
                </a:solidFill>
              </a:rPr>
              <a:t>“The Guinea Pig Doctor”</a:t>
            </a:r>
          </a:p>
        </p:txBody>
      </p:sp>
    </p:spTree>
    <p:extLst>
      <p:ext uri="{BB962C8B-B14F-4D97-AF65-F5344CB8AC3E}">
        <p14:creationId xmlns:p14="http://schemas.microsoft.com/office/powerpoint/2010/main" val="22763640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right)">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4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34"/>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left)">
                                      <p:cBhvr>
                                        <p:cTn id="46" dur="500"/>
                                        <p:tgtEl>
                                          <p:spTgt spid="4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up)">
                                      <p:cBhvr>
                                        <p:cTn id="51" dur="500"/>
                                        <p:tgtEl>
                                          <p:spTgt spid="5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up)">
                                      <p:cBhvr>
                                        <p:cTn id="56" dur="500"/>
                                        <p:tgtEl>
                                          <p:spTgt spid="3"/>
                                        </p:tgtEl>
                                      </p:cBhvr>
                                    </p:animEffect>
                                  </p:childTnLst>
                                </p:cTn>
                              </p:par>
                              <p:par>
                                <p:cTn id="57" presetID="22" presetClass="entr" presetSubtype="1" fill="hold"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up)">
                                      <p:cBhvr>
                                        <p:cTn id="5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9" name="Arrow: Left-Right 8">
            <a:extLst>
              <a:ext uri="{FF2B5EF4-FFF2-40B4-BE49-F238E27FC236}">
                <a16:creationId xmlns:a16="http://schemas.microsoft.com/office/drawing/2014/main" id="{3EC7357E-95A1-451E-A86A-9929DF934567}"/>
              </a:ext>
            </a:extLst>
          </p:cNvPr>
          <p:cNvSpPr/>
          <p:nvPr/>
        </p:nvSpPr>
        <p:spPr>
          <a:xfrm rot="10800000">
            <a:off x="502921" y="1748064"/>
            <a:ext cx="9052560" cy="2376883"/>
          </a:xfrm>
          <a:prstGeom prst="leftRightArrow">
            <a:avLst>
              <a:gd name="adj1" fmla="val 72910"/>
              <a:gd name="adj2" fmla="val 62163"/>
            </a:avLst>
          </a:prstGeom>
          <a:gradFill flip="none" rotWithShape="1">
            <a:gsLst>
              <a:gs pos="40000">
                <a:srgbClr val="ECE829"/>
              </a:gs>
              <a:gs pos="0">
                <a:srgbClr val="ED2D25"/>
              </a:gs>
              <a:gs pos="100000">
                <a:srgbClr val="3256A4"/>
              </a:gs>
            </a:gsLst>
            <a:lin ang="0" scaled="1"/>
            <a:tileRect/>
          </a:gradFill>
          <a:ln w="25400" cap="flat" cmpd="sng" algn="ctr">
            <a:noFill/>
            <a:prstDash val="solid"/>
          </a:ln>
          <a:effectLst>
            <a:outerShdw blurRad="571500" dist="444500" dir="8100000" algn="tr" rotWithShape="0">
              <a:prstClr val="black">
                <a:alpha val="20000"/>
              </a:prstClr>
            </a:outerShdw>
          </a:effectLst>
        </p:spPr>
        <p:txBody>
          <a:bodyPr rtlCol="0" anchor="ctr"/>
          <a:lstStyle/>
          <a:p>
            <a:pPr marL="0" marR="0" lvl="0" indent="0" algn="ctr" defTabSz="1005908" eaLnBrk="1" fontAlgn="auto" latinLnBrk="0" hangingPunct="1">
              <a:lnSpc>
                <a:spcPct val="100000"/>
              </a:lnSpc>
              <a:spcBef>
                <a:spcPts val="0"/>
              </a:spcBef>
              <a:spcAft>
                <a:spcPts val="0"/>
              </a:spcAft>
              <a:buClrTx/>
              <a:buSzTx/>
              <a:buFontTx/>
              <a:buNone/>
              <a:tabLst/>
              <a:defRPr/>
            </a:pPr>
            <a:endParaRPr kumimoji="0" lang="en-IN" sz="1980" b="0" i="0" u="none" strike="noStrike" kern="0" cap="none" spc="0" normalizeH="0" baseline="0" noProof="0" dirty="0">
              <a:ln>
                <a:noFill/>
              </a:ln>
              <a:solidFill>
                <a:prstClr val="white"/>
              </a:solidFill>
              <a:effectLst/>
              <a:uLnTx/>
              <a:uFillTx/>
              <a:latin typeface="Segoe UI"/>
              <a:ea typeface="+mn-ea"/>
              <a:cs typeface="+mn-cs"/>
            </a:endParaRPr>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8" name="TextBox 17">
            <a:extLst>
              <a:ext uri="{FF2B5EF4-FFF2-40B4-BE49-F238E27FC236}">
                <a16:creationId xmlns:a16="http://schemas.microsoft.com/office/drawing/2014/main" id="{1870D8E3-2EC1-4BAB-B14A-7389A79B08D2}"/>
              </a:ext>
            </a:extLst>
          </p:cNvPr>
          <p:cNvSpPr txBox="1"/>
          <p:nvPr/>
        </p:nvSpPr>
        <p:spPr>
          <a:xfrm>
            <a:off x="1651807" y="1370012"/>
            <a:ext cx="6754798" cy="355610"/>
          </a:xfrm>
          <a:prstGeom prst="rect">
            <a:avLst/>
          </a:prstGeom>
          <a:noFill/>
        </p:spPr>
        <p:txBody>
          <a:bodyPr wrap="none" lIns="0" tIns="0" rIns="0" bIns="0" rtlCol="0" anchor="ctr">
            <a:spAutoFit/>
          </a:bodyPr>
          <a:lstStyle/>
          <a:p>
            <a:pPr algn="ctr" defTabSz="1005908" eaLnBrk="1" fontAlgn="auto" hangingPunct="1">
              <a:spcBef>
                <a:spcPts val="0"/>
              </a:spcBef>
              <a:spcAft>
                <a:spcPts val="0"/>
              </a:spcAft>
            </a:pPr>
            <a:r>
              <a:rPr lang="en-IN" sz="2311" b="1" dirty="0">
                <a:solidFill>
                  <a:prstClr val="white"/>
                </a:solidFill>
                <a:latin typeface="Segoe UI"/>
              </a:rPr>
              <a:t>Spectrum of Censorship in Science and Medicine</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
        <p:nvSpPr>
          <p:cNvPr id="10" name="TextBox 9">
            <a:extLst>
              <a:ext uri="{FF2B5EF4-FFF2-40B4-BE49-F238E27FC236}">
                <a16:creationId xmlns:a16="http://schemas.microsoft.com/office/drawing/2014/main" id="{B8E740A3-E502-4B96-9CD7-61F5227CB11E}"/>
              </a:ext>
            </a:extLst>
          </p:cNvPr>
          <p:cNvSpPr txBox="1"/>
          <p:nvPr/>
        </p:nvSpPr>
        <p:spPr>
          <a:xfrm>
            <a:off x="2895600" y="2587075"/>
            <a:ext cx="1676400" cy="685572"/>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Censorship</a:t>
            </a:r>
          </a:p>
          <a:p>
            <a:pPr algn="ctr" defTabSz="1005908" eaLnBrk="1" fontAlgn="auto" hangingPunct="1">
              <a:spcBef>
                <a:spcPts val="0"/>
              </a:spcBef>
              <a:spcAft>
                <a:spcPts val="0"/>
              </a:spcAft>
            </a:pPr>
            <a:r>
              <a:rPr lang="en-IN" sz="1485" dirty="0">
                <a:latin typeface="Segoe UI"/>
              </a:rPr>
              <a:t>Of Individual </a:t>
            </a:r>
          </a:p>
          <a:p>
            <a:pPr algn="ctr" defTabSz="1005908" eaLnBrk="1" fontAlgn="auto" hangingPunct="1">
              <a:spcBef>
                <a:spcPts val="0"/>
              </a:spcBef>
              <a:spcAft>
                <a:spcPts val="0"/>
              </a:spcAft>
            </a:pPr>
            <a:r>
              <a:rPr lang="en-IN" sz="1485" dirty="0">
                <a:latin typeface="Segoe UI"/>
              </a:rPr>
              <a:t>Papers or Concepts</a:t>
            </a:r>
          </a:p>
        </p:txBody>
      </p:sp>
    </p:spTree>
    <p:extLst>
      <p:ext uri="{BB962C8B-B14F-4D97-AF65-F5344CB8AC3E}">
        <p14:creationId xmlns:p14="http://schemas.microsoft.com/office/powerpoint/2010/main" val="3908231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6789"/>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pic>
        <p:nvPicPr>
          <p:cNvPr id="21" name="Picture 20">
            <a:extLst>
              <a:ext uri="{FF2B5EF4-FFF2-40B4-BE49-F238E27FC236}">
                <a16:creationId xmlns:a16="http://schemas.microsoft.com/office/drawing/2014/main" id="{7D5D22F6-774E-466A-AD60-0B79598E6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1702" y="1397136"/>
            <a:ext cx="3127915" cy="4670151"/>
          </a:xfrm>
          <a:prstGeom prst="rect">
            <a:avLst/>
          </a:prstGeom>
        </p:spPr>
      </p:pic>
      <p:pic>
        <p:nvPicPr>
          <p:cNvPr id="24" name="Content Placeholder 5">
            <a:extLst>
              <a:ext uri="{FF2B5EF4-FFF2-40B4-BE49-F238E27FC236}">
                <a16:creationId xmlns:a16="http://schemas.microsoft.com/office/drawing/2014/main" id="{B0395259-86BF-4688-8707-B86F57733C5C}"/>
              </a:ext>
            </a:extLst>
          </p:cNvPr>
          <p:cNvPicPr>
            <a:picLocks noChangeAspect="1"/>
          </p:cNvPicPr>
          <p:nvPr/>
        </p:nvPicPr>
        <p:blipFill rotWithShape="1">
          <a:blip r:embed="rId3">
            <a:extLst>
              <a:ext uri="{28A0092B-C50C-407E-A947-70E740481C1C}">
                <a14:useLocalDpi xmlns:a14="http://schemas.microsoft.com/office/drawing/2010/main" val="0"/>
              </a:ext>
            </a:extLst>
          </a:blip>
          <a:srcRect l="8528" t="19561" r="18989" b="14115"/>
          <a:stretch/>
        </p:blipFill>
        <p:spPr bwMode="auto">
          <a:xfrm>
            <a:off x="297865" y="1714504"/>
            <a:ext cx="3886201" cy="2667000"/>
          </a:xfrm>
          <a:prstGeom prst="rect">
            <a:avLst/>
          </a:prstGeom>
          <a:noFill/>
          <a:ln w="9525">
            <a:noFill/>
            <a:miter lim="800000"/>
            <a:headEnd/>
            <a:tailEnd/>
          </a:ln>
          <a:effectLst/>
        </p:spPr>
      </p:pic>
      <p:pic>
        <p:nvPicPr>
          <p:cNvPr id="15" name="Picture 14">
            <a:extLst>
              <a:ext uri="{FF2B5EF4-FFF2-40B4-BE49-F238E27FC236}">
                <a16:creationId xmlns:a16="http://schemas.microsoft.com/office/drawing/2014/main" id="{FC56C71A-4D4F-414E-8985-63278EBF8C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569" y="2162479"/>
            <a:ext cx="3505201" cy="2076712"/>
          </a:xfrm>
          <a:prstGeom prst="rect">
            <a:avLst/>
          </a:prstGeom>
        </p:spPr>
      </p:pic>
      <p:pic>
        <p:nvPicPr>
          <p:cNvPr id="14" name="Content Placeholder 4">
            <a:extLst>
              <a:ext uri="{FF2B5EF4-FFF2-40B4-BE49-F238E27FC236}">
                <a16:creationId xmlns:a16="http://schemas.microsoft.com/office/drawing/2014/main" id="{E0A4B1DB-DB76-41B3-A6E5-9ED1FF968CFD}"/>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067890" y="2489914"/>
            <a:ext cx="3676650" cy="2200275"/>
          </a:xfrm>
        </p:spPr>
      </p:pic>
      <p:pic>
        <p:nvPicPr>
          <p:cNvPr id="20" name="Picture 19">
            <a:extLst>
              <a:ext uri="{FF2B5EF4-FFF2-40B4-BE49-F238E27FC236}">
                <a16:creationId xmlns:a16="http://schemas.microsoft.com/office/drawing/2014/main" id="{FA9BE4D7-DC6B-4C36-B5F9-F25BB7A7B2AF}"/>
              </a:ext>
            </a:extLst>
          </p:cNvPr>
          <p:cNvPicPr>
            <a:picLocks noChangeAspect="1"/>
          </p:cNvPicPr>
          <p:nvPr/>
        </p:nvPicPr>
        <p:blipFill rotWithShape="1">
          <a:blip r:embed="rId6">
            <a:extLst>
              <a:ext uri="{28A0092B-C50C-407E-A947-70E740481C1C}">
                <a14:useLocalDpi xmlns:a14="http://schemas.microsoft.com/office/drawing/2010/main" val="0"/>
              </a:ext>
            </a:extLst>
          </a:blip>
          <a:srcRect l="5043" t="11487" r="52187"/>
          <a:stretch/>
        </p:blipFill>
        <p:spPr>
          <a:xfrm>
            <a:off x="1962403" y="2131029"/>
            <a:ext cx="1676400" cy="2250709"/>
          </a:xfrm>
          <a:prstGeom prst="rect">
            <a:avLst/>
          </a:prstGeom>
        </p:spPr>
      </p:pic>
      <p:sp>
        <p:nvSpPr>
          <p:cNvPr id="12" name="Oval 11">
            <a:extLst>
              <a:ext uri="{FF2B5EF4-FFF2-40B4-BE49-F238E27FC236}">
                <a16:creationId xmlns:a16="http://schemas.microsoft.com/office/drawing/2014/main" id="{86BA715A-6BD6-46D0-92AC-7760E8864E9A}"/>
              </a:ext>
            </a:extLst>
          </p:cNvPr>
          <p:cNvSpPr/>
          <p:nvPr/>
        </p:nvSpPr>
        <p:spPr bwMode="auto">
          <a:xfrm>
            <a:off x="6248400" y="1390105"/>
            <a:ext cx="898698" cy="228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solidFill>
                  <a:srgbClr val="C00000"/>
                </a:solidFill>
              </a:ln>
              <a:noFill/>
              <a:effectLst/>
              <a:latin typeface="Times New Roman" pitchFamily="18" charset="0"/>
            </a:endParaRPr>
          </a:p>
        </p:txBody>
      </p:sp>
      <p:grpSp>
        <p:nvGrpSpPr>
          <p:cNvPr id="17" name="Group 16">
            <a:extLst>
              <a:ext uri="{FF2B5EF4-FFF2-40B4-BE49-F238E27FC236}">
                <a16:creationId xmlns:a16="http://schemas.microsoft.com/office/drawing/2014/main" id="{759F72A4-87E3-4CE0-8166-8649C5DE8323}"/>
              </a:ext>
            </a:extLst>
          </p:cNvPr>
          <p:cNvGrpSpPr/>
          <p:nvPr/>
        </p:nvGrpSpPr>
        <p:grpSpPr>
          <a:xfrm>
            <a:off x="5761630" y="1339972"/>
            <a:ext cx="3505201" cy="4876678"/>
            <a:chOff x="10926957" y="1272861"/>
            <a:chExt cx="3505201" cy="4876678"/>
          </a:xfrm>
        </p:grpSpPr>
        <p:pic>
          <p:nvPicPr>
            <p:cNvPr id="23" name="Picture 22">
              <a:extLst>
                <a:ext uri="{FF2B5EF4-FFF2-40B4-BE49-F238E27FC236}">
                  <a16:creationId xmlns:a16="http://schemas.microsoft.com/office/drawing/2014/main" id="{F5BFE68D-7107-4082-AC55-36221424AC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26957" y="1272861"/>
              <a:ext cx="3505201" cy="4615902"/>
            </a:xfrm>
            <a:prstGeom prst="rect">
              <a:avLst/>
            </a:prstGeom>
          </p:spPr>
        </p:pic>
        <p:sp>
          <p:nvSpPr>
            <p:cNvPr id="16" name="TextBox 15">
              <a:extLst>
                <a:ext uri="{FF2B5EF4-FFF2-40B4-BE49-F238E27FC236}">
                  <a16:creationId xmlns:a16="http://schemas.microsoft.com/office/drawing/2014/main" id="{A2FAD09B-4B5B-43A4-8091-F2C7CDD45C7B}"/>
                </a:ext>
              </a:extLst>
            </p:cNvPr>
            <p:cNvSpPr txBox="1"/>
            <p:nvPr/>
          </p:nvSpPr>
          <p:spPr>
            <a:xfrm>
              <a:off x="12069957" y="5841762"/>
              <a:ext cx="1138453" cy="307777"/>
            </a:xfrm>
            <a:prstGeom prst="rect">
              <a:avLst/>
            </a:prstGeom>
            <a:noFill/>
          </p:spPr>
          <p:txBody>
            <a:bodyPr wrap="none" rtlCol="0">
              <a:spAutoFit/>
            </a:bodyPr>
            <a:lstStyle/>
            <a:p>
              <a:r>
                <a:rPr lang="en-US" dirty="0"/>
                <a:t>Social Media</a:t>
              </a:r>
            </a:p>
          </p:txBody>
        </p:sp>
      </p:grpSp>
      <p:pic>
        <p:nvPicPr>
          <p:cNvPr id="25" name="Picture 24">
            <a:extLst>
              <a:ext uri="{FF2B5EF4-FFF2-40B4-BE49-F238E27FC236}">
                <a16:creationId xmlns:a16="http://schemas.microsoft.com/office/drawing/2014/main" id="{8B89F4B6-C0B2-4216-A995-B721888A18BC}"/>
              </a:ext>
            </a:extLst>
          </p:cNvPr>
          <p:cNvPicPr>
            <a:picLocks noChangeAspect="1"/>
          </p:cNvPicPr>
          <p:nvPr/>
        </p:nvPicPr>
        <p:blipFill rotWithShape="1">
          <a:blip r:embed="rId8">
            <a:extLst>
              <a:ext uri="{28A0092B-C50C-407E-A947-70E740481C1C}">
                <a14:useLocalDpi xmlns:a14="http://schemas.microsoft.com/office/drawing/2010/main" val="0"/>
              </a:ext>
            </a:extLst>
          </a:blip>
          <a:srcRect l="23750" t="18359" r="13125" b="30000"/>
          <a:stretch/>
        </p:blipFill>
        <p:spPr>
          <a:xfrm>
            <a:off x="178479" y="1701689"/>
            <a:ext cx="5130800" cy="3148012"/>
          </a:xfrm>
          <a:prstGeom prst="rect">
            <a:avLst/>
          </a:prstGeom>
        </p:spPr>
      </p:pic>
      <p:pic>
        <p:nvPicPr>
          <p:cNvPr id="26" name="Picture 25">
            <a:extLst>
              <a:ext uri="{FF2B5EF4-FFF2-40B4-BE49-F238E27FC236}">
                <a16:creationId xmlns:a16="http://schemas.microsoft.com/office/drawing/2014/main" id="{620A6FDC-8926-4114-A03D-F3EFCEA09E7A}"/>
              </a:ext>
            </a:extLst>
          </p:cNvPr>
          <p:cNvPicPr>
            <a:picLocks noChangeAspect="1"/>
          </p:cNvPicPr>
          <p:nvPr/>
        </p:nvPicPr>
        <p:blipFill>
          <a:blip r:embed="rId9"/>
          <a:stretch>
            <a:fillRect/>
          </a:stretch>
        </p:blipFill>
        <p:spPr>
          <a:xfrm>
            <a:off x="99061" y="1296789"/>
            <a:ext cx="9905999" cy="4876800"/>
          </a:xfrm>
          <a:prstGeom prst="rect">
            <a:avLst/>
          </a:prstGeom>
        </p:spPr>
      </p:pic>
      <p:sp>
        <p:nvSpPr>
          <p:cNvPr id="27" name="Oval 26">
            <a:extLst>
              <a:ext uri="{FF2B5EF4-FFF2-40B4-BE49-F238E27FC236}">
                <a16:creationId xmlns:a16="http://schemas.microsoft.com/office/drawing/2014/main" id="{F99BDE50-6FBB-4188-81A0-B1C48D893C7E}"/>
              </a:ext>
            </a:extLst>
          </p:cNvPr>
          <p:cNvSpPr/>
          <p:nvPr/>
        </p:nvSpPr>
        <p:spPr bwMode="auto">
          <a:xfrm>
            <a:off x="3915770" y="2970212"/>
            <a:ext cx="1951630" cy="3810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79696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9" name="Arrow: Left-Right 8">
            <a:extLst>
              <a:ext uri="{FF2B5EF4-FFF2-40B4-BE49-F238E27FC236}">
                <a16:creationId xmlns:a16="http://schemas.microsoft.com/office/drawing/2014/main" id="{3EC7357E-95A1-451E-A86A-9929DF934567}"/>
              </a:ext>
            </a:extLst>
          </p:cNvPr>
          <p:cNvSpPr/>
          <p:nvPr/>
        </p:nvSpPr>
        <p:spPr>
          <a:xfrm rot="10800000">
            <a:off x="502921" y="1748064"/>
            <a:ext cx="9052560" cy="2376883"/>
          </a:xfrm>
          <a:prstGeom prst="leftRightArrow">
            <a:avLst>
              <a:gd name="adj1" fmla="val 72910"/>
              <a:gd name="adj2" fmla="val 62163"/>
            </a:avLst>
          </a:prstGeom>
          <a:gradFill flip="none" rotWithShape="1">
            <a:gsLst>
              <a:gs pos="40000">
                <a:srgbClr val="ECE829"/>
              </a:gs>
              <a:gs pos="0">
                <a:srgbClr val="ED2D25"/>
              </a:gs>
              <a:gs pos="100000">
                <a:srgbClr val="3256A4"/>
              </a:gs>
            </a:gsLst>
            <a:lin ang="0" scaled="1"/>
            <a:tileRect/>
          </a:gradFill>
          <a:ln w="25400" cap="flat" cmpd="sng" algn="ctr">
            <a:noFill/>
            <a:prstDash val="solid"/>
          </a:ln>
          <a:effectLst>
            <a:outerShdw blurRad="571500" dist="444500" dir="8100000" algn="tr" rotWithShape="0">
              <a:prstClr val="black">
                <a:alpha val="20000"/>
              </a:prstClr>
            </a:outerShdw>
          </a:effectLst>
        </p:spPr>
        <p:txBody>
          <a:bodyPr rtlCol="0" anchor="ctr"/>
          <a:lstStyle/>
          <a:p>
            <a:pPr marL="0" marR="0" lvl="0" indent="0" algn="ctr" defTabSz="1005908" eaLnBrk="1" fontAlgn="auto" latinLnBrk="0" hangingPunct="1">
              <a:lnSpc>
                <a:spcPct val="100000"/>
              </a:lnSpc>
              <a:spcBef>
                <a:spcPts val="0"/>
              </a:spcBef>
              <a:spcAft>
                <a:spcPts val="0"/>
              </a:spcAft>
              <a:buClrTx/>
              <a:buSzTx/>
              <a:buFontTx/>
              <a:buNone/>
              <a:tabLst/>
              <a:defRPr/>
            </a:pPr>
            <a:endParaRPr kumimoji="0" lang="en-IN" sz="1980" b="0" i="0" u="none" strike="noStrike" kern="0" cap="none" spc="0" normalizeH="0" baseline="0" noProof="0" dirty="0">
              <a:ln>
                <a:noFill/>
              </a:ln>
              <a:solidFill>
                <a:prstClr val="white"/>
              </a:solidFill>
              <a:effectLst/>
              <a:uLnTx/>
              <a:uFillTx/>
              <a:latin typeface="Segoe UI"/>
              <a:ea typeface="+mn-ea"/>
              <a:cs typeface="+mn-cs"/>
            </a:endParaRPr>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8" name="TextBox 17">
            <a:extLst>
              <a:ext uri="{FF2B5EF4-FFF2-40B4-BE49-F238E27FC236}">
                <a16:creationId xmlns:a16="http://schemas.microsoft.com/office/drawing/2014/main" id="{1870D8E3-2EC1-4BAB-B14A-7389A79B08D2}"/>
              </a:ext>
            </a:extLst>
          </p:cNvPr>
          <p:cNvSpPr txBox="1"/>
          <p:nvPr/>
        </p:nvSpPr>
        <p:spPr>
          <a:xfrm>
            <a:off x="1651807" y="1370012"/>
            <a:ext cx="6754798" cy="355610"/>
          </a:xfrm>
          <a:prstGeom prst="rect">
            <a:avLst/>
          </a:prstGeom>
          <a:noFill/>
        </p:spPr>
        <p:txBody>
          <a:bodyPr wrap="none" lIns="0" tIns="0" rIns="0" bIns="0" rtlCol="0" anchor="ctr">
            <a:spAutoFit/>
          </a:bodyPr>
          <a:lstStyle/>
          <a:p>
            <a:pPr algn="ctr" defTabSz="1005908" eaLnBrk="1" fontAlgn="auto" hangingPunct="1">
              <a:spcBef>
                <a:spcPts val="0"/>
              </a:spcBef>
              <a:spcAft>
                <a:spcPts val="0"/>
              </a:spcAft>
            </a:pPr>
            <a:r>
              <a:rPr lang="en-IN" sz="2311" b="1" dirty="0">
                <a:solidFill>
                  <a:prstClr val="white"/>
                </a:solidFill>
                <a:latin typeface="Segoe UI"/>
              </a:rPr>
              <a:t>Spectrum of Censorship in Science and Medicine</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0" name="TextBox 19">
            <a:extLst>
              <a:ext uri="{FF2B5EF4-FFF2-40B4-BE49-F238E27FC236}">
                <a16:creationId xmlns:a16="http://schemas.microsoft.com/office/drawing/2014/main" id="{E405FB53-36D4-435F-843B-815A29B1BC23}"/>
              </a:ext>
            </a:extLst>
          </p:cNvPr>
          <p:cNvSpPr txBox="1"/>
          <p:nvPr/>
        </p:nvSpPr>
        <p:spPr>
          <a:xfrm>
            <a:off x="5181600" y="2701337"/>
            <a:ext cx="1905000" cy="457048"/>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Censorship of </a:t>
            </a:r>
          </a:p>
          <a:p>
            <a:pPr algn="ctr" defTabSz="1005908" eaLnBrk="1" fontAlgn="auto" hangingPunct="1">
              <a:spcBef>
                <a:spcPts val="0"/>
              </a:spcBef>
              <a:spcAft>
                <a:spcPts val="0"/>
              </a:spcAft>
            </a:pPr>
            <a:r>
              <a:rPr lang="en-IN" sz="1485" dirty="0">
                <a:latin typeface="Segoe UI"/>
              </a:rPr>
              <a:t>Entire Journals</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Tree>
    <p:extLst>
      <p:ext uri="{BB962C8B-B14F-4D97-AF65-F5344CB8AC3E}">
        <p14:creationId xmlns:p14="http://schemas.microsoft.com/office/powerpoint/2010/main" val="3466309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
        <p:nvSpPr>
          <p:cNvPr id="3" name="TextBox 2">
            <a:extLst>
              <a:ext uri="{FF2B5EF4-FFF2-40B4-BE49-F238E27FC236}">
                <a16:creationId xmlns:a16="http://schemas.microsoft.com/office/drawing/2014/main" id="{1674659E-ED62-40AD-8A6F-1281C39A0825}"/>
              </a:ext>
            </a:extLst>
          </p:cNvPr>
          <p:cNvSpPr txBox="1"/>
          <p:nvPr/>
        </p:nvSpPr>
        <p:spPr>
          <a:xfrm>
            <a:off x="381000" y="1598612"/>
            <a:ext cx="9372600" cy="400110"/>
          </a:xfrm>
          <a:prstGeom prst="rect">
            <a:avLst/>
          </a:prstGeom>
          <a:noFill/>
        </p:spPr>
        <p:txBody>
          <a:bodyPr wrap="square" rtlCol="0">
            <a:spAutoFit/>
          </a:bodyPr>
          <a:lstStyle/>
          <a:p>
            <a:r>
              <a:rPr lang="en-US" sz="2000" dirty="0" err="1"/>
              <a:t>MedLine</a:t>
            </a:r>
            <a:r>
              <a:rPr lang="en-US" sz="2000" dirty="0"/>
              <a:t> Literature Selection Technical Review Committee</a:t>
            </a:r>
          </a:p>
        </p:txBody>
      </p:sp>
      <p:sp>
        <p:nvSpPr>
          <p:cNvPr id="12" name="TextBox 11">
            <a:extLst>
              <a:ext uri="{FF2B5EF4-FFF2-40B4-BE49-F238E27FC236}">
                <a16:creationId xmlns:a16="http://schemas.microsoft.com/office/drawing/2014/main" id="{55EFC618-E80E-4A32-9AB3-5E96E9DFCFBA}"/>
              </a:ext>
            </a:extLst>
          </p:cNvPr>
          <p:cNvSpPr txBox="1"/>
          <p:nvPr/>
        </p:nvSpPr>
        <p:spPr>
          <a:xfrm>
            <a:off x="381000" y="1998722"/>
            <a:ext cx="9658413"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t>No definitive criteria for Journal inclusion into the </a:t>
            </a:r>
            <a:r>
              <a:rPr lang="en-US" sz="2000" dirty="0" err="1"/>
              <a:t>MedLine</a:t>
            </a:r>
            <a:r>
              <a:rPr lang="en-US" sz="2000" dirty="0"/>
              <a:t> database</a:t>
            </a:r>
            <a:endParaRPr lang="en-US" dirty="0"/>
          </a:p>
        </p:txBody>
      </p:sp>
      <p:sp>
        <p:nvSpPr>
          <p:cNvPr id="13" name="TextBox 12">
            <a:extLst>
              <a:ext uri="{FF2B5EF4-FFF2-40B4-BE49-F238E27FC236}">
                <a16:creationId xmlns:a16="http://schemas.microsoft.com/office/drawing/2014/main" id="{FA5EB060-CB4E-492A-BCBE-2105A843C70E}"/>
              </a:ext>
            </a:extLst>
          </p:cNvPr>
          <p:cNvSpPr txBox="1"/>
          <p:nvPr/>
        </p:nvSpPr>
        <p:spPr>
          <a:xfrm>
            <a:off x="381000" y="2409944"/>
            <a:ext cx="9144000"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As a result several Journals representing areas of medicine that do not conform to conventional paradigms have been excluded</a:t>
            </a:r>
            <a:endParaRPr lang="en-US" dirty="0"/>
          </a:p>
        </p:txBody>
      </p:sp>
      <p:sp>
        <p:nvSpPr>
          <p:cNvPr id="14" name="TextBox 13">
            <a:extLst>
              <a:ext uri="{FF2B5EF4-FFF2-40B4-BE49-F238E27FC236}">
                <a16:creationId xmlns:a16="http://schemas.microsoft.com/office/drawing/2014/main" id="{EFD9DA9A-CDCD-4FDB-BCAB-4167792EC6D4}"/>
              </a:ext>
            </a:extLst>
          </p:cNvPr>
          <p:cNvSpPr txBox="1"/>
          <p:nvPr/>
        </p:nvSpPr>
        <p:spPr>
          <a:xfrm>
            <a:off x="381000" y="3109653"/>
            <a:ext cx="9144000"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t>Periodicals like “</a:t>
            </a:r>
            <a:r>
              <a:rPr lang="en-US" sz="2000" i="1" dirty="0"/>
              <a:t>TIME MAGAZINE</a:t>
            </a:r>
            <a:r>
              <a:rPr lang="en-US" sz="2000" dirty="0"/>
              <a:t>” are included</a:t>
            </a:r>
            <a:endParaRPr lang="en-US" dirty="0"/>
          </a:p>
        </p:txBody>
      </p:sp>
      <p:sp>
        <p:nvSpPr>
          <p:cNvPr id="15" name="TextBox 14">
            <a:extLst>
              <a:ext uri="{FF2B5EF4-FFF2-40B4-BE49-F238E27FC236}">
                <a16:creationId xmlns:a16="http://schemas.microsoft.com/office/drawing/2014/main" id="{CA000395-747B-4E2A-AAF8-E6A17339AD94}"/>
              </a:ext>
            </a:extLst>
          </p:cNvPr>
          <p:cNvSpPr txBox="1"/>
          <p:nvPr/>
        </p:nvSpPr>
        <p:spPr>
          <a:xfrm>
            <a:off x="409607" y="3503612"/>
            <a:ext cx="9144000"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a:t>But others are excluded:  </a:t>
            </a:r>
          </a:p>
          <a:p>
            <a:pPr marL="800100" lvl="1" indent="-342900">
              <a:buFont typeface="Arial" panose="020B0604020202020204" pitchFamily="34" charset="0"/>
              <a:buChar char="•"/>
            </a:pPr>
            <a:r>
              <a:rPr lang="en-US" sz="2000" i="1" dirty="0"/>
              <a:t>J of Nutritional &amp; Environmental Medicine </a:t>
            </a:r>
            <a:r>
              <a:rPr lang="en-US" sz="2000" dirty="0"/>
              <a:t>– official J of the British, Australian &amp; American Societies for Ecological Medicine</a:t>
            </a:r>
            <a:endParaRPr lang="en-US" dirty="0"/>
          </a:p>
        </p:txBody>
      </p:sp>
      <p:sp>
        <p:nvSpPr>
          <p:cNvPr id="16" name="TextBox 15">
            <a:extLst>
              <a:ext uri="{FF2B5EF4-FFF2-40B4-BE49-F238E27FC236}">
                <a16:creationId xmlns:a16="http://schemas.microsoft.com/office/drawing/2014/main" id="{66E15A98-DC8D-4335-AFC0-61B2A82968C1}"/>
              </a:ext>
            </a:extLst>
          </p:cNvPr>
          <p:cNvSpPr txBox="1"/>
          <p:nvPr/>
        </p:nvSpPr>
        <p:spPr>
          <a:xfrm>
            <a:off x="409607" y="4418012"/>
            <a:ext cx="9144000" cy="707886"/>
          </a:xfrm>
          <a:prstGeom prst="rect">
            <a:avLst/>
          </a:prstGeom>
          <a:noFill/>
        </p:spPr>
        <p:txBody>
          <a:bodyPr wrap="square" rtlCol="0">
            <a:spAutoFit/>
          </a:bodyPr>
          <a:lstStyle/>
          <a:p>
            <a:pPr marL="800100" lvl="1" indent="-342900">
              <a:buFont typeface="Arial" panose="020B0604020202020204" pitchFamily="34" charset="0"/>
              <a:buChar char="•"/>
            </a:pPr>
            <a:r>
              <a:rPr lang="en-US" sz="2000" i="1" dirty="0"/>
              <a:t>J of the American Physicians and Surgeons </a:t>
            </a:r>
            <a:r>
              <a:rPr lang="en-US" sz="2000" dirty="0"/>
              <a:t>– official J of the Assoc of American Physicians and Surgeons</a:t>
            </a:r>
            <a:endParaRPr lang="en-US" dirty="0"/>
          </a:p>
        </p:txBody>
      </p:sp>
    </p:spTree>
    <p:extLst>
      <p:ext uri="{BB962C8B-B14F-4D97-AF65-F5344CB8AC3E}">
        <p14:creationId xmlns:p14="http://schemas.microsoft.com/office/powerpoint/2010/main" val="43974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1+#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9" name="Arrow: Left-Right 8">
            <a:extLst>
              <a:ext uri="{FF2B5EF4-FFF2-40B4-BE49-F238E27FC236}">
                <a16:creationId xmlns:a16="http://schemas.microsoft.com/office/drawing/2014/main" id="{3EC7357E-95A1-451E-A86A-9929DF934567}"/>
              </a:ext>
            </a:extLst>
          </p:cNvPr>
          <p:cNvSpPr/>
          <p:nvPr/>
        </p:nvSpPr>
        <p:spPr>
          <a:xfrm rot="10800000">
            <a:off x="502921" y="1748064"/>
            <a:ext cx="9052560" cy="2376883"/>
          </a:xfrm>
          <a:prstGeom prst="leftRightArrow">
            <a:avLst>
              <a:gd name="adj1" fmla="val 72910"/>
              <a:gd name="adj2" fmla="val 62163"/>
            </a:avLst>
          </a:prstGeom>
          <a:gradFill flip="none" rotWithShape="1">
            <a:gsLst>
              <a:gs pos="40000">
                <a:srgbClr val="ECE829"/>
              </a:gs>
              <a:gs pos="0">
                <a:srgbClr val="ED2D25"/>
              </a:gs>
              <a:gs pos="100000">
                <a:srgbClr val="3256A4"/>
              </a:gs>
            </a:gsLst>
            <a:lin ang="0" scaled="1"/>
            <a:tileRect/>
          </a:gradFill>
          <a:ln w="25400" cap="flat" cmpd="sng" algn="ctr">
            <a:noFill/>
            <a:prstDash val="solid"/>
          </a:ln>
          <a:effectLst>
            <a:outerShdw blurRad="571500" dist="444500" dir="8100000" algn="tr" rotWithShape="0">
              <a:prstClr val="black">
                <a:alpha val="20000"/>
              </a:prstClr>
            </a:outerShdw>
          </a:effectLst>
        </p:spPr>
        <p:txBody>
          <a:bodyPr rtlCol="0" anchor="ctr"/>
          <a:lstStyle/>
          <a:p>
            <a:pPr marL="0" marR="0" lvl="0" indent="0" algn="ctr" defTabSz="1005908" eaLnBrk="1" fontAlgn="auto" latinLnBrk="0" hangingPunct="1">
              <a:lnSpc>
                <a:spcPct val="100000"/>
              </a:lnSpc>
              <a:spcBef>
                <a:spcPts val="0"/>
              </a:spcBef>
              <a:spcAft>
                <a:spcPts val="0"/>
              </a:spcAft>
              <a:buClrTx/>
              <a:buSzTx/>
              <a:buFontTx/>
              <a:buNone/>
              <a:tabLst/>
              <a:defRPr/>
            </a:pPr>
            <a:endParaRPr kumimoji="0" lang="en-IN" sz="1980" b="0" i="0" u="none" strike="noStrike" kern="0" cap="none" spc="0" normalizeH="0" baseline="0" noProof="0" dirty="0">
              <a:ln>
                <a:noFill/>
              </a:ln>
              <a:solidFill>
                <a:prstClr val="white"/>
              </a:solidFill>
              <a:effectLst/>
              <a:uLnTx/>
              <a:uFillTx/>
              <a:latin typeface="Segoe UI"/>
              <a:ea typeface="+mn-ea"/>
              <a:cs typeface="+mn-cs"/>
            </a:endParaRPr>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8" name="TextBox 17">
            <a:extLst>
              <a:ext uri="{FF2B5EF4-FFF2-40B4-BE49-F238E27FC236}">
                <a16:creationId xmlns:a16="http://schemas.microsoft.com/office/drawing/2014/main" id="{1870D8E3-2EC1-4BAB-B14A-7389A79B08D2}"/>
              </a:ext>
            </a:extLst>
          </p:cNvPr>
          <p:cNvSpPr txBox="1"/>
          <p:nvPr/>
        </p:nvSpPr>
        <p:spPr>
          <a:xfrm>
            <a:off x="1651807" y="1370012"/>
            <a:ext cx="6754798" cy="355610"/>
          </a:xfrm>
          <a:prstGeom prst="rect">
            <a:avLst/>
          </a:prstGeom>
          <a:noFill/>
        </p:spPr>
        <p:txBody>
          <a:bodyPr wrap="none" lIns="0" tIns="0" rIns="0" bIns="0" rtlCol="0" anchor="ctr">
            <a:spAutoFit/>
          </a:bodyPr>
          <a:lstStyle/>
          <a:p>
            <a:pPr algn="ctr" defTabSz="1005908" eaLnBrk="1" fontAlgn="auto" hangingPunct="1">
              <a:spcBef>
                <a:spcPts val="0"/>
              </a:spcBef>
              <a:spcAft>
                <a:spcPts val="0"/>
              </a:spcAft>
            </a:pPr>
            <a:r>
              <a:rPr lang="en-IN" sz="2311" b="1" dirty="0">
                <a:solidFill>
                  <a:prstClr val="white"/>
                </a:solidFill>
                <a:latin typeface="Segoe UI"/>
              </a:rPr>
              <a:t>Spectrum of Censorship in Science and Medicine</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
        <p:nvSpPr>
          <p:cNvPr id="11" name="TextBox 10">
            <a:extLst>
              <a:ext uri="{FF2B5EF4-FFF2-40B4-BE49-F238E27FC236}">
                <a16:creationId xmlns:a16="http://schemas.microsoft.com/office/drawing/2014/main" id="{D5047430-B890-4B54-BBE3-D9A6696EFFC4}"/>
              </a:ext>
            </a:extLst>
          </p:cNvPr>
          <p:cNvSpPr txBox="1"/>
          <p:nvPr/>
        </p:nvSpPr>
        <p:spPr>
          <a:xfrm>
            <a:off x="7268569" y="2707981"/>
            <a:ext cx="2286910" cy="457048"/>
          </a:xfrm>
          <a:prstGeom prst="rect">
            <a:avLst/>
          </a:prstGeom>
          <a:noFill/>
        </p:spPr>
        <p:txBody>
          <a:bodyPr wrap="square" lIns="0" tIns="0" rIns="0" bIns="0" rtlCol="0" anchor="ctr">
            <a:spAutoFit/>
          </a:bodyPr>
          <a:lstStyle/>
          <a:p>
            <a:pPr algn="ctr" defTabSz="1005908" eaLnBrk="1" fontAlgn="auto" hangingPunct="1">
              <a:spcBef>
                <a:spcPts val="0"/>
              </a:spcBef>
              <a:spcAft>
                <a:spcPts val="0"/>
              </a:spcAft>
            </a:pPr>
            <a:r>
              <a:rPr lang="en-IN" sz="1485" dirty="0">
                <a:latin typeface="Segoe UI"/>
              </a:rPr>
              <a:t>Politically Motivated Censorship</a:t>
            </a:r>
          </a:p>
        </p:txBody>
      </p:sp>
    </p:spTree>
    <p:extLst>
      <p:ext uri="{BB962C8B-B14F-4D97-AF65-F5344CB8AC3E}">
        <p14:creationId xmlns:p14="http://schemas.microsoft.com/office/powerpoint/2010/main" val="55270203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8" name="TextBox 17">
            <a:extLst>
              <a:ext uri="{FF2B5EF4-FFF2-40B4-BE49-F238E27FC236}">
                <a16:creationId xmlns:a16="http://schemas.microsoft.com/office/drawing/2014/main" id="{1870D8E3-2EC1-4BAB-B14A-7389A79B08D2}"/>
              </a:ext>
            </a:extLst>
          </p:cNvPr>
          <p:cNvSpPr txBox="1"/>
          <p:nvPr/>
        </p:nvSpPr>
        <p:spPr>
          <a:xfrm>
            <a:off x="1651807" y="1370012"/>
            <a:ext cx="6754798" cy="355610"/>
          </a:xfrm>
          <a:prstGeom prst="rect">
            <a:avLst/>
          </a:prstGeom>
          <a:noFill/>
        </p:spPr>
        <p:txBody>
          <a:bodyPr wrap="none" lIns="0" tIns="0" rIns="0" bIns="0" rtlCol="0" anchor="ctr">
            <a:spAutoFit/>
          </a:bodyPr>
          <a:lstStyle/>
          <a:p>
            <a:pPr algn="ctr" defTabSz="1005908" eaLnBrk="1" fontAlgn="auto" hangingPunct="1">
              <a:spcBef>
                <a:spcPts val="0"/>
              </a:spcBef>
              <a:spcAft>
                <a:spcPts val="0"/>
              </a:spcAft>
            </a:pPr>
            <a:r>
              <a:rPr lang="en-IN" sz="2311" b="1" dirty="0">
                <a:solidFill>
                  <a:prstClr val="white"/>
                </a:solidFill>
                <a:latin typeface="Segoe UI"/>
              </a:rPr>
              <a:t>Spectrum of Censorship in Science and Medicine</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grpSp>
        <p:nvGrpSpPr>
          <p:cNvPr id="10" name="Group 9">
            <a:extLst>
              <a:ext uri="{FF2B5EF4-FFF2-40B4-BE49-F238E27FC236}">
                <a16:creationId xmlns:a16="http://schemas.microsoft.com/office/drawing/2014/main" id="{0BE1FFDB-EBCB-446B-9CE7-1141B6D7BFAB}"/>
              </a:ext>
            </a:extLst>
          </p:cNvPr>
          <p:cNvGrpSpPr/>
          <p:nvPr/>
        </p:nvGrpSpPr>
        <p:grpSpPr>
          <a:xfrm>
            <a:off x="533400" y="1674812"/>
            <a:ext cx="9052560" cy="2376883"/>
            <a:chOff x="502920" y="2132012"/>
            <a:chExt cx="9052560" cy="2376883"/>
          </a:xfrm>
        </p:grpSpPr>
        <p:sp>
          <p:nvSpPr>
            <p:cNvPr id="12" name="Arrow: Left-Right 11">
              <a:extLst>
                <a:ext uri="{FF2B5EF4-FFF2-40B4-BE49-F238E27FC236}">
                  <a16:creationId xmlns:a16="http://schemas.microsoft.com/office/drawing/2014/main" id="{C6FABB96-B0CB-432C-80BF-BD6A22B5BEB8}"/>
                </a:ext>
              </a:extLst>
            </p:cNvPr>
            <p:cNvSpPr/>
            <p:nvPr/>
          </p:nvSpPr>
          <p:spPr>
            <a:xfrm>
              <a:off x="502920" y="2132012"/>
              <a:ext cx="9052560" cy="2376883"/>
            </a:xfrm>
            <a:prstGeom prst="leftRightArrow">
              <a:avLst>
                <a:gd name="adj1" fmla="val 72910"/>
                <a:gd name="adj2" fmla="val 62163"/>
              </a:avLst>
            </a:prstGeom>
            <a:gradFill flip="none" rotWithShape="1">
              <a:gsLst>
                <a:gs pos="40000">
                  <a:srgbClr val="ECE829"/>
                </a:gs>
                <a:gs pos="0">
                  <a:srgbClr val="ED2D25"/>
                </a:gs>
                <a:gs pos="100000">
                  <a:srgbClr val="3256A4"/>
                </a:gs>
              </a:gsLst>
              <a:lin ang="0" scaled="1"/>
              <a:tileRect/>
            </a:gradFill>
            <a:ln w="25400" cap="flat" cmpd="sng" algn="ctr">
              <a:noFill/>
              <a:prstDash val="solid"/>
            </a:ln>
            <a:effectLst>
              <a:outerShdw blurRad="571500" dist="444500" dir="8100000" algn="tr" rotWithShape="0">
                <a:prstClr val="black">
                  <a:alpha val="20000"/>
                </a:prstClr>
              </a:outerShdw>
            </a:effectLst>
          </p:spPr>
          <p:txBody>
            <a:bodyPr rtlCol="0" anchor="ctr"/>
            <a:lstStyle/>
            <a:p>
              <a:pPr marL="0" marR="0" lvl="0" indent="0" algn="ctr" defTabSz="1005908" eaLnBrk="1" fontAlgn="auto" latinLnBrk="0" hangingPunct="1">
                <a:lnSpc>
                  <a:spcPct val="100000"/>
                </a:lnSpc>
                <a:spcBef>
                  <a:spcPts val="0"/>
                </a:spcBef>
                <a:spcAft>
                  <a:spcPts val="0"/>
                </a:spcAft>
                <a:buClrTx/>
                <a:buSzTx/>
                <a:buFontTx/>
                <a:buNone/>
                <a:tabLst/>
                <a:defRPr/>
              </a:pPr>
              <a:endParaRPr kumimoji="0" lang="en-IN" sz="1980" b="0" i="0" u="none" strike="noStrike" kern="0" cap="none" spc="0" normalizeH="0" baseline="0" noProof="0" dirty="0">
                <a:ln>
                  <a:noFill/>
                </a:ln>
                <a:solidFill>
                  <a:prstClr val="white"/>
                </a:solidFill>
                <a:effectLst/>
                <a:uLnTx/>
                <a:uFillTx/>
                <a:latin typeface="Segoe UI"/>
                <a:ea typeface="+mn-ea"/>
                <a:cs typeface="+mn-cs"/>
              </a:endParaRPr>
            </a:p>
          </p:txBody>
        </p:sp>
        <p:pic>
          <p:nvPicPr>
            <p:cNvPr id="13" name="Picture 12">
              <a:extLst>
                <a:ext uri="{FF2B5EF4-FFF2-40B4-BE49-F238E27FC236}">
                  <a16:creationId xmlns:a16="http://schemas.microsoft.com/office/drawing/2014/main" id="{EA80EB84-35F0-4BC7-933D-9E94C1AD1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131" y="2818395"/>
              <a:ext cx="1822789" cy="1020762"/>
            </a:xfrm>
            <a:prstGeom prst="rect">
              <a:avLst/>
            </a:prstGeom>
          </p:spPr>
        </p:pic>
        <p:pic>
          <p:nvPicPr>
            <p:cNvPr id="14" name="Picture 13">
              <a:extLst>
                <a:ext uri="{FF2B5EF4-FFF2-40B4-BE49-F238E27FC236}">
                  <a16:creationId xmlns:a16="http://schemas.microsoft.com/office/drawing/2014/main" id="{5DEBE00A-429D-4BDE-B1B2-20EEB245B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8720" y="2805338"/>
              <a:ext cx="1600200" cy="997307"/>
            </a:xfrm>
            <a:prstGeom prst="rect">
              <a:avLst/>
            </a:prstGeom>
          </p:spPr>
        </p:pic>
        <p:sp>
          <p:nvSpPr>
            <p:cNvPr id="15" name="TextBox 14">
              <a:extLst>
                <a:ext uri="{FF2B5EF4-FFF2-40B4-BE49-F238E27FC236}">
                  <a16:creationId xmlns:a16="http://schemas.microsoft.com/office/drawing/2014/main" id="{314E7616-1E6A-44C3-BB17-C021CC72EAEF}"/>
                </a:ext>
              </a:extLst>
            </p:cNvPr>
            <p:cNvSpPr txBox="1"/>
            <p:nvPr/>
          </p:nvSpPr>
          <p:spPr>
            <a:xfrm>
              <a:off x="7332204" y="2818395"/>
              <a:ext cx="638316" cy="400110"/>
            </a:xfrm>
            <a:prstGeom prst="rect">
              <a:avLst/>
            </a:prstGeom>
            <a:noFill/>
          </p:spPr>
          <p:txBody>
            <a:bodyPr wrap="none" rtlCol="0">
              <a:spAutoFit/>
            </a:bodyPr>
            <a:lstStyle/>
            <a:p>
              <a:pPr algn="ctr"/>
              <a:r>
                <a:rPr lang="en-US" sz="1000" dirty="0"/>
                <a:t>Atilla</a:t>
              </a:r>
            </a:p>
            <a:p>
              <a:pPr algn="ctr"/>
              <a:r>
                <a:rPr lang="en-US" sz="1000" dirty="0"/>
                <a:t>The Hun</a:t>
              </a:r>
            </a:p>
          </p:txBody>
        </p:sp>
        <p:sp>
          <p:nvSpPr>
            <p:cNvPr id="16" name="TextBox 15">
              <a:extLst>
                <a:ext uri="{FF2B5EF4-FFF2-40B4-BE49-F238E27FC236}">
                  <a16:creationId xmlns:a16="http://schemas.microsoft.com/office/drawing/2014/main" id="{733095A3-7D0C-4A73-9B68-0DC5CE42B3A4}"/>
                </a:ext>
              </a:extLst>
            </p:cNvPr>
            <p:cNvSpPr txBox="1"/>
            <p:nvPr/>
          </p:nvSpPr>
          <p:spPr>
            <a:xfrm>
              <a:off x="1220826" y="2818395"/>
              <a:ext cx="455574" cy="553998"/>
            </a:xfrm>
            <a:prstGeom prst="rect">
              <a:avLst/>
            </a:prstGeom>
            <a:noFill/>
          </p:spPr>
          <p:txBody>
            <a:bodyPr wrap="none" rtlCol="0">
              <a:spAutoFit/>
            </a:bodyPr>
            <a:lstStyle/>
            <a:p>
              <a:pPr algn="ctr"/>
              <a:r>
                <a:rPr lang="en-US" sz="1000" dirty="0">
                  <a:solidFill>
                    <a:schemeClr val="bg1"/>
                  </a:solidFill>
                </a:rPr>
                <a:t>Mao</a:t>
              </a:r>
            </a:p>
            <a:p>
              <a:pPr algn="ctr"/>
              <a:r>
                <a:rPr lang="en-US" sz="1000" dirty="0" err="1">
                  <a:solidFill>
                    <a:schemeClr val="bg1"/>
                  </a:solidFill>
                </a:rPr>
                <a:t>Tse</a:t>
              </a:r>
              <a:endParaRPr lang="en-US" sz="1000" dirty="0">
                <a:solidFill>
                  <a:schemeClr val="bg1"/>
                </a:solidFill>
              </a:endParaRPr>
            </a:p>
            <a:p>
              <a:pPr algn="ctr"/>
              <a:r>
                <a:rPr lang="en-US" sz="1000" dirty="0">
                  <a:solidFill>
                    <a:schemeClr val="bg1"/>
                  </a:solidFill>
                </a:rPr>
                <a:t>Tung</a:t>
              </a:r>
            </a:p>
          </p:txBody>
        </p:sp>
      </p:grpSp>
      <p:sp>
        <p:nvSpPr>
          <p:cNvPr id="17" name="Title 1">
            <a:extLst>
              <a:ext uri="{FF2B5EF4-FFF2-40B4-BE49-F238E27FC236}">
                <a16:creationId xmlns:a16="http://schemas.microsoft.com/office/drawing/2014/main" id="{9017B8BE-236C-4907-A0D4-EFFBC494CF41}"/>
              </a:ext>
            </a:extLst>
          </p:cNvPr>
          <p:cNvSpPr txBox="1">
            <a:spLocks/>
          </p:cNvSpPr>
          <p:nvPr/>
        </p:nvSpPr>
        <p:spPr bwMode="auto">
          <a:xfrm>
            <a:off x="746125" y="3579812"/>
            <a:ext cx="8550275" cy="1117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rgbClr val="FFFF00"/>
                </a:solidFill>
                <a:latin typeface="+mj-lt"/>
                <a:ea typeface="+mj-ea"/>
                <a:cs typeface="+mj-cs"/>
              </a:defRPr>
            </a:lvl1pPr>
            <a:lvl2pPr algn="ctr" rtl="0" eaLnBrk="1" fontAlgn="base" hangingPunct="1">
              <a:spcBef>
                <a:spcPct val="0"/>
              </a:spcBef>
              <a:spcAft>
                <a:spcPct val="0"/>
              </a:spcAft>
              <a:defRPr sz="4000">
                <a:solidFill>
                  <a:srgbClr val="FFFF00"/>
                </a:solidFill>
                <a:latin typeface="Times New Roman" pitchFamily="18" charset="0"/>
              </a:defRPr>
            </a:lvl2pPr>
            <a:lvl3pPr algn="ctr" rtl="0" eaLnBrk="1" fontAlgn="base" hangingPunct="1">
              <a:spcBef>
                <a:spcPct val="0"/>
              </a:spcBef>
              <a:spcAft>
                <a:spcPct val="0"/>
              </a:spcAft>
              <a:defRPr sz="4000">
                <a:solidFill>
                  <a:srgbClr val="FFFF00"/>
                </a:solidFill>
                <a:latin typeface="Times New Roman" pitchFamily="18" charset="0"/>
              </a:defRPr>
            </a:lvl3pPr>
            <a:lvl4pPr algn="ctr" rtl="0" eaLnBrk="1" fontAlgn="base" hangingPunct="1">
              <a:spcBef>
                <a:spcPct val="0"/>
              </a:spcBef>
              <a:spcAft>
                <a:spcPct val="0"/>
              </a:spcAft>
              <a:defRPr sz="4000">
                <a:solidFill>
                  <a:srgbClr val="FFFF00"/>
                </a:solidFill>
                <a:latin typeface="Times New Roman" pitchFamily="18" charset="0"/>
              </a:defRPr>
            </a:lvl4pPr>
            <a:lvl5pPr algn="ctr" rtl="0" eaLnBrk="1" fontAlgn="base" hangingPunct="1">
              <a:spcBef>
                <a:spcPct val="0"/>
              </a:spcBef>
              <a:spcAft>
                <a:spcPct val="0"/>
              </a:spcAft>
              <a:defRPr sz="4000">
                <a:solidFill>
                  <a:srgbClr val="FFFF00"/>
                </a:solidFill>
                <a:latin typeface="Times New Roman" pitchFamily="18" charset="0"/>
              </a:defRPr>
            </a:lvl5pPr>
            <a:lvl6pPr marL="457200" algn="ctr" rtl="0" eaLnBrk="1" fontAlgn="base" hangingPunct="1">
              <a:spcBef>
                <a:spcPct val="0"/>
              </a:spcBef>
              <a:spcAft>
                <a:spcPct val="0"/>
              </a:spcAft>
              <a:defRPr sz="4000">
                <a:solidFill>
                  <a:srgbClr val="FFFF00"/>
                </a:solidFill>
                <a:latin typeface="Times New Roman" pitchFamily="18" charset="0"/>
              </a:defRPr>
            </a:lvl6pPr>
            <a:lvl7pPr marL="914400" algn="ctr" rtl="0" eaLnBrk="1" fontAlgn="base" hangingPunct="1">
              <a:spcBef>
                <a:spcPct val="0"/>
              </a:spcBef>
              <a:spcAft>
                <a:spcPct val="0"/>
              </a:spcAft>
              <a:defRPr sz="4000">
                <a:solidFill>
                  <a:srgbClr val="FFFF00"/>
                </a:solidFill>
                <a:latin typeface="Times New Roman" pitchFamily="18" charset="0"/>
              </a:defRPr>
            </a:lvl7pPr>
            <a:lvl8pPr marL="1371600" algn="ctr" rtl="0" eaLnBrk="1" fontAlgn="base" hangingPunct="1">
              <a:spcBef>
                <a:spcPct val="0"/>
              </a:spcBef>
              <a:spcAft>
                <a:spcPct val="0"/>
              </a:spcAft>
              <a:defRPr sz="4000">
                <a:solidFill>
                  <a:srgbClr val="FFFF00"/>
                </a:solidFill>
                <a:latin typeface="Times New Roman" pitchFamily="18" charset="0"/>
              </a:defRPr>
            </a:lvl8pPr>
            <a:lvl9pPr marL="1828800" algn="ctr" rtl="0" eaLnBrk="1" fontAlgn="base" hangingPunct="1">
              <a:spcBef>
                <a:spcPct val="0"/>
              </a:spcBef>
              <a:spcAft>
                <a:spcPct val="0"/>
              </a:spcAft>
              <a:defRPr sz="4000">
                <a:solidFill>
                  <a:srgbClr val="FFFF00"/>
                </a:solidFill>
                <a:latin typeface="Times New Roman" pitchFamily="18" charset="0"/>
              </a:defRPr>
            </a:lvl9pPr>
          </a:lstStyle>
          <a:p>
            <a:r>
              <a:rPr lang="en-US" kern="0" dirty="0"/>
              <a:t>Political Polarization</a:t>
            </a:r>
          </a:p>
        </p:txBody>
      </p:sp>
      <p:sp>
        <p:nvSpPr>
          <p:cNvPr id="3" name="TextBox 2">
            <a:extLst>
              <a:ext uri="{FF2B5EF4-FFF2-40B4-BE49-F238E27FC236}">
                <a16:creationId xmlns:a16="http://schemas.microsoft.com/office/drawing/2014/main" id="{78E3EEA9-E3E1-4522-94C3-E85CCF36DA1E}"/>
              </a:ext>
            </a:extLst>
          </p:cNvPr>
          <p:cNvSpPr txBox="1"/>
          <p:nvPr/>
        </p:nvSpPr>
        <p:spPr>
          <a:xfrm>
            <a:off x="2057400" y="4722812"/>
            <a:ext cx="5907643" cy="1323439"/>
          </a:xfrm>
          <a:prstGeom prst="rect">
            <a:avLst/>
          </a:prstGeom>
          <a:noFill/>
        </p:spPr>
        <p:txBody>
          <a:bodyPr wrap="none" rtlCol="0">
            <a:spAutoFit/>
          </a:bodyPr>
          <a:lstStyle/>
          <a:p>
            <a:pPr algn="ctr"/>
            <a:r>
              <a:rPr lang="en-US" sz="2000" dirty="0">
                <a:solidFill>
                  <a:srgbClr val="FFFF00"/>
                </a:solidFill>
              </a:rPr>
              <a:t>In today’s world Social Media can be used to intimidate</a:t>
            </a:r>
          </a:p>
          <a:p>
            <a:pPr algn="ctr"/>
            <a:r>
              <a:rPr lang="en-US" sz="2000" dirty="0">
                <a:solidFill>
                  <a:srgbClr val="FFFF00"/>
                </a:solidFill>
              </a:rPr>
              <a:t>and negatively effect the Scientific Process</a:t>
            </a:r>
          </a:p>
          <a:p>
            <a:pPr algn="ctr"/>
            <a:r>
              <a:rPr lang="en-US" sz="2000" dirty="0">
                <a:solidFill>
                  <a:srgbClr val="FFFF00"/>
                </a:solidFill>
              </a:rPr>
              <a:t>by suppressing civil discourse of opposing </a:t>
            </a:r>
          </a:p>
          <a:p>
            <a:pPr algn="ctr"/>
            <a:r>
              <a:rPr lang="en-US" sz="2000" dirty="0">
                <a:solidFill>
                  <a:srgbClr val="FFFF00"/>
                </a:solidFill>
              </a:rPr>
              <a:t>viewpoints, data interpretation and freedom of speech</a:t>
            </a:r>
          </a:p>
        </p:txBody>
      </p:sp>
      <p:pic>
        <p:nvPicPr>
          <p:cNvPr id="1026" name="Picture 2" descr="Coronavirus SARS-CoV-2. Estructura y mecanismo de acción.">
            <a:extLst>
              <a:ext uri="{FF2B5EF4-FFF2-40B4-BE49-F238E27FC236}">
                <a16:creationId xmlns:a16="http://schemas.microsoft.com/office/drawing/2014/main" id="{EE9A0F94-6EAE-4673-A902-DA5B99293F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7255" y="2071476"/>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29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4163-681C-4BD1-AAE2-10C708E076DB}"/>
              </a:ext>
            </a:extLst>
          </p:cNvPr>
          <p:cNvSpPr>
            <a:spLocks noGrp="1"/>
          </p:cNvSpPr>
          <p:nvPr>
            <p:ph type="title"/>
          </p:nvPr>
        </p:nvSpPr>
        <p:spPr>
          <a:xfrm>
            <a:off x="716556" y="-77788"/>
            <a:ext cx="8550275" cy="599733"/>
          </a:xfrm>
        </p:spPr>
        <p:txBody>
          <a:bodyPr/>
          <a:lstStyle/>
          <a:p>
            <a:r>
              <a:rPr lang="en-US" dirty="0"/>
              <a:t>State of the Knowledge</a:t>
            </a:r>
          </a:p>
        </p:txBody>
      </p:sp>
      <p:sp>
        <p:nvSpPr>
          <p:cNvPr id="8" name="Rectangle 7">
            <a:extLst>
              <a:ext uri="{FF2B5EF4-FFF2-40B4-BE49-F238E27FC236}">
                <a16:creationId xmlns:a16="http://schemas.microsoft.com/office/drawing/2014/main" id="{49D11A30-B249-4BD4-9032-E1DBB22C9255}"/>
              </a:ext>
            </a:extLst>
          </p:cNvPr>
          <p:cNvSpPr/>
          <p:nvPr/>
        </p:nvSpPr>
        <p:spPr bwMode="auto">
          <a:xfrm>
            <a:off x="76200" y="1293812"/>
            <a:ext cx="9906000" cy="4876800"/>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400" dirty="0"/>
          </a:p>
        </p:txBody>
      </p:sp>
      <p:sp>
        <p:nvSpPr>
          <p:cNvPr id="4" name="TextBox 3">
            <a:extLst>
              <a:ext uri="{FF2B5EF4-FFF2-40B4-BE49-F238E27FC236}">
                <a16:creationId xmlns:a16="http://schemas.microsoft.com/office/drawing/2014/main" id="{CA2AAC80-8113-4B73-B57A-65D7A86DFD72}"/>
              </a:ext>
            </a:extLst>
          </p:cNvPr>
          <p:cNvSpPr txBox="1"/>
          <p:nvPr/>
        </p:nvSpPr>
        <p:spPr>
          <a:xfrm>
            <a:off x="323787" y="976197"/>
            <a:ext cx="9658413" cy="307777"/>
          </a:xfrm>
          <a:prstGeom prst="rect">
            <a:avLst/>
          </a:prstGeom>
          <a:noFill/>
        </p:spPr>
        <p:txBody>
          <a:bodyPr wrap="none" rtlCol="0">
            <a:spAutoFit/>
          </a:bodyPr>
          <a:lstStyle/>
          <a:p>
            <a:r>
              <a:rPr lang="en-US" sz="1400" dirty="0">
                <a:solidFill>
                  <a:schemeClr val="bg1"/>
                </a:solidFill>
              </a:rPr>
              <a:t>The Scientific Method depends on open discussion of </a:t>
            </a:r>
            <a:r>
              <a:rPr lang="en-US" sz="1400" b="1" u="sng" dirty="0">
                <a:solidFill>
                  <a:schemeClr val="bg1"/>
                </a:solidFill>
              </a:rPr>
              <a:t>all</a:t>
            </a:r>
            <a:r>
              <a:rPr lang="en-US" sz="1400" dirty="0">
                <a:solidFill>
                  <a:schemeClr val="bg1"/>
                </a:solidFill>
              </a:rPr>
              <a:t> possible explanations of data &amp; conclusions or new therapeutic modalities</a:t>
            </a:r>
          </a:p>
        </p:txBody>
      </p:sp>
      <p:sp>
        <p:nvSpPr>
          <p:cNvPr id="19" name="TextBox 18">
            <a:extLst>
              <a:ext uri="{FF2B5EF4-FFF2-40B4-BE49-F238E27FC236}">
                <a16:creationId xmlns:a16="http://schemas.microsoft.com/office/drawing/2014/main" id="{91380153-4242-4D10-B858-50700E2B1A68}"/>
              </a:ext>
            </a:extLst>
          </p:cNvPr>
          <p:cNvSpPr txBox="1"/>
          <p:nvPr/>
        </p:nvSpPr>
        <p:spPr>
          <a:xfrm>
            <a:off x="1447800" y="455612"/>
            <a:ext cx="7086600" cy="307777"/>
          </a:xfrm>
          <a:prstGeom prst="rect">
            <a:avLst/>
          </a:prstGeom>
          <a:noFill/>
        </p:spPr>
        <p:txBody>
          <a:bodyPr wrap="square" rtlCol="0">
            <a:spAutoFit/>
          </a:bodyPr>
          <a:lstStyle/>
          <a:p>
            <a:r>
              <a:rPr lang="en-US" dirty="0">
                <a:solidFill>
                  <a:schemeClr val="bg1"/>
                </a:solidFill>
              </a:rPr>
              <a:t>Censorship – the suppression of words, images or ideas that are deemed “offensive” or “absurd”</a:t>
            </a:r>
          </a:p>
        </p:txBody>
      </p:sp>
      <p:sp>
        <p:nvSpPr>
          <p:cNvPr id="22" name="TextBox 21">
            <a:extLst>
              <a:ext uri="{FF2B5EF4-FFF2-40B4-BE49-F238E27FC236}">
                <a16:creationId xmlns:a16="http://schemas.microsoft.com/office/drawing/2014/main" id="{C7701541-D9EB-4559-87B9-7D976BD72C7A}"/>
              </a:ext>
            </a:extLst>
          </p:cNvPr>
          <p:cNvSpPr txBox="1"/>
          <p:nvPr/>
        </p:nvSpPr>
        <p:spPr>
          <a:xfrm>
            <a:off x="1295400" y="727874"/>
            <a:ext cx="7467600" cy="307777"/>
          </a:xfrm>
          <a:prstGeom prst="rect">
            <a:avLst/>
          </a:prstGeom>
          <a:noFill/>
        </p:spPr>
        <p:txBody>
          <a:bodyPr wrap="square" rtlCol="0">
            <a:spAutoFit/>
          </a:bodyPr>
          <a:lstStyle/>
          <a:p>
            <a:r>
              <a:rPr lang="en-US" dirty="0">
                <a:solidFill>
                  <a:schemeClr val="bg1"/>
                </a:solidFill>
              </a:rPr>
              <a:t>Bias – prejudice in favor or against one idea compared to another in a manner considered to be unfair</a:t>
            </a:r>
          </a:p>
        </p:txBody>
      </p:sp>
      <p:sp>
        <p:nvSpPr>
          <p:cNvPr id="3" name="TextBox 2">
            <a:extLst>
              <a:ext uri="{FF2B5EF4-FFF2-40B4-BE49-F238E27FC236}">
                <a16:creationId xmlns:a16="http://schemas.microsoft.com/office/drawing/2014/main" id="{1674659E-ED62-40AD-8A6F-1281C39A0825}"/>
              </a:ext>
            </a:extLst>
          </p:cNvPr>
          <p:cNvSpPr txBox="1"/>
          <p:nvPr/>
        </p:nvSpPr>
        <p:spPr>
          <a:xfrm>
            <a:off x="381000" y="1598612"/>
            <a:ext cx="9372600" cy="400110"/>
          </a:xfrm>
          <a:prstGeom prst="rect">
            <a:avLst/>
          </a:prstGeom>
          <a:noFill/>
        </p:spPr>
        <p:txBody>
          <a:bodyPr wrap="square" rtlCol="0">
            <a:spAutoFit/>
          </a:bodyPr>
          <a:lstStyle/>
          <a:p>
            <a:r>
              <a:rPr lang="en-US" sz="2000" dirty="0"/>
              <a:t>Governments have censored Scientists</a:t>
            </a:r>
          </a:p>
        </p:txBody>
      </p:sp>
      <p:sp>
        <p:nvSpPr>
          <p:cNvPr id="12" name="TextBox 11">
            <a:extLst>
              <a:ext uri="{FF2B5EF4-FFF2-40B4-BE49-F238E27FC236}">
                <a16:creationId xmlns:a16="http://schemas.microsoft.com/office/drawing/2014/main" id="{55EFC618-E80E-4A32-9AB3-5E96E9DFCFBA}"/>
              </a:ext>
            </a:extLst>
          </p:cNvPr>
          <p:cNvSpPr txBox="1"/>
          <p:nvPr/>
        </p:nvSpPr>
        <p:spPr>
          <a:xfrm>
            <a:off x="381000" y="1998722"/>
            <a:ext cx="9658413"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The Medical-Political complex can be manipulated to suppress free speech in an emergency – outright censorship</a:t>
            </a:r>
            <a:endParaRPr lang="en-US" dirty="0"/>
          </a:p>
        </p:txBody>
      </p:sp>
      <p:sp>
        <p:nvSpPr>
          <p:cNvPr id="13" name="TextBox 12">
            <a:extLst>
              <a:ext uri="{FF2B5EF4-FFF2-40B4-BE49-F238E27FC236}">
                <a16:creationId xmlns:a16="http://schemas.microsoft.com/office/drawing/2014/main" id="{FA5EB060-CB4E-492A-BCBE-2105A843C70E}"/>
              </a:ext>
            </a:extLst>
          </p:cNvPr>
          <p:cNvSpPr txBox="1"/>
          <p:nvPr/>
        </p:nvSpPr>
        <p:spPr>
          <a:xfrm>
            <a:off x="381000" y="2640349"/>
            <a:ext cx="9144000"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a:t>Scientific Advisory Group for Emergencies (SAGE) in the UK was meeting in secret and had very few DEI members and suppressed data showing that women and minorities were faring less well with COVID-19</a:t>
            </a:r>
            <a:endParaRPr lang="en-US" dirty="0"/>
          </a:p>
        </p:txBody>
      </p:sp>
      <p:sp>
        <p:nvSpPr>
          <p:cNvPr id="14" name="TextBox 13">
            <a:extLst>
              <a:ext uri="{FF2B5EF4-FFF2-40B4-BE49-F238E27FC236}">
                <a16:creationId xmlns:a16="http://schemas.microsoft.com/office/drawing/2014/main" id="{EFD9DA9A-CDCD-4FDB-BCAB-4167792EC6D4}"/>
              </a:ext>
            </a:extLst>
          </p:cNvPr>
          <p:cNvSpPr txBox="1"/>
          <p:nvPr/>
        </p:nvSpPr>
        <p:spPr>
          <a:xfrm>
            <a:off x="381000" y="3595707"/>
            <a:ext cx="9144000"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t>Only a press leak rectified this situation</a:t>
            </a:r>
            <a:endParaRPr lang="en-US" dirty="0"/>
          </a:p>
        </p:txBody>
      </p:sp>
      <p:sp>
        <p:nvSpPr>
          <p:cNvPr id="15" name="TextBox 14">
            <a:extLst>
              <a:ext uri="{FF2B5EF4-FFF2-40B4-BE49-F238E27FC236}">
                <a16:creationId xmlns:a16="http://schemas.microsoft.com/office/drawing/2014/main" id="{CA000395-747B-4E2A-AAF8-E6A17339AD94}"/>
              </a:ext>
            </a:extLst>
          </p:cNvPr>
          <p:cNvSpPr txBox="1"/>
          <p:nvPr/>
        </p:nvSpPr>
        <p:spPr>
          <a:xfrm>
            <a:off x="419100" y="4429919"/>
            <a:ext cx="9144000" cy="400110"/>
          </a:xfrm>
          <a:prstGeom prst="rect">
            <a:avLst/>
          </a:prstGeom>
          <a:noFill/>
        </p:spPr>
        <p:txBody>
          <a:bodyPr wrap="square" rtlCol="0">
            <a:spAutoFit/>
          </a:bodyPr>
          <a:lstStyle/>
          <a:p>
            <a:r>
              <a:rPr lang="en-US" sz="2000" dirty="0"/>
              <a:t>“Colleagues” have tried to discredit/censure one another in the COVID-19 debate</a:t>
            </a:r>
          </a:p>
        </p:txBody>
      </p:sp>
      <p:grpSp>
        <p:nvGrpSpPr>
          <p:cNvPr id="9" name="Group 8">
            <a:extLst>
              <a:ext uri="{FF2B5EF4-FFF2-40B4-BE49-F238E27FC236}">
                <a16:creationId xmlns:a16="http://schemas.microsoft.com/office/drawing/2014/main" id="{0078718D-043E-4075-B753-5CE7277B60F4}"/>
              </a:ext>
            </a:extLst>
          </p:cNvPr>
          <p:cNvGrpSpPr/>
          <p:nvPr/>
        </p:nvGrpSpPr>
        <p:grpSpPr>
          <a:xfrm>
            <a:off x="7050404" y="1799284"/>
            <a:ext cx="2809876" cy="3926944"/>
            <a:chOff x="11125200" y="1148615"/>
            <a:chExt cx="2809876" cy="3926944"/>
          </a:xfrm>
        </p:grpSpPr>
        <p:pic>
          <p:nvPicPr>
            <p:cNvPr id="6" name="Picture 5">
              <a:extLst>
                <a:ext uri="{FF2B5EF4-FFF2-40B4-BE49-F238E27FC236}">
                  <a16:creationId xmlns:a16="http://schemas.microsoft.com/office/drawing/2014/main" id="{3267E946-1D3E-4148-BCF0-36BA515A28FF}"/>
                </a:ext>
              </a:extLst>
            </p:cNvPr>
            <p:cNvPicPr>
              <a:picLocks noChangeAspect="1"/>
            </p:cNvPicPr>
            <p:nvPr/>
          </p:nvPicPr>
          <p:blipFill rotWithShape="1">
            <a:blip r:embed="rId2">
              <a:extLst>
                <a:ext uri="{28A0092B-C50C-407E-A947-70E740481C1C}">
                  <a14:useLocalDpi xmlns:a14="http://schemas.microsoft.com/office/drawing/2010/main" val="0"/>
                </a:ext>
              </a:extLst>
            </a:blip>
            <a:srcRect t="10927" b="37500"/>
            <a:stretch/>
          </p:blipFill>
          <p:spPr>
            <a:xfrm>
              <a:off x="11125200" y="1931665"/>
              <a:ext cx="2809875" cy="3143894"/>
            </a:xfrm>
            <a:prstGeom prst="rect">
              <a:avLst/>
            </a:prstGeom>
          </p:spPr>
        </p:pic>
        <p:sp>
          <p:nvSpPr>
            <p:cNvPr id="7" name="TextBox 6">
              <a:extLst>
                <a:ext uri="{FF2B5EF4-FFF2-40B4-BE49-F238E27FC236}">
                  <a16:creationId xmlns:a16="http://schemas.microsoft.com/office/drawing/2014/main" id="{7B56E296-DEA6-4B1B-8BF4-84B8B776CE01}"/>
                </a:ext>
              </a:extLst>
            </p:cNvPr>
            <p:cNvSpPr txBox="1"/>
            <p:nvPr/>
          </p:nvSpPr>
          <p:spPr>
            <a:xfrm>
              <a:off x="11125200" y="1148615"/>
              <a:ext cx="2809876" cy="830997"/>
            </a:xfrm>
            <a:prstGeom prst="rect">
              <a:avLst/>
            </a:prstGeom>
            <a:solidFill>
              <a:schemeClr val="bg1"/>
            </a:solidFill>
          </p:spPr>
          <p:txBody>
            <a:bodyPr wrap="square" rtlCol="0">
              <a:spAutoFit/>
            </a:bodyPr>
            <a:lstStyle/>
            <a:p>
              <a:pPr algn="ctr"/>
              <a:r>
                <a:rPr lang="en-US" sz="1200" dirty="0"/>
                <a:t>Editor of </a:t>
              </a:r>
              <a:r>
                <a:rPr lang="en-US" sz="1200" i="1" dirty="0"/>
                <a:t>Lancet</a:t>
              </a:r>
              <a:r>
                <a:rPr lang="en-US" sz="1200" dirty="0"/>
                <a:t> complained/Tweeted</a:t>
              </a:r>
            </a:p>
            <a:p>
              <a:pPr algn="ctr"/>
              <a:r>
                <a:rPr lang="en-US" sz="1200" dirty="0"/>
                <a:t> that the author or a research paper was</a:t>
              </a:r>
            </a:p>
            <a:p>
              <a:pPr algn="ctr"/>
              <a:r>
                <a:rPr lang="en-US" sz="1200" dirty="0"/>
                <a:t>blocked by the Government from </a:t>
              </a:r>
            </a:p>
            <a:p>
              <a:pPr algn="ctr"/>
              <a:r>
                <a:rPr lang="en-US" sz="1200" dirty="0"/>
                <a:t>speaking to the media</a:t>
              </a:r>
            </a:p>
          </p:txBody>
        </p:sp>
      </p:grpSp>
      <p:sp>
        <p:nvSpPr>
          <p:cNvPr id="10" name="TextBox 9">
            <a:extLst>
              <a:ext uri="{FF2B5EF4-FFF2-40B4-BE49-F238E27FC236}">
                <a16:creationId xmlns:a16="http://schemas.microsoft.com/office/drawing/2014/main" id="{598CFA85-CAC2-49C0-A743-E6C1F5D333D0}"/>
              </a:ext>
            </a:extLst>
          </p:cNvPr>
          <p:cNvSpPr txBox="1"/>
          <p:nvPr/>
        </p:nvSpPr>
        <p:spPr>
          <a:xfrm rot="18269192">
            <a:off x="6898972" y="3413535"/>
            <a:ext cx="3207929" cy="830997"/>
          </a:xfrm>
          <a:prstGeom prst="rect">
            <a:avLst/>
          </a:prstGeom>
          <a:solidFill>
            <a:srgbClr val="606060"/>
          </a:solidFill>
        </p:spPr>
        <p:txBody>
          <a:bodyPr wrap="none" rtlCol="0">
            <a:spAutoFit/>
          </a:bodyPr>
          <a:lstStyle/>
          <a:p>
            <a:r>
              <a:rPr lang="en-US" sz="4800" dirty="0"/>
              <a:t>Free Speech</a:t>
            </a:r>
          </a:p>
        </p:txBody>
      </p:sp>
      <p:pic>
        <p:nvPicPr>
          <p:cNvPr id="17" name="Picture 16">
            <a:extLst>
              <a:ext uri="{FF2B5EF4-FFF2-40B4-BE49-F238E27FC236}">
                <a16:creationId xmlns:a16="http://schemas.microsoft.com/office/drawing/2014/main" id="{9C9CABAA-BBC0-46AA-A6EB-1A9F594900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2836" y="3078104"/>
            <a:ext cx="1600200" cy="1600200"/>
          </a:xfrm>
          <a:prstGeom prst="rect">
            <a:avLst/>
          </a:prstGeom>
        </p:spPr>
      </p:pic>
      <p:pic>
        <p:nvPicPr>
          <p:cNvPr id="21" name="Picture 20">
            <a:extLst>
              <a:ext uri="{FF2B5EF4-FFF2-40B4-BE49-F238E27FC236}">
                <a16:creationId xmlns:a16="http://schemas.microsoft.com/office/drawing/2014/main" id="{2142C1DE-5569-4D89-BFC7-5A82593305B2}"/>
              </a:ext>
            </a:extLst>
          </p:cNvPr>
          <p:cNvPicPr>
            <a:picLocks noChangeAspect="1"/>
          </p:cNvPicPr>
          <p:nvPr/>
        </p:nvPicPr>
        <p:blipFill>
          <a:blip r:embed="rId4"/>
          <a:stretch>
            <a:fillRect/>
          </a:stretch>
        </p:blipFill>
        <p:spPr>
          <a:xfrm>
            <a:off x="6808249" y="1798667"/>
            <a:ext cx="3097751" cy="4190910"/>
          </a:xfrm>
          <a:prstGeom prst="rect">
            <a:avLst/>
          </a:prstGeom>
        </p:spPr>
      </p:pic>
      <p:sp>
        <p:nvSpPr>
          <p:cNvPr id="20" name="Oval 19">
            <a:extLst>
              <a:ext uri="{FF2B5EF4-FFF2-40B4-BE49-F238E27FC236}">
                <a16:creationId xmlns:a16="http://schemas.microsoft.com/office/drawing/2014/main" id="{91AB6DC4-AFAC-4499-A5C2-943E3F50B39C}"/>
              </a:ext>
            </a:extLst>
          </p:cNvPr>
          <p:cNvSpPr/>
          <p:nvPr/>
        </p:nvSpPr>
        <p:spPr bwMode="auto">
          <a:xfrm>
            <a:off x="6852619" y="1845686"/>
            <a:ext cx="695325" cy="19050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Times New Roman" pitchFamily="18" charset="0"/>
            </a:endParaRPr>
          </a:p>
        </p:txBody>
      </p:sp>
      <p:sp>
        <p:nvSpPr>
          <p:cNvPr id="23" name="Oval 22">
            <a:extLst>
              <a:ext uri="{FF2B5EF4-FFF2-40B4-BE49-F238E27FC236}">
                <a16:creationId xmlns:a16="http://schemas.microsoft.com/office/drawing/2014/main" id="{C7957443-E8BB-468F-B737-DFADF36D7F0F}"/>
              </a:ext>
            </a:extLst>
          </p:cNvPr>
          <p:cNvSpPr/>
          <p:nvPr/>
        </p:nvSpPr>
        <p:spPr bwMode="auto">
          <a:xfrm rot="5400000">
            <a:off x="7547946" y="4284087"/>
            <a:ext cx="761998" cy="15240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Times New Roman" pitchFamily="18" charset="0"/>
            </a:endParaRPr>
          </a:p>
        </p:txBody>
      </p:sp>
      <p:sp>
        <p:nvSpPr>
          <p:cNvPr id="16" name="TextBox 15">
            <a:extLst>
              <a:ext uri="{FF2B5EF4-FFF2-40B4-BE49-F238E27FC236}">
                <a16:creationId xmlns:a16="http://schemas.microsoft.com/office/drawing/2014/main" id="{66E15A98-DC8D-4335-AFC0-61B2A82968C1}"/>
              </a:ext>
            </a:extLst>
          </p:cNvPr>
          <p:cNvSpPr txBox="1"/>
          <p:nvPr/>
        </p:nvSpPr>
        <p:spPr>
          <a:xfrm>
            <a:off x="762000" y="4786730"/>
            <a:ext cx="9144000" cy="400110"/>
          </a:xfrm>
          <a:prstGeom prst="rect">
            <a:avLst/>
          </a:prstGeom>
          <a:solidFill>
            <a:srgbClr val="606060"/>
          </a:solidFill>
        </p:spPr>
        <p:txBody>
          <a:bodyPr wrap="square" rtlCol="0">
            <a:spAutoFit/>
          </a:bodyPr>
          <a:lstStyle/>
          <a:p>
            <a:pPr marL="342900" indent="-342900">
              <a:buFont typeface="Arial" panose="020B0604020202020204" pitchFamily="34" charset="0"/>
              <a:buChar char="•"/>
            </a:pPr>
            <a:r>
              <a:rPr lang="en-US" sz="2000" dirty="0"/>
              <a:t>The rhetoric between “colleagues” is now a “Threat to the Nations Health”</a:t>
            </a:r>
            <a:endParaRPr lang="en-US" dirty="0"/>
          </a:p>
        </p:txBody>
      </p:sp>
      <p:sp>
        <p:nvSpPr>
          <p:cNvPr id="24" name="TextBox 23">
            <a:extLst>
              <a:ext uri="{FF2B5EF4-FFF2-40B4-BE49-F238E27FC236}">
                <a16:creationId xmlns:a16="http://schemas.microsoft.com/office/drawing/2014/main" id="{B70E0960-0246-4D15-BEED-4BC4104ACF98}"/>
              </a:ext>
            </a:extLst>
          </p:cNvPr>
          <p:cNvSpPr txBox="1"/>
          <p:nvPr/>
        </p:nvSpPr>
        <p:spPr>
          <a:xfrm>
            <a:off x="434340" y="5247840"/>
            <a:ext cx="9144000" cy="707886"/>
          </a:xfrm>
          <a:prstGeom prst="rect">
            <a:avLst/>
          </a:prstGeom>
          <a:solidFill>
            <a:srgbClr val="606060"/>
          </a:solidFill>
        </p:spPr>
        <p:txBody>
          <a:bodyPr wrap="square" rtlCol="0">
            <a:spAutoFit/>
          </a:bodyPr>
          <a:lstStyle/>
          <a:p>
            <a:r>
              <a:rPr lang="en-US" sz="2000" dirty="0"/>
              <a:t>U.S. Senate hearings uncovered private e-mails between government-employed epidemiologists trying to “discredit” other, “non-conforming” epidemiologists</a:t>
            </a:r>
            <a:endParaRPr lang="en-US" dirty="0"/>
          </a:p>
        </p:txBody>
      </p:sp>
    </p:spTree>
    <p:extLst>
      <p:ext uri="{BB962C8B-B14F-4D97-AF65-F5344CB8AC3E}">
        <p14:creationId xmlns:p14="http://schemas.microsoft.com/office/powerpoint/2010/main" val="258932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000"/>
                                        <p:tgtEl>
                                          <p:spTgt spid="10"/>
                                        </p:tgtEl>
                                      </p:cBhvr>
                                    </p:animEffect>
                                    <p:anim calcmode="lin" valueType="num">
                                      <p:cBhvr>
                                        <p:cTn id="15" dur="2000" fill="hold"/>
                                        <p:tgtEl>
                                          <p:spTgt spid="10"/>
                                        </p:tgtEl>
                                        <p:attrNameLst>
                                          <p:attrName>ppt_w</p:attrName>
                                        </p:attrNameLst>
                                      </p:cBhvr>
                                      <p:tavLst>
                                        <p:tav tm="0" fmla="#ppt_w*sin(2.5*pi*$)">
                                          <p:val>
                                            <p:fltVal val="0"/>
                                          </p:val>
                                        </p:tav>
                                        <p:tav tm="100000">
                                          <p:val>
                                            <p:fltVal val="1"/>
                                          </p:val>
                                        </p:tav>
                                      </p:tavLst>
                                    </p:anim>
                                    <p:anim calcmode="lin" valueType="num">
                                      <p:cBhvr>
                                        <p:cTn id="16"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1+#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1+#ppt_w/2"/>
                                          </p:val>
                                        </p:tav>
                                        <p:tav tm="100000">
                                          <p:val>
                                            <p:strVal val="#ppt_x"/>
                                          </p:val>
                                        </p:tav>
                                      </p:tavLst>
                                    </p:anim>
                                    <p:anim calcmode="lin" valueType="num">
                                      <p:cBhvr additive="base">
                                        <p:cTn id="47"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ppt_w</p:attrName>
                                        </p:attrNameLst>
                                      </p:cBhvr>
                                      <p:tavLst>
                                        <p:tav tm="0">
                                          <p:val>
                                            <p:fltVal val="0"/>
                                          </p:val>
                                        </p:tav>
                                        <p:tav tm="100000">
                                          <p:val>
                                            <p:strVal val="#ppt_w"/>
                                          </p:val>
                                        </p:tav>
                                      </p:tavLst>
                                    </p:anim>
                                    <p:anim calcmode="lin" valueType="num">
                                      <p:cBhvr>
                                        <p:cTn id="65" dur="500" fill="hold"/>
                                        <p:tgtEl>
                                          <p:spTgt spid="21"/>
                                        </p:tgtEl>
                                        <p:attrNameLst>
                                          <p:attrName>ppt_h</p:attrName>
                                        </p:attrNameLst>
                                      </p:cBhvr>
                                      <p:tavLst>
                                        <p:tav tm="0">
                                          <p:val>
                                            <p:fltVal val="0"/>
                                          </p:val>
                                        </p:tav>
                                        <p:tav tm="100000">
                                          <p:val>
                                            <p:strVal val="#ppt_h"/>
                                          </p:val>
                                        </p:tav>
                                      </p:tavLst>
                                    </p:anim>
                                    <p:animEffect transition="in" filter="fade">
                                      <p:cBhvr>
                                        <p:cTn id="66" dur="500"/>
                                        <p:tgtEl>
                                          <p:spTgt spid="21"/>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p:cTn id="71" dur="500" fill="hold"/>
                                        <p:tgtEl>
                                          <p:spTgt spid="20"/>
                                        </p:tgtEl>
                                        <p:attrNameLst>
                                          <p:attrName>ppt_w</p:attrName>
                                        </p:attrNameLst>
                                      </p:cBhvr>
                                      <p:tavLst>
                                        <p:tav tm="0">
                                          <p:val>
                                            <p:fltVal val="0"/>
                                          </p:val>
                                        </p:tav>
                                        <p:tav tm="100000">
                                          <p:val>
                                            <p:strVal val="#ppt_w"/>
                                          </p:val>
                                        </p:tav>
                                      </p:tavLst>
                                    </p:anim>
                                    <p:anim calcmode="lin" valueType="num">
                                      <p:cBhvr>
                                        <p:cTn id="72" dur="500" fill="hold"/>
                                        <p:tgtEl>
                                          <p:spTgt spid="20"/>
                                        </p:tgtEl>
                                        <p:attrNameLst>
                                          <p:attrName>ppt_h</p:attrName>
                                        </p:attrNameLst>
                                      </p:cBhvr>
                                      <p:tavLst>
                                        <p:tav tm="0">
                                          <p:val>
                                            <p:fltVal val="0"/>
                                          </p:val>
                                        </p:tav>
                                        <p:tav tm="100000">
                                          <p:val>
                                            <p:strVal val="#ppt_h"/>
                                          </p:val>
                                        </p:tav>
                                      </p:tavLst>
                                    </p:anim>
                                    <p:animEffect transition="in" filter="fade">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p:cTn id="78" dur="500" fill="hold"/>
                                        <p:tgtEl>
                                          <p:spTgt spid="23"/>
                                        </p:tgtEl>
                                        <p:attrNameLst>
                                          <p:attrName>ppt_w</p:attrName>
                                        </p:attrNameLst>
                                      </p:cBhvr>
                                      <p:tavLst>
                                        <p:tav tm="0">
                                          <p:val>
                                            <p:fltVal val="0"/>
                                          </p:val>
                                        </p:tav>
                                        <p:tav tm="100000">
                                          <p:val>
                                            <p:strVal val="#ppt_w"/>
                                          </p:val>
                                        </p:tav>
                                      </p:tavLst>
                                    </p:anim>
                                    <p:anim calcmode="lin" valueType="num">
                                      <p:cBhvr>
                                        <p:cTn id="79" dur="500" fill="hold"/>
                                        <p:tgtEl>
                                          <p:spTgt spid="23"/>
                                        </p:tgtEl>
                                        <p:attrNameLst>
                                          <p:attrName>ppt_h</p:attrName>
                                        </p:attrNameLst>
                                      </p:cBhvr>
                                      <p:tavLst>
                                        <p:tav tm="0">
                                          <p:val>
                                            <p:fltVal val="0"/>
                                          </p:val>
                                        </p:tav>
                                        <p:tav tm="100000">
                                          <p:val>
                                            <p:strVal val="#ppt_h"/>
                                          </p:val>
                                        </p:tav>
                                      </p:tavLst>
                                    </p:anim>
                                    <p:animEffect transition="in" filter="fade">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1+#ppt_w/2"/>
                                          </p:val>
                                        </p:tav>
                                        <p:tav tm="100000">
                                          <p:val>
                                            <p:strVal val="#ppt_x"/>
                                          </p:val>
                                        </p:tav>
                                      </p:tavLst>
                                    </p:anim>
                                    <p:anim calcmode="lin" valueType="num">
                                      <p:cBhvr additive="base">
                                        <p:cTn id="86"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2"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1+#ppt_w/2"/>
                                          </p:val>
                                        </p:tav>
                                        <p:tav tm="100000">
                                          <p:val>
                                            <p:strVal val="#ppt_x"/>
                                          </p:val>
                                        </p:tav>
                                      </p:tavLst>
                                    </p:anim>
                                    <p:anim calcmode="lin" valueType="num">
                                      <p:cBhvr additive="base">
                                        <p:cTn id="9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0" grpId="0" animBg="1"/>
      <p:bldP spid="10" grpId="1" animBg="1"/>
      <p:bldP spid="20" grpId="0" animBg="1"/>
      <p:bldP spid="23" grpId="0" animBg="1"/>
      <p:bldP spid="16"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1BA17-93D1-4104-A60F-FBCD8F692E40}"/>
              </a:ext>
            </a:extLst>
          </p:cNvPr>
          <p:cNvSpPr>
            <a:spLocks noGrp="1"/>
          </p:cNvSpPr>
          <p:nvPr>
            <p:ph type="title"/>
          </p:nvPr>
        </p:nvSpPr>
        <p:spPr>
          <a:xfrm>
            <a:off x="76200" y="-230188"/>
            <a:ext cx="9850361" cy="1117600"/>
          </a:xfrm>
        </p:spPr>
        <p:txBody>
          <a:bodyPr/>
          <a:lstStyle/>
          <a:p>
            <a:r>
              <a:rPr lang="en-US" dirty="0"/>
              <a:t>Facts and Gaps in our Knowledge Base</a:t>
            </a:r>
          </a:p>
        </p:txBody>
      </p:sp>
      <p:sp>
        <p:nvSpPr>
          <p:cNvPr id="3" name="Content Placeholder 2">
            <a:extLst>
              <a:ext uri="{FF2B5EF4-FFF2-40B4-BE49-F238E27FC236}">
                <a16:creationId xmlns:a16="http://schemas.microsoft.com/office/drawing/2014/main" id="{B9FA2EC4-A3B6-457A-B4E8-DB3E4581540F}"/>
              </a:ext>
            </a:extLst>
          </p:cNvPr>
          <p:cNvSpPr>
            <a:spLocks noGrp="1"/>
          </p:cNvSpPr>
          <p:nvPr>
            <p:ph idx="1"/>
          </p:nvPr>
        </p:nvSpPr>
        <p:spPr>
          <a:xfrm>
            <a:off x="0" y="912812"/>
            <a:ext cx="9753599" cy="4595812"/>
          </a:xfrm>
        </p:spPr>
        <p:txBody>
          <a:bodyPr/>
          <a:lstStyle/>
          <a:p>
            <a:r>
              <a:rPr lang="en-US" sz="2000" dirty="0"/>
              <a:t>First – censorship &amp; bias are bad for the Scientific Method and for Medicine</a:t>
            </a:r>
          </a:p>
          <a:p>
            <a:endParaRPr lang="en-US" sz="2000" dirty="0"/>
          </a:p>
          <a:p>
            <a:r>
              <a:rPr lang="en-US" sz="2000" dirty="0"/>
              <a:t>How do we define and therefore combat scientific/medical bias and censorship?</a:t>
            </a:r>
          </a:p>
          <a:p>
            <a:pPr lvl="1"/>
            <a:r>
              <a:rPr lang="en-US" sz="2000" dirty="0"/>
              <a:t>A novel idea may be quietly suppressed,</a:t>
            </a:r>
          </a:p>
          <a:p>
            <a:pPr marL="457200" lvl="1" indent="0">
              <a:buNone/>
            </a:pPr>
            <a:r>
              <a:rPr lang="en-US" sz="2000" dirty="0"/>
              <a:t>       or blatantly discouraged – it may be professionally dangerous to support minority 	views on certain topics, hypotheses or therapeutic modalities</a:t>
            </a:r>
          </a:p>
          <a:p>
            <a:pPr lvl="1">
              <a:buFont typeface="Arial" panose="020B0604020202020204" pitchFamily="34" charset="0"/>
              <a:buChar char="•"/>
            </a:pPr>
            <a:r>
              <a:rPr lang="en-US" sz="2000" dirty="0"/>
              <a:t>Is the only “proof” of a hypothesis a RCT?</a:t>
            </a:r>
          </a:p>
          <a:p>
            <a:pPr lvl="1"/>
            <a:endParaRPr lang="en-US" sz="2000" dirty="0"/>
          </a:p>
          <a:p>
            <a:r>
              <a:rPr lang="en-US" sz="2000" dirty="0"/>
              <a:t>Totalitarian States have easily controlled their narratives during this pandemic.  But how will Democracies do so without squashing free speech?</a:t>
            </a:r>
          </a:p>
          <a:p>
            <a:endParaRPr lang="en-US" sz="2000" dirty="0"/>
          </a:p>
          <a:p>
            <a:r>
              <a:rPr lang="en-US" sz="2000" dirty="0"/>
              <a:t>Social media can be a powerful tool to promote bias and censorship, or it can be used to highlight minority hypotheses and novel therapies – in the current environment the former is predominating – “the weaponization of social media”</a:t>
            </a:r>
          </a:p>
          <a:p>
            <a:endParaRPr lang="en-US" sz="2000" dirty="0"/>
          </a:p>
          <a:p>
            <a:r>
              <a:rPr lang="en-US" sz="2000" dirty="0"/>
              <a:t>Politics are part of human nature, therefore can we keep Politics out of Science?  </a:t>
            </a:r>
          </a:p>
        </p:txBody>
      </p:sp>
    </p:spTree>
    <p:extLst>
      <p:ext uri="{BB962C8B-B14F-4D97-AF65-F5344CB8AC3E}">
        <p14:creationId xmlns:p14="http://schemas.microsoft.com/office/powerpoint/2010/main" val="178056053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B1120-3273-42B8-A1F4-7CF4574B626A}"/>
              </a:ext>
            </a:extLst>
          </p:cNvPr>
          <p:cNvSpPr>
            <a:spLocks noGrp="1"/>
          </p:cNvSpPr>
          <p:nvPr>
            <p:ph type="title"/>
          </p:nvPr>
        </p:nvSpPr>
        <p:spPr>
          <a:xfrm>
            <a:off x="754063" y="-230188"/>
            <a:ext cx="8550275" cy="1117600"/>
          </a:xfrm>
        </p:spPr>
        <p:txBody>
          <a:bodyPr/>
          <a:lstStyle/>
          <a:p>
            <a:r>
              <a:rPr lang="en-US" dirty="0"/>
              <a:t>Ideas and Possible Solutions</a:t>
            </a:r>
          </a:p>
        </p:txBody>
      </p:sp>
      <p:sp>
        <p:nvSpPr>
          <p:cNvPr id="3" name="Content Placeholder 2">
            <a:extLst>
              <a:ext uri="{FF2B5EF4-FFF2-40B4-BE49-F238E27FC236}">
                <a16:creationId xmlns:a16="http://schemas.microsoft.com/office/drawing/2014/main" id="{B3AE388D-8064-42C8-B2DC-2A91F1EB6F85}"/>
              </a:ext>
            </a:extLst>
          </p:cNvPr>
          <p:cNvSpPr>
            <a:spLocks noGrp="1"/>
          </p:cNvSpPr>
          <p:nvPr>
            <p:ph idx="1"/>
          </p:nvPr>
        </p:nvSpPr>
        <p:spPr>
          <a:xfrm>
            <a:off x="304800" y="1751012"/>
            <a:ext cx="8550275" cy="4021138"/>
          </a:xfrm>
        </p:spPr>
        <p:txBody>
          <a:bodyPr/>
          <a:lstStyle/>
          <a:p>
            <a:pPr marL="0" indent="0">
              <a:buNone/>
            </a:pPr>
            <a:r>
              <a:rPr lang="en-US" dirty="0"/>
              <a:t>Can we change politics?   ---</a:t>
            </a:r>
          </a:p>
          <a:p>
            <a:endParaRPr lang="en-US" dirty="0"/>
          </a:p>
        </p:txBody>
      </p:sp>
      <p:sp>
        <p:nvSpPr>
          <p:cNvPr id="4" name="TextBox 3">
            <a:extLst>
              <a:ext uri="{FF2B5EF4-FFF2-40B4-BE49-F238E27FC236}">
                <a16:creationId xmlns:a16="http://schemas.microsoft.com/office/drawing/2014/main" id="{2BCC89FE-7C82-4A07-B105-FFF2D257ECCD}"/>
              </a:ext>
            </a:extLst>
          </p:cNvPr>
          <p:cNvSpPr txBox="1"/>
          <p:nvPr/>
        </p:nvSpPr>
        <p:spPr>
          <a:xfrm>
            <a:off x="5285452" y="1751012"/>
            <a:ext cx="1473480" cy="584775"/>
          </a:xfrm>
          <a:prstGeom prst="rect">
            <a:avLst/>
          </a:prstGeom>
          <a:noFill/>
        </p:spPr>
        <p:txBody>
          <a:bodyPr wrap="none" rtlCol="0">
            <a:spAutoFit/>
          </a:bodyPr>
          <a:lstStyle/>
          <a:p>
            <a:r>
              <a:rPr lang="en-US" sz="3200" dirty="0">
                <a:solidFill>
                  <a:schemeClr val="bg1"/>
                </a:solidFill>
              </a:rPr>
              <a:t>No way</a:t>
            </a:r>
            <a:endParaRPr lang="en-US" dirty="0"/>
          </a:p>
        </p:txBody>
      </p:sp>
      <p:sp>
        <p:nvSpPr>
          <p:cNvPr id="5" name="TextBox 4">
            <a:extLst>
              <a:ext uri="{FF2B5EF4-FFF2-40B4-BE49-F238E27FC236}">
                <a16:creationId xmlns:a16="http://schemas.microsoft.com/office/drawing/2014/main" id="{9DD4E917-F78A-4F66-AE87-C37EEAED76A7}"/>
              </a:ext>
            </a:extLst>
          </p:cNvPr>
          <p:cNvSpPr txBox="1"/>
          <p:nvPr/>
        </p:nvSpPr>
        <p:spPr>
          <a:xfrm>
            <a:off x="304800" y="2360612"/>
            <a:ext cx="6652783" cy="584775"/>
          </a:xfrm>
          <a:prstGeom prst="rect">
            <a:avLst/>
          </a:prstGeom>
          <a:noFill/>
        </p:spPr>
        <p:txBody>
          <a:bodyPr wrap="none" rtlCol="0">
            <a:spAutoFit/>
          </a:bodyPr>
          <a:lstStyle/>
          <a:p>
            <a:pPr marR="0" lvl="0" algn="l" defTabSz="914400" rtl="0" eaLnBrk="1" fontAlgn="base" latinLnBrk="0" hangingPunct="1">
              <a:lnSpc>
                <a:spcPct val="100000"/>
              </a:lnSpc>
              <a:spcBef>
                <a:spcPct val="20000"/>
              </a:spcBef>
              <a:spcAft>
                <a:spcPct val="0"/>
              </a:spcAft>
              <a:buClrTx/>
              <a:buSzTx/>
              <a:tabLst/>
              <a:defRPr/>
            </a:pPr>
            <a:r>
              <a:rPr kumimoji="0" lang="en-US" sz="3200" b="0" i="0" u="sng" strike="noStrike" kern="0" cap="none" spc="0" normalizeH="0" baseline="0" noProof="0" dirty="0">
                <a:ln>
                  <a:noFill/>
                </a:ln>
                <a:solidFill>
                  <a:srgbClr val="FFFFFF"/>
                </a:solidFill>
                <a:effectLst/>
                <a:uLnTx/>
                <a:uFillTx/>
                <a:latin typeface="Times New Roman"/>
                <a:ea typeface="+mn-ea"/>
                <a:cs typeface="+mn-cs"/>
              </a:rPr>
              <a:t>We must change Science and Medicine</a:t>
            </a:r>
          </a:p>
        </p:txBody>
      </p:sp>
      <p:sp>
        <p:nvSpPr>
          <p:cNvPr id="6" name="TextBox 5">
            <a:extLst>
              <a:ext uri="{FF2B5EF4-FFF2-40B4-BE49-F238E27FC236}">
                <a16:creationId xmlns:a16="http://schemas.microsoft.com/office/drawing/2014/main" id="{46A25AC1-7E99-41C5-9435-EF1B8DC1897D}"/>
              </a:ext>
            </a:extLst>
          </p:cNvPr>
          <p:cNvSpPr txBox="1"/>
          <p:nvPr/>
        </p:nvSpPr>
        <p:spPr>
          <a:xfrm>
            <a:off x="152400" y="3100411"/>
            <a:ext cx="9423975" cy="3194721"/>
          </a:xfrm>
          <a:prstGeom prst="rect">
            <a:avLst/>
          </a:prstGeom>
          <a:noFill/>
        </p:spPr>
        <p:txBody>
          <a:bodyPr wrap="square" rtlCol="0">
            <a:spAutoFit/>
          </a:bodyPr>
          <a:lstStyle/>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lang="en-US" sz="2400" kern="0" dirty="0">
                <a:solidFill>
                  <a:srgbClr val="FFFFFF"/>
                </a:solidFill>
                <a:latin typeface="Times New Roman"/>
              </a:rPr>
              <a:t>Medical Societies are producing a</a:t>
            </a:r>
            <a:r>
              <a:rPr kumimoji="0" lang="en-US" sz="2400" b="0" i="0" u="none" strike="noStrike" kern="0" cap="none" spc="0" normalizeH="0" baseline="0" noProof="0" dirty="0" err="1">
                <a:ln>
                  <a:noFill/>
                </a:ln>
                <a:solidFill>
                  <a:srgbClr val="FFFFFF"/>
                </a:solidFill>
                <a:effectLst/>
                <a:uLnTx/>
                <a:uFillTx/>
                <a:latin typeface="Times New Roman"/>
              </a:rPr>
              <a:t>nti</a:t>
            </a:r>
            <a:r>
              <a:rPr kumimoji="0" lang="en-US" sz="2400" b="0" i="0" u="none" strike="noStrike" kern="0" cap="none" spc="0" normalizeH="0" baseline="0" noProof="0" dirty="0">
                <a:ln>
                  <a:noFill/>
                </a:ln>
                <a:solidFill>
                  <a:srgbClr val="FFFFFF"/>
                </a:solidFill>
                <a:effectLst/>
                <a:uLnTx/>
                <a:uFillTx/>
                <a:latin typeface="Times New Roman"/>
              </a:rPr>
              <a:t>-bullying policies,…. should</a:t>
            </a:r>
            <a:r>
              <a:rPr kumimoji="0" lang="en-US" sz="2400" b="0" i="0" u="none" strike="noStrike" kern="0" cap="none" spc="0" normalizeH="0" noProof="0" dirty="0">
                <a:ln>
                  <a:noFill/>
                </a:ln>
                <a:solidFill>
                  <a:srgbClr val="FFFFFF"/>
                </a:solidFill>
                <a:effectLst/>
                <a:uLnTx/>
                <a:uFillTx/>
                <a:latin typeface="Times New Roman"/>
              </a:rPr>
              <a:t> we develop anti-censorship/bias policies?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lang="en-US" sz="2400" kern="0" dirty="0">
                <a:solidFill>
                  <a:srgbClr val="FFFFFF"/>
                </a:solidFill>
                <a:latin typeface="Times New Roman"/>
              </a:rPr>
              <a:t>Social media has influenced censorship in medicine in positive and negative ways by appealing directly to the public,…..</a:t>
            </a:r>
            <a:endParaRPr kumimoji="0" lang="en-US" sz="2400" b="0" i="0" u="none" strike="noStrike" kern="0" cap="none" spc="0" normalizeH="0" noProof="0" dirty="0">
              <a:ln>
                <a:noFill/>
              </a:ln>
              <a:solidFill>
                <a:srgbClr val="FFFFFF"/>
              </a:solidFill>
              <a:effectLst/>
              <a:uLnTx/>
              <a:uFillTx/>
              <a:latin typeface="Times New Roman"/>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lang="en-US" sz="2400" kern="0" baseline="0" dirty="0">
                <a:solidFill>
                  <a:srgbClr val="FFFFFF"/>
                </a:solidFill>
                <a:latin typeface="Times New Roman"/>
              </a:rPr>
              <a:t>Should</a:t>
            </a:r>
            <a:r>
              <a:rPr lang="en-US" sz="2400" kern="0" dirty="0">
                <a:solidFill>
                  <a:srgbClr val="FFFFFF"/>
                </a:solidFill>
                <a:latin typeface="Times New Roman"/>
              </a:rPr>
              <a:t> peer reviewed medical Journals get into the business of communicating directly to the public in a fashion similar to direct-to-consumer medical advertising for HTN, </a:t>
            </a:r>
            <a:r>
              <a:rPr lang="en-US" sz="2400" kern="0" dirty="0" err="1">
                <a:solidFill>
                  <a:srgbClr val="FFFFFF"/>
                </a:solidFill>
                <a:latin typeface="Times New Roman"/>
              </a:rPr>
              <a:t>AFib</a:t>
            </a:r>
            <a:r>
              <a:rPr lang="en-US" sz="2400" kern="0" dirty="0">
                <a:solidFill>
                  <a:srgbClr val="FFFFFF"/>
                </a:solidFill>
                <a:latin typeface="Times New Roman"/>
              </a:rPr>
              <a:t>, DM </a:t>
            </a:r>
            <a:r>
              <a:rPr lang="en-US" sz="2400" kern="0" dirty="0" err="1">
                <a:solidFill>
                  <a:srgbClr val="FFFFFF"/>
                </a:solidFill>
                <a:latin typeface="Times New Roman"/>
              </a:rPr>
              <a:t>etc</a:t>
            </a:r>
            <a:r>
              <a:rPr lang="en-US" sz="2400" kern="0" dirty="0">
                <a:solidFill>
                  <a:srgbClr val="FFFFFF"/>
                </a:solidFill>
                <a:latin typeface="Times New Roman"/>
              </a:rPr>
              <a:t> (e.g. infographics) and social media platforms?</a:t>
            </a:r>
            <a:endParaRPr kumimoji="0" lang="en-US" sz="2400" b="0" i="0" u="none" strike="noStrike" kern="0" cap="none" spc="0" normalizeH="0" baseline="0" noProof="0" dirty="0">
              <a:ln>
                <a:noFill/>
              </a:ln>
              <a:solidFill>
                <a:srgbClr val="FFFFFF"/>
              </a:solidFill>
              <a:effectLst/>
              <a:uLnTx/>
              <a:uFillTx/>
              <a:latin typeface="Times New Roman"/>
            </a:endParaRPr>
          </a:p>
        </p:txBody>
      </p:sp>
      <p:sp>
        <p:nvSpPr>
          <p:cNvPr id="7" name="TextBox 6">
            <a:extLst>
              <a:ext uri="{FF2B5EF4-FFF2-40B4-BE49-F238E27FC236}">
                <a16:creationId xmlns:a16="http://schemas.microsoft.com/office/drawing/2014/main" id="{C165226A-A0B8-4E75-907A-05A721D68E3E}"/>
              </a:ext>
            </a:extLst>
          </p:cNvPr>
          <p:cNvSpPr txBox="1"/>
          <p:nvPr/>
        </p:nvSpPr>
        <p:spPr>
          <a:xfrm>
            <a:off x="304800" y="760412"/>
            <a:ext cx="9136379" cy="1077218"/>
          </a:xfrm>
          <a:prstGeom prst="rect">
            <a:avLst/>
          </a:prstGeom>
          <a:noFill/>
        </p:spPr>
        <p:txBody>
          <a:bodyPr wrap="square" rtlCol="0">
            <a:spAutoFit/>
          </a:bodyPr>
          <a:lstStyle/>
          <a:p>
            <a:pPr marR="0" lvl="0" algn="l" defTabSz="914400" rtl="0" eaLnBrk="1" fontAlgn="base" latinLnBrk="0" hangingPunct="1">
              <a:lnSpc>
                <a:spcPct val="100000"/>
              </a:lnSpc>
              <a:spcBef>
                <a:spcPct val="20000"/>
              </a:spcBef>
              <a:spcAft>
                <a:spcPct val="0"/>
              </a:spcAft>
              <a:buClrTx/>
              <a:buSzTx/>
              <a:tabLst/>
              <a:defRPr/>
            </a:pPr>
            <a:r>
              <a:rPr kumimoji="0" lang="en-US" sz="3200" b="0" i="0" u="none" strike="noStrike" kern="0" cap="none" spc="0" normalizeH="0" baseline="0" noProof="0" dirty="0">
                <a:ln>
                  <a:noFill/>
                </a:ln>
                <a:solidFill>
                  <a:srgbClr val="FFFFFF"/>
                </a:solidFill>
                <a:effectLst/>
                <a:uLnTx/>
                <a:uFillTx/>
                <a:latin typeface="Times New Roman"/>
                <a:ea typeface="+mn-ea"/>
                <a:cs typeface="+mn-cs"/>
              </a:rPr>
              <a:t>Solutions will be very difficult</a:t>
            </a:r>
            <a:r>
              <a:rPr kumimoji="0" lang="en-US" sz="3200" b="0" i="0" u="none" strike="noStrike" kern="0" cap="none" spc="0" normalizeH="0" noProof="0" dirty="0">
                <a:ln>
                  <a:noFill/>
                </a:ln>
                <a:solidFill>
                  <a:srgbClr val="FFFFFF"/>
                </a:solidFill>
                <a:effectLst/>
                <a:uLnTx/>
                <a:uFillTx/>
                <a:latin typeface="Times New Roman"/>
                <a:ea typeface="+mn-ea"/>
                <a:cs typeface="+mn-cs"/>
              </a:rPr>
              <a:t> and we should not wait u</a:t>
            </a:r>
            <a:r>
              <a:rPr lang="en-US" sz="3200" kern="0" baseline="0" dirty="0" err="1">
                <a:solidFill>
                  <a:srgbClr val="FFFFFF"/>
                </a:solidFill>
                <a:latin typeface="Times New Roman"/>
              </a:rPr>
              <a:t>ntil</a:t>
            </a:r>
            <a:r>
              <a:rPr lang="en-US" sz="3200" kern="0" dirty="0">
                <a:solidFill>
                  <a:srgbClr val="FFFFFF"/>
                </a:solidFill>
                <a:latin typeface="Times New Roman"/>
              </a:rPr>
              <a:t> the next pandemic or medical catastrophe</a:t>
            </a:r>
            <a:endParaRPr kumimoji="0" lang="en-US" sz="3200" b="0" i="0" u="none" strike="noStrike" kern="0" cap="none" spc="0" normalizeH="0" baseline="0" noProof="0" dirty="0">
              <a:ln>
                <a:noFill/>
              </a:ln>
              <a:solidFill>
                <a:srgbClr val="FFFFFF"/>
              </a:solidFill>
              <a:effectLst/>
              <a:uLnTx/>
              <a:uFillTx/>
              <a:latin typeface="Times New Roman"/>
              <a:ea typeface="+mn-ea"/>
              <a:cs typeface="+mn-cs"/>
            </a:endParaRPr>
          </a:p>
        </p:txBody>
      </p:sp>
    </p:spTree>
    <p:extLst>
      <p:ext uri="{BB962C8B-B14F-4D97-AF65-F5344CB8AC3E}">
        <p14:creationId xmlns:p14="http://schemas.microsoft.com/office/powerpoint/2010/main" val="411594506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462137-44D5-41BF-809C-EE7B063A5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50812"/>
            <a:ext cx="8432800" cy="6324600"/>
          </a:xfrm>
          <a:prstGeom prst="rect">
            <a:avLst/>
          </a:prstGeom>
        </p:spPr>
      </p:pic>
      <p:sp>
        <p:nvSpPr>
          <p:cNvPr id="6" name="TextBox 5">
            <a:extLst>
              <a:ext uri="{FF2B5EF4-FFF2-40B4-BE49-F238E27FC236}">
                <a16:creationId xmlns:a16="http://schemas.microsoft.com/office/drawing/2014/main" id="{A1F09B97-3820-40B4-A27B-44EB9FAA4B47}"/>
              </a:ext>
            </a:extLst>
          </p:cNvPr>
          <p:cNvSpPr txBox="1"/>
          <p:nvPr/>
        </p:nvSpPr>
        <p:spPr>
          <a:xfrm>
            <a:off x="8618396" y="1674812"/>
            <a:ext cx="1459054" cy="1384995"/>
          </a:xfrm>
          <a:prstGeom prst="rect">
            <a:avLst/>
          </a:prstGeom>
          <a:noFill/>
        </p:spPr>
        <p:txBody>
          <a:bodyPr wrap="none" rtlCol="0">
            <a:spAutoFit/>
          </a:bodyPr>
          <a:lstStyle/>
          <a:p>
            <a:pPr algn="ctr"/>
            <a:r>
              <a:rPr lang="en-US" sz="2800" dirty="0">
                <a:solidFill>
                  <a:srgbClr val="FFFF00"/>
                </a:solidFill>
              </a:rPr>
              <a:t>See you </a:t>
            </a:r>
          </a:p>
          <a:p>
            <a:pPr algn="ctr"/>
            <a:r>
              <a:rPr lang="en-US" sz="2800" dirty="0">
                <a:solidFill>
                  <a:srgbClr val="FFFF00"/>
                </a:solidFill>
              </a:rPr>
              <a:t>In </a:t>
            </a:r>
          </a:p>
          <a:p>
            <a:pPr algn="ctr"/>
            <a:r>
              <a:rPr lang="en-US" sz="2800" dirty="0">
                <a:solidFill>
                  <a:srgbClr val="FFFF00"/>
                </a:solidFill>
              </a:rPr>
              <a:t>Thailand</a:t>
            </a:r>
          </a:p>
        </p:txBody>
      </p:sp>
      <p:grpSp>
        <p:nvGrpSpPr>
          <p:cNvPr id="9" name="Group 8">
            <a:extLst>
              <a:ext uri="{FF2B5EF4-FFF2-40B4-BE49-F238E27FC236}">
                <a16:creationId xmlns:a16="http://schemas.microsoft.com/office/drawing/2014/main" id="{2E8F30ED-0C43-4101-A1DE-6909D0735A5D}"/>
              </a:ext>
            </a:extLst>
          </p:cNvPr>
          <p:cNvGrpSpPr/>
          <p:nvPr/>
        </p:nvGrpSpPr>
        <p:grpSpPr>
          <a:xfrm>
            <a:off x="76200" y="150812"/>
            <a:ext cx="2017713" cy="1179513"/>
            <a:chOff x="8720139" y="1524000"/>
            <a:chExt cx="2017713" cy="1179513"/>
          </a:xfrm>
        </p:grpSpPr>
        <p:sp>
          <p:nvSpPr>
            <p:cNvPr id="10" name="Rectangle 255">
              <a:extLst>
                <a:ext uri="{FF2B5EF4-FFF2-40B4-BE49-F238E27FC236}">
                  <a16:creationId xmlns:a16="http://schemas.microsoft.com/office/drawing/2014/main" id="{BC316BC4-82D6-48D3-9272-298A65E15F4C}"/>
                </a:ext>
              </a:extLst>
            </p:cNvPr>
            <p:cNvSpPr>
              <a:spLocks noChangeArrowheads="1"/>
            </p:cNvSpPr>
            <p:nvPr/>
          </p:nvSpPr>
          <p:spPr bwMode="auto">
            <a:xfrm>
              <a:off x="8720139" y="1524000"/>
              <a:ext cx="2017713" cy="1179513"/>
            </a:xfrm>
            <a:prstGeom prst="rect">
              <a:avLst/>
            </a:prstGeom>
            <a:solidFill>
              <a:srgbClr val="FFFFF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256">
              <a:extLst>
                <a:ext uri="{FF2B5EF4-FFF2-40B4-BE49-F238E27FC236}">
                  <a16:creationId xmlns:a16="http://schemas.microsoft.com/office/drawing/2014/main" id="{B9A5F25E-41E1-4437-A2D3-4FDCF9B540A7}"/>
                </a:ext>
              </a:extLst>
            </p:cNvPr>
            <p:cNvSpPr>
              <a:spLocks noChangeArrowheads="1"/>
            </p:cNvSpPr>
            <p:nvPr/>
          </p:nvSpPr>
          <p:spPr bwMode="auto">
            <a:xfrm>
              <a:off x="8720139" y="1524000"/>
              <a:ext cx="865188" cy="454025"/>
            </a:xfrm>
            <a:prstGeom prst="rect">
              <a:avLst/>
            </a:prstGeom>
            <a:solidFill>
              <a:srgbClr val="0013C8"/>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257">
              <a:extLst>
                <a:ext uri="{FF2B5EF4-FFF2-40B4-BE49-F238E27FC236}">
                  <a16:creationId xmlns:a16="http://schemas.microsoft.com/office/drawing/2014/main" id="{0D840953-507A-4D34-94A8-3EA7A1B92F80}"/>
                </a:ext>
              </a:extLst>
            </p:cNvPr>
            <p:cNvSpPr>
              <a:spLocks noChangeArrowheads="1"/>
            </p:cNvSpPr>
            <p:nvPr/>
          </p:nvSpPr>
          <p:spPr bwMode="auto">
            <a:xfrm>
              <a:off x="8720139" y="2249488"/>
              <a:ext cx="865188" cy="454025"/>
            </a:xfrm>
            <a:prstGeom prst="rect">
              <a:avLst/>
            </a:prstGeom>
            <a:solidFill>
              <a:srgbClr val="BC001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258">
              <a:extLst>
                <a:ext uri="{FF2B5EF4-FFF2-40B4-BE49-F238E27FC236}">
                  <a16:creationId xmlns:a16="http://schemas.microsoft.com/office/drawing/2014/main" id="{378E0DFE-324A-4275-A57C-634D77D7467F}"/>
                </a:ext>
              </a:extLst>
            </p:cNvPr>
            <p:cNvSpPr>
              <a:spLocks noChangeArrowheads="1"/>
            </p:cNvSpPr>
            <p:nvPr/>
          </p:nvSpPr>
          <p:spPr bwMode="auto">
            <a:xfrm>
              <a:off x="9872664" y="2249488"/>
              <a:ext cx="865188" cy="454025"/>
            </a:xfrm>
            <a:prstGeom prst="rect">
              <a:avLst/>
            </a:prstGeom>
            <a:solidFill>
              <a:srgbClr val="0013C8"/>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259">
              <a:extLst>
                <a:ext uri="{FF2B5EF4-FFF2-40B4-BE49-F238E27FC236}">
                  <a16:creationId xmlns:a16="http://schemas.microsoft.com/office/drawing/2014/main" id="{17C09598-550C-4DD2-AC54-98D19AD25F72}"/>
                </a:ext>
              </a:extLst>
            </p:cNvPr>
            <p:cNvSpPr>
              <a:spLocks noChangeArrowheads="1"/>
            </p:cNvSpPr>
            <p:nvPr/>
          </p:nvSpPr>
          <p:spPr bwMode="auto">
            <a:xfrm>
              <a:off x="9872664" y="1524000"/>
              <a:ext cx="865188" cy="454025"/>
            </a:xfrm>
            <a:prstGeom prst="rect">
              <a:avLst/>
            </a:prstGeom>
            <a:solidFill>
              <a:srgbClr val="BC001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260">
              <a:extLst>
                <a:ext uri="{FF2B5EF4-FFF2-40B4-BE49-F238E27FC236}">
                  <a16:creationId xmlns:a16="http://schemas.microsoft.com/office/drawing/2014/main" id="{B32F2FAA-D271-45FF-A221-32277C608494}"/>
                </a:ext>
              </a:extLst>
            </p:cNvPr>
            <p:cNvSpPr>
              <a:spLocks noEditPoints="1"/>
            </p:cNvSpPr>
            <p:nvPr/>
          </p:nvSpPr>
          <p:spPr bwMode="auto">
            <a:xfrm>
              <a:off x="9861551" y="2011363"/>
              <a:ext cx="7938" cy="14288"/>
            </a:xfrm>
            <a:custGeom>
              <a:avLst/>
              <a:gdLst/>
              <a:ahLst/>
              <a:cxnLst>
                <a:cxn ang="0">
                  <a:pos x="1" y="2"/>
                </a:cxn>
                <a:cxn ang="0">
                  <a:pos x="5" y="6"/>
                </a:cxn>
                <a:cxn ang="0">
                  <a:pos x="5" y="9"/>
                </a:cxn>
                <a:cxn ang="0">
                  <a:pos x="3" y="9"/>
                </a:cxn>
                <a:cxn ang="0">
                  <a:pos x="3" y="6"/>
                </a:cxn>
                <a:cxn ang="0">
                  <a:pos x="1" y="2"/>
                </a:cxn>
                <a:cxn ang="0">
                  <a:pos x="0" y="0"/>
                </a:cxn>
                <a:cxn ang="0">
                  <a:pos x="1" y="2"/>
                </a:cxn>
                <a:cxn ang="0">
                  <a:pos x="0" y="0"/>
                </a:cxn>
              </a:cxnLst>
              <a:rect l="0" t="0" r="r" b="b"/>
              <a:pathLst>
                <a:path w="5" h="9">
                  <a:moveTo>
                    <a:pt x="1" y="2"/>
                  </a:moveTo>
                  <a:lnTo>
                    <a:pt x="5" y="6"/>
                  </a:lnTo>
                  <a:lnTo>
                    <a:pt x="5" y="9"/>
                  </a:lnTo>
                  <a:lnTo>
                    <a:pt x="3" y="9"/>
                  </a:lnTo>
                  <a:lnTo>
                    <a:pt x="3" y="6"/>
                  </a:lnTo>
                  <a:lnTo>
                    <a:pt x="1" y="2"/>
                  </a:lnTo>
                  <a:close/>
                  <a:moveTo>
                    <a:pt x="0" y="0"/>
                  </a:move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261">
              <a:extLst>
                <a:ext uri="{FF2B5EF4-FFF2-40B4-BE49-F238E27FC236}">
                  <a16:creationId xmlns:a16="http://schemas.microsoft.com/office/drawing/2014/main" id="{4532F3AA-2F0E-4EA6-BB8E-F2FA3DD30ABD}"/>
                </a:ext>
              </a:extLst>
            </p:cNvPr>
            <p:cNvSpPr>
              <a:spLocks/>
            </p:cNvSpPr>
            <p:nvPr/>
          </p:nvSpPr>
          <p:spPr bwMode="auto">
            <a:xfrm>
              <a:off x="9858376" y="2014538"/>
              <a:ext cx="7938" cy="11113"/>
            </a:xfrm>
            <a:custGeom>
              <a:avLst/>
              <a:gdLst/>
              <a:ahLst/>
              <a:cxnLst>
                <a:cxn ang="0">
                  <a:pos x="0" y="0"/>
                </a:cxn>
                <a:cxn ang="0">
                  <a:pos x="2" y="0"/>
                </a:cxn>
                <a:cxn ang="0">
                  <a:pos x="5" y="4"/>
                </a:cxn>
                <a:cxn ang="0">
                  <a:pos x="5" y="7"/>
                </a:cxn>
                <a:cxn ang="0">
                  <a:pos x="3" y="7"/>
                </a:cxn>
                <a:cxn ang="0">
                  <a:pos x="3" y="4"/>
                </a:cxn>
                <a:cxn ang="0">
                  <a:pos x="0" y="0"/>
                </a:cxn>
              </a:cxnLst>
              <a:rect l="0" t="0" r="r" b="b"/>
              <a:pathLst>
                <a:path w="5" h="7">
                  <a:moveTo>
                    <a:pt x="0" y="0"/>
                  </a:moveTo>
                  <a:lnTo>
                    <a:pt x="2" y="0"/>
                  </a:lnTo>
                  <a:lnTo>
                    <a:pt x="5" y="4"/>
                  </a:lnTo>
                  <a:lnTo>
                    <a:pt x="5" y="7"/>
                  </a:lnTo>
                  <a:lnTo>
                    <a:pt x="3" y="7"/>
                  </a:lnTo>
                  <a:lnTo>
                    <a:pt x="3" y="4"/>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62">
              <a:extLst>
                <a:ext uri="{FF2B5EF4-FFF2-40B4-BE49-F238E27FC236}">
                  <a16:creationId xmlns:a16="http://schemas.microsoft.com/office/drawing/2014/main" id="{42B98225-083E-444B-AD09-AEEFD32F150A}"/>
                </a:ext>
              </a:extLst>
            </p:cNvPr>
            <p:cNvSpPr>
              <a:spLocks/>
            </p:cNvSpPr>
            <p:nvPr/>
          </p:nvSpPr>
          <p:spPr bwMode="auto">
            <a:xfrm>
              <a:off x="9855201" y="2014538"/>
              <a:ext cx="7938" cy="11113"/>
            </a:xfrm>
            <a:custGeom>
              <a:avLst/>
              <a:gdLst/>
              <a:ahLst/>
              <a:cxnLst>
                <a:cxn ang="0">
                  <a:pos x="0" y="0"/>
                </a:cxn>
                <a:cxn ang="0">
                  <a:pos x="2" y="0"/>
                </a:cxn>
                <a:cxn ang="0">
                  <a:pos x="5" y="7"/>
                </a:cxn>
                <a:cxn ang="0">
                  <a:pos x="4" y="7"/>
                </a:cxn>
                <a:cxn ang="0">
                  <a:pos x="4" y="4"/>
                </a:cxn>
                <a:cxn ang="0">
                  <a:pos x="0" y="0"/>
                </a:cxn>
              </a:cxnLst>
              <a:rect l="0" t="0" r="r" b="b"/>
              <a:pathLst>
                <a:path w="5" h="7">
                  <a:moveTo>
                    <a:pt x="0" y="0"/>
                  </a:moveTo>
                  <a:lnTo>
                    <a:pt x="2" y="0"/>
                  </a:lnTo>
                  <a:lnTo>
                    <a:pt x="5" y="7"/>
                  </a:lnTo>
                  <a:lnTo>
                    <a:pt x="4" y="7"/>
                  </a:lnTo>
                  <a:lnTo>
                    <a:pt x="4" y="4"/>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63">
              <a:extLst>
                <a:ext uri="{FF2B5EF4-FFF2-40B4-BE49-F238E27FC236}">
                  <a16:creationId xmlns:a16="http://schemas.microsoft.com/office/drawing/2014/main" id="{7D65F87A-08AD-4565-9ACD-61BE9F32F9FD}"/>
                </a:ext>
              </a:extLst>
            </p:cNvPr>
            <p:cNvSpPr>
              <a:spLocks noEditPoints="1"/>
            </p:cNvSpPr>
            <p:nvPr/>
          </p:nvSpPr>
          <p:spPr bwMode="auto">
            <a:xfrm>
              <a:off x="9855201" y="2017713"/>
              <a:ext cx="6350" cy="11113"/>
            </a:xfrm>
            <a:custGeom>
              <a:avLst/>
              <a:gdLst/>
              <a:ahLst/>
              <a:cxnLst>
                <a:cxn ang="0">
                  <a:pos x="2" y="4"/>
                </a:cxn>
                <a:cxn ang="0">
                  <a:pos x="4" y="7"/>
                </a:cxn>
                <a:cxn ang="0">
                  <a:pos x="2" y="7"/>
                </a:cxn>
                <a:cxn ang="0">
                  <a:pos x="2" y="4"/>
                </a:cxn>
                <a:cxn ang="0">
                  <a:pos x="0" y="0"/>
                </a:cxn>
                <a:cxn ang="0">
                  <a:pos x="2" y="4"/>
                </a:cxn>
                <a:cxn ang="0">
                  <a:pos x="0" y="0"/>
                </a:cxn>
              </a:cxnLst>
              <a:rect l="0" t="0" r="r" b="b"/>
              <a:pathLst>
                <a:path w="4" h="7">
                  <a:moveTo>
                    <a:pt x="2" y="4"/>
                  </a:moveTo>
                  <a:lnTo>
                    <a:pt x="4" y="7"/>
                  </a:lnTo>
                  <a:lnTo>
                    <a:pt x="2" y="7"/>
                  </a:lnTo>
                  <a:lnTo>
                    <a:pt x="2" y="4"/>
                  </a:lnTo>
                  <a:close/>
                  <a:moveTo>
                    <a:pt x="0" y="0"/>
                  </a:moveTo>
                  <a:lnTo>
                    <a:pt x="2" y="4"/>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4">
              <a:extLst>
                <a:ext uri="{FF2B5EF4-FFF2-40B4-BE49-F238E27FC236}">
                  <a16:creationId xmlns:a16="http://schemas.microsoft.com/office/drawing/2014/main" id="{D9A0CF66-4BA7-4F63-930C-633E4775307D}"/>
                </a:ext>
              </a:extLst>
            </p:cNvPr>
            <p:cNvSpPr>
              <a:spLocks/>
            </p:cNvSpPr>
            <p:nvPr/>
          </p:nvSpPr>
          <p:spPr bwMode="auto">
            <a:xfrm>
              <a:off x="9848851" y="2017713"/>
              <a:ext cx="6350" cy="11113"/>
            </a:xfrm>
            <a:custGeom>
              <a:avLst/>
              <a:gdLst/>
              <a:ahLst/>
              <a:cxnLst>
                <a:cxn ang="0">
                  <a:pos x="0" y="0"/>
                </a:cxn>
                <a:cxn ang="0">
                  <a:pos x="2" y="0"/>
                </a:cxn>
                <a:cxn ang="0">
                  <a:pos x="4" y="4"/>
                </a:cxn>
                <a:cxn ang="0">
                  <a:pos x="4" y="7"/>
                </a:cxn>
                <a:cxn ang="0">
                  <a:pos x="0" y="0"/>
                </a:cxn>
              </a:cxnLst>
              <a:rect l="0" t="0" r="r" b="b"/>
              <a:pathLst>
                <a:path w="4" h="7">
                  <a:moveTo>
                    <a:pt x="0" y="0"/>
                  </a:moveTo>
                  <a:lnTo>
                    <a:pt x="2" y="0"/>
                  </a:lnTo>
                  <a:lnTo>
                    <a:pt x="4" y="4"/>
                  </a:lnTo>
                  <a:lnTo>
                    <a:pt x="4" y="7"/>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5">
              <a:extLst>
                <a:ext uri="{FF2B5EF4-FFF2-40B4-BE49-F238E27FC236}">
                  <a16:creationId xmlns:a16="http://schemas.microsoft.com/office/drawing/2014/main" id="{944FD9D0-54E5-4E23-A753-D8ED9ED3AC59}"/>
                </a:ext>
              </a:extLst>
            </p:cNvPr>
            <p:cNvSpPr>
              <a:spLocks/>
            </p:cNvSpPr>
            <p:nvPr/>
          </p:nvSpPr>
          <p:spPr bwMode="auto">
            <a:xfrm>
              <a:off x="9844089" y="2017713"/>
              <a:ext cx="7938" cy="14288"/>
            </a:xfrm>
            <a:custGeom>
              <a:avLst/>
              <a:gdLst/>
              <a:ahLst/>
              <a:cxnLst>
                <a:cxn ang="0">
                  <a:pos x="0" y="0"/>
                </a:cxn>
                <a:cxn ang="0">
                  <a:pos x="2" y="0"/>
                </a:cxn>
                <a:cxn ang="0">
                  <a:pos x="3" y="2"/>
                </a:cxn>
                <a:cxn ang="0">
                  <a:pos x="5" y="5"/>
                </a:cxn>
                <a:cxn ang="0">
                  <a:pos x="5" y="9"/>
                </a:cxn>
                <a:cxn ang="0">
                  <a:pos x="2" y="2"/>
                </a:cxn>
                <a:cxn ang="0">
                  <a:pos x="0" y="0"/>
                </a:cxn>
              </a:cxnLst>
              <a:rect l="0" t="0" r="r" b="b"/>
              <a:pathLst>
                <a:path w="5" h="9">
                  <a:moveTo>
                    <a:pt x="0" y="0"/>
                  </a:moveTo>
                  <a:lnTo>
                    <a:pt x="2" y="0"/>
                  </a:lnTo>
                  <a:lnTo>
                    <a:pt x="3" y="2"/>
                  </a:lnTo>
                  <a:lnTo>
                    <a:pt x="5" y="5"/>
                  </a:lnTo>
                  <a:lnTo>
                    <a:pt x="5" y="9"/>
                  </a:lnTo>
                  <a:lnTo>
                    <a:pt x="2"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66">
              <a:extLst>
                <a:ext uri="{FF2B5EF4-FFF2-40B4-BE49-F238E27FC236}">
                  <a16:creationId xmlns:a16="http://schemas.microsoft.com/office/drawing/2014/main" id="{E65C51F5-BD26-445D-81CE-92E9DBFB5908}"/>
                </a:ext>
              </a:extLst>
            </p:cNvPr>
            <p:cNvSpPr>
              <a:spLocks/>
            </p:cNvSpPr>
            <p:nvPr/>
          </p:nvSpPr>
          <p:spPr bwMode="auto">
            <a:xfrm>
              <a:off x="9815514" y="1966913"/>
              <a:ext cx="47625" cy="50800"/>
            </a:xfrm>
            <a:custGeom>
              <a:avLst/>
              <a:gdLst/>
              <a:ahLst/>
              <a:cxnLst>
                <a:cxn ang="0">
                  <a:pos x="4" y="0"/>
                </a:cxn>
                <a:cxn ang="0">
                  <a:pos x="6" y="0"/>
                </a:cxn>
                <a:cxn ang="0">
                  <a:pos x="7" y="2"/>
                </a:cxn>
                <a:cxn ang="0">
                  <a:pos x="11" y="2"/>
                </a:cxn>
                <a:cxn ang="0">
                  <a:pos x="14" y="4"/>
                </a:cxn>
                <a:cxn ang="0">
                  <a:pos x="16" y="4"/>
                </a:cxn>
                <a:cxn ang="0">
                  <a:pos x="21" y="9"/>
                </a:cxn>
                <a:cxn ang="0">
                  <a:pos x="25" y="16"/>
                </a:cxn>
                <a:cxn ang="0">
                  <a:pos x="27" y="21"/>
                </a:cxn>
                <a:cxn ang="0">
                  <a:pos x="30" y="28"/>
                </a:cxn>
                <a:cxn ang="0">
                  <a:pos x="27" y="28"/>
                </a:cxn>
                <a:cxn ang="0">
                  <a:pos x="25" y="30"/>
                </a:cxn>
                <a:cxn ang="0">
                  <a:pos x="21" y="30"/>
                </a:cxn>
                <a:cxn ang="0">
                  <a:pos x="18" y="32"/>
                </a:cxn>
                <a:cxn ang="0">
                  <a:pos x="18" y="28"/>
                </a:cxn>
                <a:cxn ang="0">
                  <a:pos x="16" y="25"/>
                </a:cxn>
                <a:cxn ang="0">
                  <a:pos x="16" y="21"/>
                </a:cxn>
                <a:cxn ang="0">
                  <a:pos x="14" y="18"/>
                </a:cxn>
                <a:cxn ang="0">
                  <a:pos x="7" y="11"/>
                </a:cxn>
                <a:cxn ang="0">
                  <a:pos x="4" y="9"/>
                </a:cxn>
                <a:cxn ang="0">
                  <a:pos x="2" y="7"/>
                </a:cxn>
                <a:cxn ang="0">
                  <a:pos x="0" y="7"/>
                </a:cxn>
                <a:cxn ang="0">
                  <a:pos x="4" y="0"/>
                </a:cxn>
              </a:cxnLst>
              <a:rect l="0" t="0" r="r" b="b"/>
              <a:pathLst>
                <a:path w="30" h="32">
                  <a:moveTo>
                    <a:pt x="4" y="0"/>
                  </a:moveTo>
                  <a:lnTo>
                    <a:pt x="6" y="0"/>
                  </a:lnTo>
                  <a:lnTo>
                    <a:pt x="7" y="2"/>
                  </a:lnTo>
                  <a:lnTo>
                    <a:pt x="11" y="2"/>
                  </a:lnTo>
                  <a:lnTo>
                    <a:pt x="14" y="4"/>
                  </a:lnTo>
                  <a:lnTo>
                    <a:pt x="16" y="4"/>
                  </a:lnTo>
                  <a:lnTo>
                    <a:pt x="21" y="9"/>
                  </a:lnTo>
                  <a:lnTo>
                    <a:pt x="25" y="16"/>
                  </a:lnTo>
                  <a:lnTo>
                    <a:pt x="27" y="21"/>
                  </a:lnTo>
                  <a:lnTo>
                    <a:pt x="30" y="28"/>
                  </a:lnTo>
                  <a:lnTo>
                    <a:pt x="27" y="28"/>
                  </a:lnTo>
                  <a:lnTo>
                    <a:pt x="25" y="30"/>
                  </a:lnTo>
                  <a:lnTo>
                    <a:pt x="21" y="30"/>
                  </a:lnTo>
                  <a:lnTo>
                    <a:pt x="18" y="32"/>
                  </a:lnTo>
                  <a:lnTo>
                    <a:pt x="18" y="28"/>
                  </a:lnTo>
                  <a:lnTo>
                    <a:pt x="16" y="25"/>
                  </a:lnTo>
                  <a:lnTo>
                    <a:pt x="16" y="21"/>
                  </a:lnTo>
                  <a:lnTo>
                    <a:pt x="14" y="18"/>
                  </a:lnTo>
                  <a:lnTo>
                    <a:pt x="7" y="11"/>
                  </a:lnTo>
                  <a:lnTo>
                    <a:pt x="4" y="9"/>
                  </a:lnTo>
                  <a:lnTo>
                    <a:pt x="2" y="7"/>
                  </a:lnTo>
                  <a:lnTo>
                    <a:pt x="0" y="7"/>
                  </a:lnTo>
                  <a:lnTo>
                    <a:pt x="4"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67">
              <a:extLst>
                <a:ext uri="{FF2B5EF4-FFF2-40B4-BE49-F238E27FC236}">
                  <a16:creationId xmlns:a16="http://schemas.microsoft.com/office/drawing/2014/main" id="{619EAE02-BEC5-4CFF-B6B3-DE6AA544C66F}"/>
                </a:ext>
              </a:extLst>
            </p:cNvPr>
            <p:cNvSpPr>
              <a:spLocks noEditPoints="1"/>
            </p:cNvSpPr>
            <p:nvPr/>
          </p:nvSpPr>
          <p:spPr bwMode="auto">
            <a:xfrm>
              <a:off x="9815514" y="1966913"/>
              <a:ext cx="47625" cy="50800"/>
            </a:xfrm>
            <a:custGeom>
              <a:avLst/>
              <a:gdLst/>
              <a:ahLst/>
              <a:cxnLst>
                <a:cxn ang="0">
                  <a:pos x="21" y="30"/>
                </a:cxn>
                <a:cxn ang="0">
                  <a:pos x="20" y="32"/>
                </a:cxn>
                <a:cxn ang="0">
                  <a:pos x="21" y="30"/>
                </a:cxn>
                <a:cxn ang="0">
                  <a:pos x="16" y="23"/>
                </a:cxn>
                <a:cxn ang="0">
                  <a:pos x="18" y="27"/>
                </a:cxn>
                <a:cxn ang="0">
                  <a:pos x="20" y="32"/>
                </a:cxn>
                <a:cxn ang="0">
                  <a:pos x="18" y="32"/>
                </a:cxn>
                <a:cxn ang="0">
                  <a:pos x="18" y="28"/>
                </a:cxn>
                <a:cxn ang="0">
                  <a:pos x="16" y="25"/>
                </a:cxn>
                <a:cxn ang="0">
                  <a:pos x="16" y="23"/>
                </a:cxn>
                <a:cxn ang="0">
                  <a:pos x="27" y="21"/>
                </a:cxn>
                <a:cxn ang="0">
                  <a:pos x="30" y="28"/>
                </a:cxn>
                <a:cxn ang="0">
                  <a:pos x="30" y="30"/>
                </a:cxn>
                <a:cxn ang="0">
                  <a:pos x="21" y="30"/>
                </a:cxn>
                <a:cxn ang="0">
                  <a:pos x="23" y="28"/>
                </a:cxn>
                <a:cxn ang="0">
                  <a:pos x="29" y="28"/>
                </a:cxn>
                <a:cxn ang="0">
                  <a:pos x="27" y="21"/>
                </a:cxn>
                <a:cxn ang="0">
                  <a:pos x="14" y="18"/>
                </a:cxn>
                <a:cxn ang="0">
                  <a:pos x="16" y="21"/>
                </a:cxn>
                <a:cxn ang="0">
                  <a:pos x="16" y="23"/>
                </a:cxn>
                <a:cxn ang="0">
                  <a:pos x="14" y="18"/>
                </a:cxn>
                <a:cxn ang="0">
                  <a:pos x="14" y="4"/>
                </a:cxn>
                <a:cxn ang="0">
                  <a:pos x="18" y="4"/>
                </a:cxn>
                <a:cxn ang="0">
                  <a:pos x="21" y="7"/>
                </a:cxn>
                <a:cxn ang="0">
                  <a:pos x="21" y="9"/>
                </a:cxn>
                <a:cxn ang="0">
                  <a:pos x="23" y="11"/>
                </a:cxn>
                <a:cxn ang="0">
                  <a:pos x="25" y="14"/>
                </a:cxn>
                <a:cxn ang="0">
                  <a:pos x="27" y="21"/>
                </a:cxn>
                <a:cxn ang="0">
                  <a:pos x="21" y="11"/>
                </a:cxn>
                <a:cxn ang="0">
                  <a:pos x="20" y="9"/>
                </a:cxn>
                <a:cxn ang="0">
                  <a:pos x="20" y="7"/>
                </a:cxn>
                <a:cxn ang="0">
                  <a:pos x="18" y="5"/>
                </a:cxn>
                <a:cxn ang="0">
                  <a:pos x="14" y="4"/>
                </a:cxn>
                <a:cxn ang="0">
                  <a:pos x="11" y="2"/>
                </a:cxn>
                <a:cxn ang="0">
                  <a:pos x="13" y="2"/>
                </a:cxn>
                <a:cxn ang="0">
                  <a:pos x="14" y="4"/>
                </a:cxn>
                <a:cxn ang="0">
                  <a:pos x="11" y="2"/>
                </a:cxn>
                <a:cxn ang="0">
                  <a:pos x="4" y="0"/>
                </a:cxn>
                <a:cxn ang="0">
                  <a:pos x="2" y="7"/>
                </a:cxn>
                <a:cxn ang="0">
                  <a:pos x="6" y="9"/>
                </a:cxn>
                <a:cxn ang="0">
                  <a:pos x="7" y="11"/>
                </a:cxn>
                <a:cxn ang="0">
                  <a:pos x="11" y="12"/>
                </a:cxn>
                <a:cxn ang="0">
                  <a:pos x="13" y="16"/>
                </a:cxn>
                <a:cxn ang="0">
                  <a:pos x="6" y="12"/>
                </a:cxn>
                <a:cxn ang="0">
                  <a:pos x="4" y="11"/>
                </a:cxn>
                <a:cxn ang="0">
                  <a:pos x="0" y="9"/>
                </a:cxn>
                <a:cxn ang="0">
                  <a:pos x="7" y="0"/>
                </a:cxn>
                <a:cxn ang="0">
                  <a:pos x="11" y="2"/>
                </a:cxn>
                <a:cxn ang="0">
                  <a:pos x="7" y="2"/>
                </a:cxn>
                <a:cxn ang="0">
                  <a:pos x="4" y="0"/>
                </a:cxn>
              </a:cxnLst>
              <a:rect l="0" t="0" r="r" b="b"/>
              <a:pathLst>
                <a:path w="30" h="32">
                  <a:moveTo>
                    <a:pt x="21" y="30"/>
                  </a:moveTo>
                  <a:lnTo>
                    <a:pt x="20" y="32"/>
                  </a:lnTo>
                  <a:lnTo>
                    <a:pt x="21" y="30"/>
                  </a:lnTo>
                  <a:close/>
                  <a:moveTo>
                    <a:pt x="16" y="23"/>
                  </a:moveTo>
                  <a:lnTo>
                    <a:pt x="18" y="27"/>
                  </a:lnTo>
                  <a:lnTo>
                    <a:pt x="20" y="32"/>
                  </a:lnTo>
                  <a:lnTo>
                    <a:pt x="18" y="32"/>
                  </a:lnTo>
                  <a:lnTo>
                    <a:pt x="18" y="28"/>
                  </a:lnTo>
                  <a:lnTo>
                    <a:pt x="16" y="25"/>
                  </a:lnTo>
                  <a:lnTo>
                    <a:pt x="16" y="23"/>
                  </a:lnTo>
                  <a:close/>
                  <a:moveTo>
                    <a:pt x="27" y="21"/>
                  </a:moveTo>
                  <a:lnTo>
                    <a:pt x="30" y="28"/>
                  </a:lnTo>
                  <a:lnTo>
                    <a:pt x="30" y="30"/>
                  </a:lnTo>
                  <a:lnTo>
                    <a:pt x="21" y="30"/>
                  </a:lnTo>
                  <a:lnTo>
                    <a:pt x="23" y="28"/>
                  </a:lnTo>
                  <a:lnTo>
                    <a:pt x="29" y="28"/>
                  </a:lnTo>
                  <a:lnTo>
                    <a:pt x="27" y="21"/>
                  </a:lnTo>
                  <a:close/>
                  <a:moveTo>
                    <a:pt x="14" y="18"/>
                  </a:moveTo>
                  <a:lnTo>
                    <a:pt x="16" y="21"/>
                  </a:lnTo>
                  <a:lnTo>
                    <a:pt x="16" y="23"/>
                  </a:lnTo>
                  <a:lnTo>
                    <a:pt x="14" y="18"/>
                  </a:lnTo>
                  <a:close/>
                  <a:moveTo>
                    <a:pt x="14" y="4"/>
                  </a:moveTo>
                  <a:lnTo>
                    <a:pt x="18" y="4"/>
                  </a:lnTo>
                  <a:lnTo>
                    <a:pt x="21" y="7"/>
                  </a:lnTo>
                  <a:lnTo>
                    <a:pt x="21" y="9"/>
                  </a:lnTo>
                  <a:lnTo>
                    <a:pt x="23" y="11"/>
                  </a:lnTo>
                  <a:lnTo>
                    <a:pt x="25" y="14"/>
                  </a:lnTo>
                  <a:lnTo>
                    <a:pt x="27" y="21"/>
                  </a:lnTo>
                  <a:lnTo>
                    <a:pt x="21" y="11"/>
                  </a:lnTo>
                  <a:lnTo>
                    <a:pt x="20" y="9"/>
                  </a:lnTo>
                  <a:lnTo>
                    <a:pt x="20" y="7"/>
                  </a:lnTo>
                  <a:lnTo>
                    <a:pt x="18" y="5"/>
                  </a:lnTo>
                  <a:lnTo>
                    <a:pt x="14" y="4"/>
                  </a:lnTo>
                  <a:close/>
                  <a:moveTo>
                    <a:pt x="11" y="2"/>
                  </a:moveTo>
                  <a:lnTo>
                    <a:pt x="13" y="2"/>
                  </a:lnTo>
                  <a:lnTo>
                    <a:pt x="14" y="4"/>
                  </a:lnTo>
                  <a:lnTo>
                    <a:pt x="11" y="2"/>
                  </a:lnTo>
                  <a:close/>
                  <a:moveTo>
                    <a:pt x="4" y="0"/>
                  </a:moveTo>
                  <a:lnTo>
                    <a:pt x="2" y="7"/>
                  </a:lnTo>
                  <a:lnTo>
                    <a:pt x="6" y="9"/>
                  </a:lnTo>
                  <a:lnTo>
                    <a:pt x="7" y="11"/>
                  </a:lnTo>
                  <a:lnTo>
                    <a:pt x="11" y="12"/>
                  </a:lnTo>
                  <a:lnTo>
                    <a:pt x="13" y="16"/>
                  </a:lnTo>
                  <a:lnTo>
                    <a:pt x="6" y="12"/>
                  </a:lnTo>
                  <a:lnTo>
                    <a:pt x="4" y="11"/>
                  </a:lnTo>
                  <a:lnTo>
                    <a:pt x="0" y="9"/>
                  </a:lnTo>
                  <a:lnTo>
                    <a:pt x="7" y="0"/>
                  </a:lnTo>
                  <a:lnTo>
                    <a:pt x="11" y="2"/>
                  </a:lnTo>
                  <a:lnTo>
                    <a:pt x="7"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68">
              <a:extLst>
                <a:ext uri="{FF2B5EF4-FFF2-40B4-BE49-F238E27FC236}">
                  <a16:creationId xmlns:a16="http://schemas.microsoft.com/office/drawing/2014/main" id="{A03E1F25-D3A5-404D-AB2C-9424DAAACF10}"/>
                </a:ext>
              </a:extLst>
            </p:cNvPr>
            <p:cNvSpPr>
              <a:spLocks/>
            </p:cNvSpPr>
            <p:nvPr/>
          </p:nvSpPr>
          <p:spPr bwMode="auto">
            <a:xfrm>
              <a:off x="9801226" y="1958975"/>
              <a:ext cx="53975" cy="30163"/>
            </a:xfrm>
            <a:custGeom>
              <a:avLst/>
              <a:gdLst/>
              <a:ahLst/>
              <a:cxnLst>
                <a:cxn ang="0">
                  <a:pos x="7" y="0"/>
                </a:cxn>
                <a:cxn ang="0">
                  <a:pos x="15" y="5"/>
                </a:cxn>
                <a:cxn ang="0">
                  <a:pos x="16" y="7"/>
                </a:cxn>
                <a:cxn ang="0">
                  <a:pos x="23" y="7"/>
                </a:cxn>
                <a:cxn ang="0">
                  <a:pos x="25" y="9"/>
                </a:cxn>
                <a:cxn ang="0">
                  <a:pos x="29" y="9"/>
                </a:cxn>
                <a:cxn ang="0">
                  <a:pos x="34" y="19"/>
                </a:cxn>
                <a:cxn ang="0">
                  <a:pos x="27" y="17"/>
                </a:cxn>
                <a:cxn ang="0">
                  <a:pos x="15" y="17"/>
                </a:cxn>
                <a:cxn ang="0">
                  <a:pos x="7" y="14"/>
                </a:cxn>
                <a:cxn ang="0">
                  <a:pos x="2" y="14"/>
                </a:cxn>
                <a:cxn ang="0">
                  <a:pos x="0" y="12"/>
                </a:cxn>
                <a:cxn ang="0">
                  <a:pos x="0" y="10"/>
                </a:cxn>
                <a:cxn ang="0">
                  <a:pos x="2" y="7"/>
                </a:cxn>
                <a:cxn ang="0">
                  <a:pos x="4" y="5"/>
                </a:cxn>
                <a:cxn ang="0">
                  <a:pos x="6" y="1"/>
                </a:cxn>
                <a:cxn ang="0">
                  <a:pos x="7" y="0"/>
                </a:cxn>
              </a:cxnLst>
              <a:rect l="0" t="0" r="r" b="b"/>
              <a:pathLst>
                <a:path w="34" h="19">
                  <a:moveTo>
                    <a:pt x="7" y="0"/>
                  </a:moveTo>
                  <a:lnTo>
                    <a:pt x="15" y="5"/>
                  </a:lnTo>
                  <a:lnTo>
                    <a:pt x="16" y="7"/>
                  </a:lnTo>
                  <a:lnTo>
                    <a:pt x="23" y="7"/>
                  </a:lnTo>
                  <a:lnTo>
                    <a:pt x="25" y="9"/>
                  </a:lnTo>
                  <a:lnTo>
                    <a:pt x="29" y="9"/>
                  </a:lnTo>
                  <a:lnTo>
                    <a:pt x="34" y="19"/>
                  </a:lnTo>
                  <a:lnTo>
                    <a:pt x="27" y="17"/>
                  </a:lnTo>
                  <a:lnTo>
                    <a:pt x="15" y="17"/>
                  </a:lnTo>
                  <a:lnTo>
                    <a:pt x="7" y="14"/>
                  </a:lnTo>
                  <a:lnTo>
                    <a:pt x="2" y="14"/>
                  </a:lnTo>
                  <a:lnTo>
                    <a:pt x="0" y="12"/>
                  </a:lnTo>
                  <a:lnTo>
                    <a:pt x="0" y="10"/>
                  </a:lnTo>
                  <a:lnTo>
                    <a:pt x="2" y="7"/>
                  </a:lnTo>
                  <a:lnTo>
                    <a:pt x="4" y="5"/>
                  </a:lnTo>
                  <a:lnTo>
                    <a:pt x="6" y="1"/>
                  </a:lnTo>
                  <a:lnTo>
                    <a:pt x="7"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69">
              <a:extLst>
                <a:ext uri="{FF2B5EF4-FFF2-40B4-BE49-F238E27FC236}">
                  <a16:creationId xmlns:a16="http://schemas.microsoft.com/office/drawing/2014/main" id="{9B8BE1BA-24D8-49B9-83A8-C24DD754E924}"/>
                </a:ext>
              </a:extLst>
            </p:cNvPr>
            <p:cNvSpPr>
              <a:spLocks noEditPoints="1"/>
            </p:cNvSpPr>
            <p:nvPr/>
          </p:nvSpPr>
          <p:spPr bwMode="auto">
            <a:xfrm>
              <a:off x="9801226" y="1955800"/>
              <a:ext cx="53975" cy="36513"/>
            </a:xfrm>
            <a:custGeom>
              <a:avLst/>
              <a:gdLst/>
              <a:ahLst/>
              <a:cxnLst>
                <a:cxn ang="0">
                  <a:pos x="7" y="2"/>
                </a:cxn>
                <a:cxn ang="0">
                  <a:pos x="4" y="9"/>
                </a:cxn>
                <a:cxn ang="0">
                  <a:pos x="2" y="11"/>
                </a:cxn>
                <a:cxn ang="0">
                  <a:pos x="2" y="14"/>
                </a:cxn>
                <a:cxn ang="0">
                  <a:pos x="4" y="14"/>
                </a:cxn>
                <a:cxn ang="0">
                  <a:pos x="7" y="16"/>
                </a:cxn>
                <a:cxn ang="0">
                  <a:pos x="15" y="18"/>
                </a:cxn>
                <a:cxn ang="0">
                  <a:pos x="25" y="18"/>
                </a:cxn>
                <a:cxn ang="0">
                  <a:pos x="32" y="21"/>
                </a:cxn>
                <a:cxn ang="0">
                  <a:pos x="29" y="14"/>
                </a:cxn>
                <a:cxn ang="0">
                  <a:pos x="27" y="12"/>
                </a:cxn>
                <a:cxn ang="0">
                  <a:pos x="23" y="11"/>
                </a:cxn>
                <a:cxn ang="0">
                  <a:pos x="18" y="11"/>
                </a:cxn>
                <a:cxn ang="0">
                  <a:pos x="15" y="9"/>
                </a:cxn>
                <a:cxn ang="0">
                  <a:pos x="7" y="2"/>
                </a:cxn>
                <a:cxn ang="0">
                  <a:pos x="7" y="0"/>
                </a:cxn>
                <a:cxn ang="0">
                  <a:pos x="15" y="7"/>
                </a:cxn>
                <a:cxn ang="0">
                  <a:pos x="18" y="9"/>
                </a:cxn>
                <a:cxn ang="0">
                  <a:pos x="25" y="9"/>
                </a:cxn>
                <a:cxn ang="0">
                  <a:pos x="29" y="11"/>
                </a:cxn>
                <a:cxn ang="0">
                  <a:pos x="34" y="21"/>
                </a:cxn>
                <a:cxn ang="0">
                  <a:pos x="34" y="23"/>
                </a:cxn>
                <a:cxn ang="0">
                  <a:pos x="29" y="21"/>
                </a:cxn>
                <a:cxn ang="0">
                  <a:pos x="25" y="19"/>
                </a:cxn>
                <a:cxn ang="0">
                  <a:pos x="15" y="19"/>
                </a:cxn>
                <a:cxn ang="0">
                  <a:pos x="4" y="16"/>
                </a:cxn>
                <a:cxn ang="0">
                  <a:pos x="2" y="16"/>
                </a:cxn>
                <a:cxn ang="0">
                  <a:pos x="0" y="14"/>
                </a:cxn>
                <a:cxn ang="0">
                  <a:pos x="0" y="12"/>
                </a:cxn>
                <a:cxn ang="0">
                  <a:pos x="6" y="2"/>
                </a:cxn>
                <a:cxn ang="0">
                  <a:pos x="7" y="0"/>
                </a:cxn>
              </a:cxnLst>
              <a:rect l="0" t="0" r="r" b="b"/>
              <a:pathLst>
                <a:path w="34" h="23">
                  <a:moveTo>
                    <a:pt x="7" y="2"/>
                  </a:moveTo>
                  <a:lnTo>
                    <a:pt x="4" y="9"/>
                  </a:lnTo>
                  <a:lnTo>
                    <a:pt x="2" y="11"/>
                  </a:lnTo>
                  <a:lnTo>
                    <a:pt x="2" y="14"/>
                  </a:lnTo>
                  <a:lnTo>
                    <a:pt x="4" y="14"/>
                  </a:lnTo>
                  <a:lnTo>
                    <a:pt x="7" y="16"/>
                  </a:lnTo>
                  <a:lnTo>
                    <a:pt x="15" y="18"/>
                  </a:lnTo>
                  <a:lnTo>
                    <a:pt x="25" y="18"/>
                  </a:lnTo>
                  <a:lnTo>
                    <a:pt x="32" y="21"/>
                  </a:lnTo>
                  <a:lnTo>
                    <a:pt x="29" y="14"/>
                  </a:lnTo>
                  <a:lnTo>
                    <a:pt x="27" y="12"/>
                  </a:lnTo>
                  <a:lnTo>
                    <a:pt x="23" y="11"/>
                  </a:lnTo>
                  <a:lnTo>
                    <a:pt x="18" y="11"/>
                  </a:lnTo>
                  <a:lnTo>
                    <a:pt x="15" y="9"/>
                  </a:lnTo>
                  <a:lnTo>
                    <a:pt x="7" y="2"/>
                  </a:lnTo>
                  <a:close/>
                  <a:moveTo>
                    <a:pt x="7" y="0"/>
                  </a:moveTo>
                  <a:lnTo>
                    <a:pt x="15" y="7"/>
                  </a:lnTo>
                  <a:lnTo>
                    <a:pt x="18" y="9"/>
                  </a:lnTo>
                  <a:lnTo>
                    <a:pt x="25" y="9"/>
                  </a:lnTo>
                  <a:lnTo>
                    <a:pt x="29" y="11"/>
                  </a:lnTo>
                  <a:lnTo>
                    <a:pt x="34" y="21"/>
                  </a:lnTo>
                  <a:lnTo>
                    <a:pt x="34" y="23"/>
                  </a:lnTo>
                  <a:lnTo>
                    <a:pt x="29" y="21"/>
                  </a:lnTo>
                  <a:lnTo>
                    <a:pt x="25" y="19"/>
                  </a:lnTo>
                  <a:lnTo>
                    <a:pt x="15" y="19"/>
                  </a:lnTo>
                  <a:lnTo>
                    <a:pt x="4" y="16"/>
                  </a:lnTo>
                  <a:lnTo>
                    <a:pt x="2" y="16"/>
                  </a:lnTo>
                  <a:lnTo>
                    <a:pt x="0" y="14"/>
                  </a:lnTo>
                  <a:lnTo>
                    <a:pt x="0" y="12"/>
                  </a:lnTo>
                  <a:lnTo>
                    <a:pt x="6" y="2"/>
                  </a:lnTo>
                  <a:lnTo>
                    <a:pt x="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70">
              <a:extLst>
                <a:ext uri="{FF2B5EF4-FFF2-40B4-BE49-F238E27FC236}">
                  <a16:creationId xmlns:a16="http://schemas.microsoft.com/office/drawing/2014/main" id="{6360234D-B9D0-4F81-8573-5212BB7FBEED}"/>
                </a:ext>
              </a:extLst>
            </p:cNvPr>
            <p:cNvSpPr>
              <a:spLocks noEditPoints="1"/>
            </p:cNvSpPr>
            <p:nvPr/>
          </p:nvSpPr>
          <p:spPr bwMode="auto">
            <a:xfrm>
              <a:off x="9801226" y="1974850"/>
              <a:ext cx="34925" cy="11113"/>
            </a:xfrm>
            <a:custGeom>
              <a:avLst/>
              <a:gdLst/>
              <a:ahLst/>
              <a:cxnLst>
                <a:cxn ang="0">
                  <a:pos x="6" y="0"/>
                </a:cxn>
                <a:cxn ang="0">
                  <a:pos x="7" y="0"/>
                </a:cxn>
                <a:cxn ang="0">
                  <a:pos x="11" y="2"/>
                </a:cxn>
                <a:cxn ang="0">
                  <a:pos x="13" y="4"/>
                </a:cxn>
                <a:cxn ang="0">
                  <a:pos x="16" y="4"/>
                </a:cxn>
                <a:cxn ang="0">
                  <a:pos x="18" y="6"/>
                </a:cxn>
                <a:cxn ang="0">
                  <a:pos x="22" y="6"/>
                </a:cxn>
                <a:cxn ang="0">
                  <a:pos x="22" y="7"/>
                </a:cxn>
                <a:cxn ang="0">
                  <a:pos x="18" y="7"/>
                </a:cxn>
                <a:cxn ang="0">
                  <a:pos x="15" y="6"/>
                </a:cxn>
                <a:cxn ang="0">
                  <a:pos x="9" y="2"/>
                </a:cxn>
                <a:cxn ang="0">
                  <a:pos x="7" y="2"/>
                </a:cxn>
                <a:cxn ang="0">
                  <a:pos x="6" y="0"/>
                </a:cxn>
                <a:cxn ang="0">
                  <a:pos x="0" y="0"/>
                </a:cxn>
                <a:cxn ang="0">
                  <a:pos x="2" y="0"/>
                </a:cxn>
                <a:cxn ang="0">
                  <a:pos x="0" y="2"/>
                </a:cxn>
                <a:cxn ang="0">
                  <a:pos x="0" y="0"/>
                </a:cxn>
              </a:cxnLst>
              <a:rect l="0" t="0" r="r" b="b"/>
              <a:pathLst>
                <a:path w="22" h="7">
                  <a:moveTo>
                    <a:pt x="6" y="0"/>
                  </a:moveTo>
                  <a:lnTo>
                    <a:pt x="7" y="0"/>
                  </a:lnTo>
                  <a:lnTo>
                    <a:pt x="11" y="2"/>
                  </a:lnTo>
                  <a:lnTo>
                    <a:pt x="13" y="4"/>
                  </a:lnTo>
                  <a:lnTo>
                    <a:pt x="16" y="4"/>
                  </a:lnTo>
                  <a:lnTo>
                    <a:pt x="18" y="6"/>
                  </a:lnTo>
                  <a:lnTo>
                    <a:pt x="22" y="6"/>
                  </a:lnTo>
                  <a:lnTo>
                    <a:pt x="22" y="7"/>
                  </a:lnTo>
                  <a:lnTo>
                    <a:pt x="18" y="7"/>
                  </a:lnTo>
                  <a:lnTo>
                    <a:pt x="15" y="6"/>
                  </a:lnTo>
                  <a:lnTo>
                    <a:pt x="9" y="2"/>
                  </a:lnTo>
                  <a:lnTo>
                    <a:pt x="7" y="2"/>
                  </a:lnTo>
                  <a:lnTo>
                    <a:pt x="6" y="0"/>
                  </a:lnTo>
                  <a:close/>
                  <a:moveTo>
                    <a:pt x="0" y="0"/>
                  </a:moveTo>
                  <a:lnTo>
                    <a:pt x="2" y="0"/>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71">
              <a:extLst>
                <a:ext uri="{FF2B5EF4-FFF2-40B4-BE49-F238E27FC236}">
                  <a16:creationId xmlns:a16="http://schemas.microsoft.com/office/drawing/2014/main" id="{A6E3E057-099A-4A48-91BF-189168E7A8CC}"/>
                </a:ext>
              </a:extLst>
            </p:cNvPr>
            <p:cNvSpPr>
              <a:spLocks/>
            </p:cNvSpPr>
            <p:nvPr/>
          </p:nvSpPr>
          <p:spPr bwMode="auto">
            <a:xfrm>
              <a:off x="9748839" y="1947863"/>
              <a:ext cx="92075" cy="36513"/>
            </a:xfrm>
            <a:custGeom>
              <a:avLst/>
              <a:gdLst/>
              <a:ahLst/>
              <a:cxnLst>
                <a:cxn ang="0">
                  <a:pos x="3" y="0"/>
                </a:cxn>
                <a:cxn ang="0">
                  <a:pos x="33" y="0"/>
                </a:cxn>
                <a:cxn ang="0">
                  <a:pos x="42" y="1"/>
                </a:cxn>
                <a:cxn ang="0">
                  <a:pos x="49" y="5"/>
                </a:cxn>
                <a:cxn ang="0">
                  <a:pos x="55" y="7"/>
                </a:cxn>
                <a:cxn ang="0">
                  <a:pos x="56" y="10"/>
                </a:cxn>
                <a:cxn ang="0">
                  <a:pos x="58" y="12"/>
                </a:cxn>
                <a:cxn ang="0">
                  <a:pos x="58" y="16"/>
                </a:cxn>
                <a:cxn ang="0">
                  <a:pos x="56" y="19"/>
                </a:cxn>
                <a:cxn ang="0">
                  <a:pos x="55" y="21"/>
                </a:cxn>
                <a:cxn ang="0">
                  <a:pos x="55" y="23"/>
                </a:cxn>
                <a:cxn ang="0">
                  <a:pos x="53" y="21"/>
                </a:cxn>
                <a:cxn ang="0">
                  <a:pos x="53" y="19"/>
                </a:cxn>
                <a:cxn ang="0">
                  <a:pos x="51" y="19"/>
                </a:cxn>
                <a:cxn ang="0">
                  <a:pos x="48" y="17"/>
                </a:cxn>
                <a:cxn ang="0">
                  <a:pos x="44" y="17"/>
                </a:cxn>
                <a:cxn ang="0">
                  <a:pos x="33" y="14"/>
                </a:cxn>
                <a:cxn ang="0">
                  <a:pos x="30" y="12"/>
                </a:cxn>
                <a:cxn ang="0">
                  <a:pos x="3" y="12"/>
                </a:cxn>
                <a:cxn ang="0">
                  <a:pos x="0" y="10"/>
                </a:cxn>
                <a:cxn ang="0">
                  <a:pos x="0" y="7"/>
                </a:cxn>
                <a:cxn ang="0">
                  <a:pos x="1" y="5"/>
                </a:cxn>
                <a:cxn ang="0">
                  <a:pos x="1" y="1"/>
                </a:cxn>
                <a:cxn ang="0">
                  <a:pos x="3" y="0"/>
                </a:cxn>
              </a:cxnLst>
              <a:rect l="0" t="0" r="r" b="b"/>
              <a:pathLst>
                <a:path w="58" h="23">
                  <a:moveTo>
                    <a:pt x="3" y="0"/>
                  </a:moveTo>
                  <a:lnTo>
                    <a:pt x="33" y="0"/>
                  </a:lnTo>
                  <a:lnTo>
                    <a:pt x="42" y="1"/>
                  </a:lnTo>
                  <a:lnTo>
                    <a:pt x="49" y="5"/>
                  </a:lnTo>
                  <a:lnTo>
                    <a:pt x="55" y="7"/>
                  </a:lnTo>
                  <a:lnTo>
                    <a:pt x="56" y="10"/>
                  </a:lnTo>
                  <a:lnTo>
                    <a:pt x="58" y="12"/>
                  </a:lnTo>
                  <a:lnTo>
                    <a:pt x="58" y="16"/>
                  </a:lnTo>
                  <a:lnTo>
                    <a:pt x="56" y="19"/>
                  </a:lnTo>
                  <a:lnTo>
                    <a:pt x="55" y="21"/>
                  </a:lnTo>
                  <a:lnTo>
                    <a:pt x="55" y="23"/>
                  </a:lnTo>
                  <a:lnTo>
                    <a:pt x="53" y="21"/>
                  </a:lnTo>
                  <a:lnTo>
                    <a:pt x="53" y="19"/>
                  </a:lnTo>
                  <a:lnTo>
                    <a:pt x="51" y="19"/>
                  </a:lnTo>
                  <a:lnTo>
                    <a:pt x="48" y="17"/>
                  </a:lnTo>
                  <a:lnTo>
                    <a:pt x="44" y="17"/>
                  </a:lnTo>
                  <a:lnTo>
                    <a:pt x="33" y="14"/>
                  </a:lnTo>
                  <a:lnTo>
                    <a:pt x="30" y="12"/>
                  </a:lnTo>
                  <a:lnTo>
                    <a:pt x="3" y="12"/>
                  </a:lnTo>
                  <a:lnTo>
                    <a:pt x="0" y="10"/>
                  </a:lnTo>
                  <a:lnTo>
                    <a:pt x="0" y="7"/>
                  </a:lnTo>
                  <a:lnTo>
                    <a:pt x="1" y="5"/>
                  </a:lnTo>
                  <a:lnTo>
                    <a:pt x="1" y="1"/>
                  </a:lnTo>
                  <a:lnTo>
                    <a:pt x="3"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72">
              <a:extLst>
                <a:ext uri="{FF2B5EF4-FFF2-40B4-BE49-F238E27FC236}">
                  <a16:creationId xmlns:a16="http://schemas.microsoft.com/office/drawing/2014/main" id="{41E14773-37FE-4D93-B945-1053DA7E9B68}"/>
                </a:ext>
              </a:extLst>
            </p:cNvPr>
            <p:cNvSpPr>
              <a:spLocks noEditPoints="1"/>
            </p:cNvSpPr>
            <p:nvPr/>
          </p:nvSpPr>
          <p:spPr bwMode="auto">
            <a:xfrm>
              <a:off x="9748839" y="1944688"/>
              <a:ext cx="92075" cy="39688"/>
            </a:xfrm>
            <a:custGeom>
              <a:avLst/>
              <a:gdLst/>
              <a:ahLst/>
              <a:cxnLst>
                <a:cxn ang="0">
                  <a:pos x="26" y="14"/>
                </a:cxn>
                <a:cxn ang="0">
                  <a:pos x="30" y="14"/>
                </a:cxn>
                <a:cxn ang="0">
                  <a:pos x="33" y="16"/>
                </a:cxn>
                <a:cxn ang="0">
                  <a:pos x="39" y="18"/>
                </a:cxn>
                <a:cxn ang="0">
                  <a:pos x="42" y="18"/>
                </a:cxn>
                <a:cxn ang="0">
                  <a:pos x="48" y="19"/>
                </a:cxn>
                <a:cxn ang="0">
                  <a:pos x="51" y="21"/>
                </a:cxn>
                <a:cxn ang="0">
                  <a:pos x="48" y="21"/>
                </a:cxn>
                <a:cxn ang="0">
                  <a:pos x="42" y="19"/>
                </a:cxn>
                <a:cxn ang="0">
                  <a:pos x="35" y="18"/>
                </a:cxn>
                <a:cxn ang="0">
                  <a:pos x="30" y="16"/>
                </a:cxn>
                <a:cxn ang="0">
                  <a:pos x="26" y="14"/>
                </a:cxn>
                <a:cxn ang="0">
                  <a:pos x="3" y="14"/>
                </a:cxn>
                <a:cxn ang="0">
                  <a:pos x="21" y="14"/>
                </a:cxn>
                <a:cxn ang="0">
                  <a:pos x="17" y="16"/>
                </a:cxn>
                <a:cxn ang="0">
                  <a:pos x="5" y="16"/>
                </a:cxn>
                <a:cxn ang="0">
                  <a:pos x="3" y="14"/>
                </a:cxn>
                <a:cxn ang="0">
                  <a:pos x="56" y="12"/>
                </a:cxn>
                <a:cxn ang="0">
                  <a:pos x="58" y="14"/>
                </a:cxn>
                <a:cxn ang="0">
                  <a:pos x="58" y="18"/>
                </a:cxn>
                <a:cxn ang="0">
                  <a:pos x="56" y="21"/>
                </a:cxn>
                <a:cxn ang="0">
                  <a:pos x="56" y="23"/>
                </a:cxn>
                <a:cxn ang="0">
                  <a:pos x="55" y="25"/>
                </a:cxn>
                <a:cxn ang="0">
                  <a:pos x="53" y="25"/>
                </a:cxn>
                <a:cxn ang="0">
                  <a:pos x="53" y="23"/>
                </a:cxn>
                <a:cxn ang="0">
                  <a:pos x="51" y="21"/>
                </a:cxn>
                <a:cxn ang="0">
                  <a:pos x="53" y="21"/>
                </a:cxn>
                <a:cxn ang="0">
                  <a:pos x="55" y="23"/>
                </a:cxn>
                <a:cxn ang="0">
                  <a:pos x="55" y="21"/>
                </a:cxn>
                <a:cxn ang="0">
                  <a:pos x="56" y="19"/>
                </a:cxn>
                <a:cxn ang="0">
                  <a:pos x="56" y="12"/>
                </a:cxn>
                <a:cxn ang="0">
                  <a:pos x="0" y="10"/>
                </a:cxn>
                <a:cxn ang="0">
                  <a:pos x="3" y="14"/>
                </a:cxn>
                <a:cxn ang="0">
                  <a:pos x="0" y="10"/>
                </a:cxn>
                <a:cxn ang="0">
                  <a:pos x="1" y="5"/>
                </a:cxn>
                <a:cxn ang="0">
                  <a:pos x="1" y="7"/>
                </a:cxn>
                <a:cxn ang="0">
                  <a:pos x="0" y="9"/>
                </a:cxn>
                <a:cxn ang="0">
                  <a:pos x="1" y="5"/>
                </a:cxn>
                <a:cxn ang="0">
                  <a:pos x="5" y="0"/>
                </a:cxn>
                <a:cxn ang="0">
                  <a:pos x="24" y="0"/>
                </a:cxn>
                <a:cxn ang="0">
                  <a:pos x="42" y="3"/>
                </a:cxn>
                <a:cxn ang="0">
                  <a:pos x="49" y="5"/>
                </a:cxn>
                <a:cxn ang="0">
                  <a:pos x="55" y="9"/>
                </a:cxn>
                <a:cxn ang="0">
                  <a:pos x="56" y="12"/>
                </a:cxn>
                <a:cxn ang="0">
                  <a:pos x="53" y="9"/>
                </a:cxn>
                <a:cxn ang="0">
                  <a:pos x="42" y="5"/>
                </a:cxn>
                <a:cxn ang="0">
                  <a:pos x="24" y="2"/>
                </a:cxn>
                <a:cxn ang="0">
                  <a:pos x="3" y="2"/>
                </a:cxn>
                <a:cxn ang="0">
                  <a:pos x="1" y="3"/>
                </a:cxn>
                <a:cxn ang="0">
                  <a:pos x="1" y="2"/>
                </a:cxn>
                <a:cxn ang="0">
                  <a:pos x="5" y="0"/>
                </a:cxn>
              </a:cxnLst>
              <a:rect l="0" t="0" r="r" b="b"/>
              <a:pathLst>
                <a:path w="58" h="25">
                  <a:moveTo>
                    <a:pt x="26" y="14"/>
                  </a:moveTo>
                  <a:lnTo>
                    <a:pt x="30" y="14"/>
                  </a:lnTo>
                  <a:lnTo>
                    <a:pt x="33" y="16"/>
                  </a:lnTo>
                  <a:lnTo>
                    <a:pt x="39" y="18"/>
                  </a:lnTo>
                  <a:lnTo>
                    <a:pt x="42" y="18"/>
                  </a:lnTo>
                  <a:lnTo>
                    <a:pt x="48" y="19"/>
                  </a:lnTo>
                  <a:lnTo>
                    <a:pt x="51" y="21"/>
                  </a:lnTo>
                  <a:lnTo>
                    <a:pt x="48" y="21"/>
                  </a:lnTo>
                  <a:lnTo>
                    <a:pt x="42" y="19"/>
                  </a:lnTo>
                  <a:lnTo>
                    <a:pt x="35" y="18"/>
                  </a:lnTo>
                  <a:lnTo>
                    <a:pt x="30" y="16"/>
                  </a:lnTo>
                  <a:lnTo>
                    <a:pt x="26" y="14"/>
                  </a:lnTo>
                  <a:close/>
                  <a:moveTo>
                    <a:pt x="3" y="14"/>
                  </a:moveTo>
                  <a:lnTo>
                    <a:pt x="21" y="14"/>
                  </a:lnTo>
                  <a:lnTo>
                    <a:pt x="17" y="16"/>
                  </a:lnTo>
                  <a:lnTo>
                    <a:pt x="5" y="16"/>
                  </a:lnTo>
                  <a:lnTo>
                    <a:pt x="3" y="14"/>
                  </a:lnTo>
                  <a:close/>
                  <a:moveTo>
                    <a:pt x="56" y="12"/>
                  </a:moveTo>
                  <a:lnTo>
                    <a:pt x="58" y="14"/>
                  </a:lnTo>
                  <a:lnTo>
                    <a:pt x="58" y="18"/>
                  </a:lnTo>
                  <a:lnTo>
                    <a:pt x="56" y="21"/>
                  </a:lnTo>
                  <a:lnTo>
                    <a:pt x="56" y="23"/>
                  </a:lnTo>
                  <a:lnTo>
                    <a:pt x="55" y="25"/>
                  </a:lnTo>
                  <a:lnTo>
                    <a:pt x="53" y="25"/>
                  </a:lnTo>
                  <a:lnTo>
                    <a:pt x="53" y="23"/>
                  </a:lnTo>
                  <a:lnTo>
                    <a:pt x="51" y="21"/>
                  </a:lnTo>
                  <a:lnTo>
                    <a:pt x="53" y="21"/>
                  </a:lnTo>
                  <a:lnTo>
                    <a:pt x="55" y="23"/>
                  </a:lnTo>
                  <a:lnTo>
                    <a:pt x="55" y="21"/>
                  </a:lnTo>
                  <a:lnTo>
                    <a:pt x="56" y="19"/>
                  </a:lnTo>
                  <a:lnTo>
                    <a:pt x="56" y="12"/>
                  </a:lnTo>
                  <a:close/>
                  <a:moveTo>
                    <a:pt x="0" y="10"/>
                  </a:moveTo>
                  <a:lnTo>
                    <a:pt x="3" y="14"/>
                  </a:lnTo>
                  <a:lnTo>
                    <a:pt x="0" y="10"/>
                  </a:lnTo>
                  <a:close/>
                  <a:moveTo>
                    <a:pt x="1" y="5"/>
                  </a:moveTo>
                  <a:lnTo>
                    <a:pt x="1" y="7"/>
                  </a:lnTo>
                  <a:lnTo>
                    <a:pt x="0" y="9"/>
                  </a:lnTo>
                  <a:lnTo>
                    <a:pt x="1" y="5"/>
                  </a:lnTo>
                  <a:close/>
                  <a:moveTo>
                    <a:pt x="5" y="0"/>
                  </a:moveTo>
                  <a:lnTo>
                    <a:pt x="24" y="0"/>
                  </a:lnTo>
                  <a:lnTo>
                    <a:pt x="42" y="3"/>
                  </a:lnTo>
                  <a:lnTo>
                    <a:pt x="49" y="5"/>
                  </a:lnTo>
                  <a:lnTo>
                    <a:pt x="55" y="9"/>
                  </a:lnTo>
                  <a:lnTo>
                    <a:pt x="56" y="12"/>
                  </a:lnTo>
                  <a:lnTo>
                    <a:pt x="53" y="9"/>
                  </a:lnTo>
                  <a:lnTo>
                    <a:pt x="42" y="5"/>
                  </a:lnTo>
                  <a:lnTo>
                    <a:pt x="24" y="2"/>
                  </a:lnTo>
                  <a:lnTo>
                    <a:pt x="3" y="2"/>
                  </a:lnTo>
                  <a:lnTo>
                    <a:pt x="1" y="3"/>
                  </a:lnTo>
                  <a:lnTo>
                    <a:pt x="1" y="2"/>
                  </a:lnTo>
                  <a:lnTo>
                    <a:pt x="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3">
              <a:extLst>
                <a:ext uri="{FF2B5EF4-FFF2-40B4-BE49-F238E27FC236}">
                  <a16:creationId xmlns:a16="http://schemas.microsoft.com/office/drawing/2014/main" id="{E35CDCE6-4D67-4527-9D92-C1A8D251A3EF}"/>
                </a:ext>
              </a:extLst>
            </p:cNvPr>
            <p:cNvSpPr>
              <a:spLocks noEditPoints="1"/>
            </p:cNvSpPr>
            <p:nvPr/>
          </p:nvSpPr>
          <p:spPr bwMode="auto">
            <a:xfrm>
              <a:off x="9748839" y="1958975"/>
              <a:ext cx="19050" cy="4763"/>
            </a:xfrm>
            <a:custGeom>
              <a:avLst/>
              <a:gdLst/>
              <a:ahLst/>
              <a:cxnLst>
                <a:cxn ang="0">
                  <a:pos x="5" y="1"/>
                </a:cxn>
                <a:cxn ang="0">
                  <a:pos x="10" y="1"/>
                </a:cxn>
                <a:cxn ang="0">
                  <a:pos x="12" y="3"/>
                </a:cxn>
                <a:cxn ang="0">
                  <a:pos x="7" y="3"/>
                </a:cxn>
                <a:cxn ang="0">
                  <a:pos x="5" y="1"/>
                </a:cxn>
                <a:cxn ang="0">
                  <a:pos x="1" y="1"/>
                </a:cxn>
                <a:cxn ang="0">
                  <a:pos x="1" y="3"/>
                </a:cxn>
                <a:cxn ang="0">
                  <a:pos x="0" y="3"/>
                </a:cxn>
                <a:cxn ang="0">
                  <a:pos x="1" y="1"/>
                </a:cxn>
                <a:cxn ang="0">
                  <a:pos x="3" y="0"/>
                </a:cxn>
                <a:cxn ang="0">
                  <a:pos x="5" y="0"/>
                </a:cxn>
                <a:cxn ang="0">
                  <a:pos x="5" y="1"/>
                </a:cxn>
                <a:cxn ang="0">
                  <a:pos x="1" y="1"/>
                </a:cxn>
                <a:cxn ang="0">
                  <a:pos x="3" y="0"/>
                </a:cxn>
              </a:cxnLst>
              <a:rect l="0" t="0" r="r" b="b"/>
              <a:pathLst>
                <a:path w="12" h="3">
                  <a:moveTo>
                    <a:pt x="5" y="1"/>
                  </a:moveTo>
                  <a:lnTo>
                    <a:pt x="10" y="1"/>
                  </a:lnTo>
                  <a:lnTo>
                    <a:pt x="12" y="3"/>
                  </a:lnTo>
                  <a:lnTo>
                    <a:pt x="7" y="3"/>
                  </a:lnTo>
                  <a:lnTo>
                    <a:pt x="5" y="1"/>
                  </a:lnTo>
                  <a:close/>
                  <a:moveTo>
                    <a:pt x="1" y="1"/>
                  </a:moveTo>
                  <a:lnTo>
                    <a:pt x="1" y="3"/>
                  </a:lnTo>
                  <a:lnTo>
                    <a:pt x="0" y="3"/>
                  </a:lnTo>
                  <a:lnTo>
                    <a:pt x="1" y="1"/>
                  </a:lnTo>
                  <a:close/>
                  <a:moveTo>
                    <a:pt x="3" y="0"/>
                  </a:moveTo>
                  <a:lnTo>
                    <a:pt x="5" y="0"/>
                  </a:lnTo>
                  <a:lnTo>
                    <a:pt x="5" y="1"/>
                  </a:lnTo>
                  <a:lnTo>
                    <a:pt x="1" y="1"/>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74">
              <a:extLst>
                <a:ext uri="{FF2B5EF4-FFF2-40B4-BE49-F238E27FC236}">
                  <a16:creationId xmlns:a16="http://schemas.microsoft.com/office/drawing/2014/main" id="{B8BBF511-6A48-41C6-9020-52FD14C3F1D3}"/>
                </a:ext>
              </a:extLst>
            </p:cNvPr>
            <p:cNvSpPr>
              <a:spLocks noEditPoints="1"/>
            </p:cNvSpPr>
            <p:nvPr/>
          </p:nvSpPr>
          <p:spPr bwMode="auto">
            <a:xfrm>
              <a:off x="9586914" y="2011363"/>
              <a:ext cx="9525" cy="14288"/>
            </a:xfrm>
            <a:custGeom>
              <a:avLst/>
              <a:gdLst/>
              <a:ahLst/>
              <a:cxnLst>
                <a:cxn ang="0">
                  <a:pos x="4" y="2"/>
                </a:cxn>
                <a:cxn ang="0">
                  <a:pos x="2" y="6"/>
                </a:cxn>
                <a:cxn ang="0">
                  <a:pos x="2" y="9"/>
                </a:cxn>
                <a:cxn ang="0">
                  <a:pos x="0" y="9"/>
                </a:cxn>
                <a:cxn ang="0">
                  <a:pos x="0" y="6"/>
                </a:cxn>
                <a:cxn ang="0">
                  <a:pos x="4" y="2"/>
                </a:cxn>
                <a:cxn ang="0">
                  <a:pos x="6" y="0"/>
                </a:cxn>
                <a:cxn ang="0">
                  <a:pos x="4" y="2"/>
                </a:cxn>
                <a:cxn ang="0">
                  <a:pos x="6" y="0"/>
                </a:cxn>
              </a:cxnLst>
              <a:rect l="0" t="0" r="r" b="b"/>
              <a:pathLst>
                <a:path w="6" h="9">
                  <a:moveTo>
                    <a:pt x="4" y="2"/>
                  </a:moveTo>
                  <a:lnTo>
                    <a:pt x="2" y="6"/>
                  </a:lnTo>
                  <a:lnTo>
                    <a:pt x="2" y="9"/>
                  </a:lnTo>
                  <a:lnTo>
                    <a:pt x="0" y="9"/>
                  </a:lnTo>
                  <a:lnTo>
                    <a:pt x="0" y="6"/>
                  </a:lnTo>
                  <a:lnTo>
                    <a:pt x="4" y="2"/>
                  </a:lnTo>
                  <a:close/>
                  <a:moveTo>
                    <a:pt x="6" y="0"/>
                  </a:moveTo>
                  <a:lnTo>
                    <a:pt x="4" y="2"/>
                  </a:lnTo>
                  <a:lnTo>
                    <a:pt x="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75">
              <a:extLst>
                <a:ext uri="{FF2B5EF4-FFF2-40B4-BE49-F238E27FC236}">
                  <a16:creationId xmlns:a16="http://schemas.microsoft.com/office/drawing/2014/main" id="{A32A6F74-68F8-4C24-BFEE-B44C58AF42C6}"/>
                </a:ext>
              </a:extLst>
            </p:cNvPr>
            <p:cNvSpPr>
              <a:spLocks noEditPoints="1"/>
            </p:cNvSpPr>
            <p:nvPr/>
          </p:nvSpPr>
          <p:spPr bwMode="auto">
            <a:xfrm>
              <a:off x="9590089" y="2014538"/>
              <a:ext cx="6350" cy="11113"/>
            </a:xfrm>
            <a:custGeom>
              <a:avLst/>
              <a:gdLst/>
              <a:ahLst/>
              <a:cxnLst>
                <a:cxn ang="0">
                  <a:pos x="2" y="4"/>
                </a:cxn>
                <a:cxn ang="0">
                  <a:pos x="2" y="7"/>
                </a:cxn>
                <a:cxn ang="0">
                  <a:pos x="0" y="7"/>
                </a:cxn>
                <a:cxn ang="0">
                  <a:pos x="2" y="4"/>
                </a:cxn>
                <a:cxn ang="0">
                  <a:pos x="4" y="0"/>
                </a:cxn>
                <a:cxn ang="0">
                  <a:pos x="2" y="4"/>
                </a:cxn>
                <a:cxn ang="0">
                  <a:pos x="4" y="0"/>
                </a:cxn>
              </a:cxnLst>
              <a:rect l="0" t="0" r="r" b="b"/>
              <a:pathLst>
                <a:path w="4" h="7">
                  <a:moveTo>
                    <a:pt x="2" y="4"/>
                  </a:moveTo>
                  <a:lnTo>
                    <a:pt x="2" y="7"/>
                  </a:lnTo>
                  <a:lnTo>
                    <a:pt x="0" y="7"/>
                  </a:lnTo>
                  <a:lnTo>
                    <a:pt x="2" y="4"/>
                  </a:lnTo>
                  <a:close/>
                  <a:moveTo>
                    <a:pt x="4" y="0"/>
                  </a:moveTo>
                  <a:lnTo>
                    <a:pt x="2" y="4"/>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76">
              <a:extLst>
                <a:ext uri="{FF2B5EF4-FFF2-40B4-BE49-F238E27FC236}">
                  <a16:creationId xmlns:a16="http://schemas.microsoft.com/office/drawing/2014/main" id="{9356F733-FE5E-4328-955D-94F14BEE2437}"/>
                </a:ext>
              </a:extLst>
            </p:cNvPr>
            <p:cNvSpPr>
              <a:spLocks/>
            </p:cNvSpPr>
            <p:nvPr/>
          </p:nvSpPr>
          <p:spPr bwMode="auto">
            <a:xfrm>
              <a:off x="9596439" y="2011363"/>
              <a:ext cx="4763" cy="9525"/>
            </a:xfrm>
            <a:custGeom>
              <a:avLst/>
              <a:gdLst/>
              <a:ahLst/>
              <a:cxnLst>
                <a:cxn ang="0">
                  <a:pos x="3" y="0"/>
                </a:cxn>
                <a:cxn ang="0">
                  <a:pos x="3" y="2"/>
                </a:cxn>
                <a:cxn ang="0">
                  <a:pos x="0" y="6"/>
                </a:cxn>
                <a:cxn ang="0">
                  <a:pos x="1" y="2"/>
                </a:cxn>
                <a:cxn ang="0">
                  <a:pos x="3" y="0"/>
                </a:cxn>
              </a:cxnLst>
              <a:rect l="0" t="0" r="r" b="b"/>
              <a:pathLst>
                <a:path w="3" h="6">
                  <a:moveTo>
                    <a:pt x="3" y="0"/>
                  </a:moveTo>
                  <a:lnTo>
                    <a:pt x="3" y="2"/>
                  </a:lnTo>
                  <a:lnTo>
                    <a:pt x="0" y="6"/>
                  </a:lnTo>
                  <a:lnTo>
                    <a:pt x="1" y="2"/>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277">
              <a:extLst>
                <a:ext uri="{FF2B5EF4-FFF2-40B4-BE49-F238E27FC236}">
                  <a16:creationId xmlns:a16="http://schemas.microsoft.com/office/drawing/2014/main" id="{E92C7CE2-B7C7-4533-B752-037337E76067}"/>
                </a:ext>
              </a:extLst>
            </p:cNvPr>
            <p:cNvSpPr>
              <a:spLocks/>
            </p:cNvSpPr>
            <p:nvPr/>
          </p:nvSpPr>
          <p:spPr bwMode="auto">
            <a:xfrm>
              <a:off x="9598026" y="2011363"/>
              <a:ext cx="6350" cy="14288"/>
            </a:xfrm>
            <a:custGeom>
              <a:avLst/>
              <a:gdLst/>
              <a:ahLst/>
              <a:cxnLst>
                <a:cxn ang="0">
                  <a:pos x="4" y="0"/>
                </a:cxn>
                <a:cxn ang="0">
                  <a:pos x="4" y="2"/>
                </a:cxn>
                <a:cxn ang="0">
                  <a:pos x="0" y="9"/>
                </a:cxn>
                <a:cxn ang="0">
                  <a:pos x="0" y="6"/>
                </a:cxn>
                <a:cxn ang="0">
                  <a:pos x="2" y="2"/>
                </a:cxn>
                <a:cxn ang="0">
                  <a:pos x="4" y="0"/>
                </a:cxn>
              </a:cxnLst>
              <a:rect l="0" t="0" r="r" b="b"/>
              <a:pathLst>
                <a:path w="4" h="9">
                  <a:moveTo>
                    <a:pt x="4" y="0"/>
                  </a:moveTo>
                  <a:lnTo>
                    <a:pt x="4" y="2"/>
                  </a:lnTo>
                  <a:lnTo>
                    <a:pt x="0" y="9"/>
                  </a:lnTo>
                  <a:lnTo>
                    <a:pt x="0" y="6"/>
                  </a:lnTo>
                  <a:lnTo>
                    <a:pt x="2"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278">
              <a:extLst>
                <a:ext uri="{FF2B5EF4-FFF2-40B4-BE49-F238E27FC236}">
                  <a16:creationId xmlns:a16="http://schemas.microsoft.com/office/drawing/2014/main" id="{BFF3529A-EFC1-4AD1-88C9-4A4CFE3F59A1}"/>
                </a:ext>
              </a:extLst>
            </p:cNvPr>
            <p:cNvSpPr>
              <a:spLocks/>
            </p:cNvSpPr>
            <p:nvPr/>
          </p:nvSpPr>
          <p:spPr bwMode="auto">
            <a:xfrm>
              <a:off x="9601201" y="2014538"/>
              <a:ext cx="6350" cy="14288"/>
            </a:xfrm>
            <a:custGeom>
              <a:avLst/>
              <a:gdLst/>
              <a:ahLst/>
              <a:cxnLst>
                <a:cxn ang="0">
                  <a:pos x="4" y="0"/>
                </a:cxn>
                <a:cxn ang="0">
                  <a:pos x="4" y="2"/>
                </a:cxn>
                <a:cxn ang="0">
                  <a:pos x="2" y="6"/>
                </a:cxn>
                <a:cxn ang="0">
                  <a:pos x="2" y="9"/>
                </a:cxn>
                <a:cxn ang="0">
                  <a:pos x="0" y="9"/>
                </a:cxn>
                <a:cxn ang="0">
                  <a:pos x="0" y="6"/>
                </a:cxn>
                <a:cxn ang="0">
                  <a:pos x="2" y="2"/>
                </a:cxn>
                <a:cxn ang="0">
                  <a:pos x="4" y="0"/>
                </a:cxn>
              </a:cxnLst>
              <a:rect l="0" t="0" r="r" b="b"/>
              <a:pathLst>
                <a:path w="4" h="9">
                  <a:moveTo>
                    <a:pt x="4" y="0"/>
                  </a:moveTo>
                  <a:lnTo>
                    <a:pt x="4" y="2"/>
                  </a:lnTo>
                  <a:lnTo>
                    <a:pt x="2" y="6"/>
                  </a:lnTo>
                  <a:lnTo>
                    <a:pt x="2" y="9"/>
                  </a:lnTo>
                  <a:lnTo>
                    <a:pt x="0" y="9"/>
                  </a:lnTo>
                  <a:lnTo>
                    <a:pt x="0" y="6"/>
                  </a:lnTo>
                  <a:lnTo>
                    <a:pt x="2"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279">
              <a:extLst>
                <a:ext uri="{FF2B5EF4-FFF2-40B4-BE49-F238E27FC236}">
                  <a16:creationId xmlns:a16="http://schemas.microsoft.com/office/drawing/2014/main" id="{C53C4338-57D7-4085-A7E3-C56F3E21A43A}"/>
                </a:ext>
              </a:extLst>
            </p:cNvPr>
            <p:cNvSpPr>
              <a:spLocks/>
            </p:cNvSpPr>
            <p:nvPr/>
          </p:nvSpPr>
          <p:spPr bwMode="auto">
            <a:xfrm>
              <a:off x="9604376" y="2014538"/>
              <a:ext cx="6350" cy="17463"/>
            </a:xfrm>
            <a:custGeom>
              <a:avLst/>
              <a:gdLst/>
              <a:ahLst/>
              <a:cxnLst>
                <a:cxn ang="0">
                  <a:pos x="4" y="0"/>
                </a:cxn>
                <a:cxn ang="0">
                  <a:pos x="4" y="4"/>
                </a:cxn>
                <a:cxn ang="0">
                  <a:pos x="2" y="7"/>
                </a:cxn>
                <a:cxn ang="0">
                  <a:pos x="2" y="11"/>
                </a:cxn>
                <a:cxn ang="0">
                  <a:pos x="0" y="9"/>
                </a:cxn>
                <a:cxn ang="0">
                  <a:pos x="0" y="6"/>
                </a:cxn>
                <a:cxn ang="0">
                  <a:pos x="2" y="2"/>
                </a:cxn>
                <a:cxn ang="0">
                  <a:pos x="4" y="0"/>
                </a:cxn>
              </a:cxnLst>
              <a:rect l="0" t="0" r="r" b="b"/>
              <a:pathLst>
                <a:path w="4" h="11">
                  <a:moveTo>
                    <a:pt x="4" y="0"/>
                  </a:moveTo>
                  <a:lnTo>
                    <a:pt x="4" y="4"/>
                  </a:lnTo>
                  <a:lnTo>
                    <a:pt x="2" y="7"/>
                  </a:lnTo>
                  <a:lnTo>
                    <a:pt x="2" y="11"/>
                  </a:lnTo>
                  <a:lnTo>
                    <a:pt x="0" y="9"/>
                  </a:lnTo>
                  <a:lnTo>
                    <a:pt x="0" y="6"/>
                  </a:lnTo>
                  <a:lnTo>
                    <a:pt x="2"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280">
              <a:extLst>
                <a:ext uri="{FF2B5EF4-FFF2-40B4-BE49-F238E27FC236}">
                  <a16:creationId xmlns:a16="http://schemas.microsoft.com/office/drawing/2014/main" id="{C33156D5-ED5F-494F-A739-7A5021A13EF9}"/>
                </a:ext>
              </a:extLst>
            </p:cNvPr>
            <p:cNvSpPr>
              <a:spLocks/>
            </p:cNvSpPr>
            <p:nvPr/>
          </p:nvSpPr>
          <p:spPr bwMode="auto">
            <a:xfrm>
              <a:off x="9593264" y="1966913"/>
              <a:ext cx="47625" cy="50800"/>
            </a:xfrm>
            <a:custGeom>
              <a:avLst/>
              <a:gdLst/>
              <a:ahLst/>
              <a:cxnLst>
                <a:cxn ang="0">
                  <a:pos x="25" y="0"/>
                </a:cxn>
                <a:cxn ang="0">
                  <a:pos x="27" y="0"/>
                </a:cxn>
                <a:cxn ang="0">
                  <a:pos x="30" y="7"/>
                </a:cxn>
                <a:cxn ang="0">
                  <a:pos x="27" y="9"/>
                </a:cxn>
                <a:cxn ang="0">
                  <a:pos x="25" y="11"/>
                </a:cxn>
                <a:cxn ang="0">
                  <a:pos x="21" y="12"/>
                </a:cxn>
                <a:cxn ang="0">
                  <a:pos x="16" y="18"/>
                </a:cxn>
                <a:cxn ang="0">
                  <a:pos x="14" y="21"/>
                </a:cxn>
                <a:cxn ang="0">
                  <a:pos x="14" y="25"/>
                </a:cxn>
                <a:cxn ang="0">
                  <a:pos x="12" y="28"/>
                </a:cxn>
                <a:cxn ang="0">
                  <a:pos x="12" y="32"/>
                </a:cxn>
                <a:cxn ang="0">
                  <a:pos x="9" y="30"/>
                </a:cxn>
                <a:cxn ang="0">
                  <a:pos x="7" y="30"/>
                </a:cxn>
                <a:cxn ang="0">
                  <a:pos x="5" y="28"/>
                </a:cxn>
                <a:cxn ang="0">
                  <a:pos x="0" y="28"/>
                </a:cxn>
                <a:cxn ang="0">
                  <a:pos x="3" y="21"/>
                </a:cxn>
                <a:cxn ang="0">
                  <a:pos x="5" y="16"/>
                </a:cxn>
                <a:cxn ang="0">
                  <a:pos x="9" y="9"/>
                </a:cxn>
                <a:cxn ang="0">
                  <a:pos x="14" y="4"/>
                </a:cxn>
                <a:cxn ang="0">
                  <a:pos x="16" y="4"/>
                </a:cxn>
                <a:cxn ang="0">
                  <a:pos x="19" y="2"/>
                </a:cxn>
                <a:cxn ang="0">
                  <a:pos x="23" y="2"/>
                </a:cxn>
                <a:cxn ang="0">
                  <a:pos x="25" y="0"/>
                </a:cxn>
              </a:cxnLst>
              <a:rect l="0" t="0" r="r" b="b"/>
              <a:pathLst>
                <a:path w="30" h="32">
                  <a:moveTo>
                    <a:pt x="25" y="0"/>
                  </a:moveTo>
                  <a:lnTo>
                    <a:pt x="27" y="0"/>
                  </a:lnTo>
                  <a:lnTo>
                    <a:pt x="30" y="7"/>
                  </a:lnTo>
                  <a:lnTo>
                    <a:pt x="27" y="9"/>
                  </a:lnTo>
                  <a:lnTo>
                    <a:pt x="25" y="11"/>
                  </a:lnTo>
                  <a:lnTo>
                    <a:pt x="21" y="12"/>
                  </a:lnTo>
                  <a:lnTo>
                    <a:pt x="16" y="18"/>
                  </a:lnTo>
                  <a:lnTo>
                    <a:pt x="14" y="21"/>
                  </a:lnTo>
                  <a:lnTo>
                    <a:pt x="14" y="25"/>
                  </a:lnTo>
                  <a:lnTo>
                    <a:pt x="12" y="28"/>
                  </a:lnTo>
                  <a:lnTo>
                    <a:pt x="12" y="32"/>
                  </a:lnTo>
                  <a:lnTo>
                    <a:pt x="9" y="30"/>
                  </a:lnTo>
                  <a:lnTo>
                    <a:pt x="7" y="30"/>
                  </a:lnTo>
                  <a:lnTo>
                    <a:pt x="5" y="28"/>
                  </a:lnTo>
                  <a:lnTo>
                    <a:pt x="0" y="28"/>
                  </a:lnTo>
                  <a:lnTo>
                    <a:pt x="3" y="21"/>
                  </a:lnTo>
                  <a:lnTo>
                    <a:pt x="5" y="16"/>
                  </a:lnTo>
                  <a:lnTo>
                    <a:pt x="9" y="9"/>
                  </a:lnTo>
                  <a:lnTo>
                    <a:pt x="14" y="4"/>
                  </a:lnTo>
                  <a:lnTo>
                    <a:pt x="16" y="4"/>
                  </a:lnTo>
                  <a:lnTo>
                    <a:pt x="19" y="2"/>
                  </a:lnTo>
                  <a:lnTo>
                    <a:pt x="23" y="2"/>
                  </a:lnTo>
                  <a:lnTo>
                    <a:pt x="25"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281">
              <a:extLst>
                <a:ext uri="{FF2B5EF4-FFF2-40B4-BE49-F238E27FC236}">
                  <a16:creationId xmlns:a16="http://schemas.microsoft.com/office/drawing/2014/main" id="{EAF5A867-75DE-4CF0-8E0F-7A3701EAD5FB}"/>
                </a:ext>
              </a:extLst>
            </p:cNvPr>
            <p:cNvSpPr>
              <a:spLocks noEditPoints="1"/>
            </p:cNvSpPr>
            <p:nvPr/>
          </p:nvSpPr>
          <p:spPr bwMode="auto">
            <a:xfrm>
              <a:off x="9593264" y="1963738"/>
              <a:ext cx="47625" cy="53975"/>
            </a:xfrm>
            <a:custGeom>
              <a:avLst/>
              <a:gdLst/>
              <a:ahLst/>
              <a:cxnLst>
                <a:cxn ang="0">
                  <a:pos x="14" y="27"/>
                </a:cxn>
                <a:cxn ang="0">
                  <a:pos x="12" y="30"/>
                </a:cxn>
                <a:cxn ang="0">
                  <a:pos x="14" y="27"/>
                </a:cxn>
                <a:cxn ang="0">
                  <a:pos x="3" y="23"/>
                </a:cxn>
                <a:cxn ang="0">
                  <a:pos x="2" y="30"/>
                </a:cxn>
                <a:cxn ang="0">
                  <a:pos x="7" y="30"/>
                </a:cxn>
                <a:cxn ang="0">
                  <a:pos x="11" y="32"/>
                </a:cxn>
                <a:cxn ang="0">
                  <a:pos x="12" y="32"/>
                </a:cxn>
                <a:cxn ang="0">
                  <a:pos x="12" y="34"/>
                </a:cxn>
                <a:cxn ang="0">
                  <a:pos x="9" y="32"/>
                </a:cxn>
                <a:cxn ang="0">
                  <a:pos x="0" y="32"/>
                </a:cxn>
                <a:cxn ang="0">
                  <a:pos x="0" y="30"/>
                </a:cxn>
                <a:cxn ang="0">
                  <a:pos x="3" y="23"/>
                </a:cxn>
                <a:cxn ang="0">
                  <a:pos x="28" y="9"/>
                </a:cxn>
                <a:cxn ang="0">
                  <a:pos x="30" y="9"/>
                </a:cxn>
                <a:cxn ang="0">
                  <a:pos x="27" y="13"/>
                </a:cxn>
                <a:cxn ang="0">
                  <a:pos x="19" y="16"/>
                </a:cxn>
                <a:cxn ang="0">
                  <a:pos x="14" y="27"/>
                </a:cxn>
                <a:cxn ang="0">
                  <a:pos x="14" y="23"/>
                </a:cxn>
                <a:cxn ang="0">
                  <a:pos x="18" y="16"/>
                </a:cxn>
                <a:cxn ang="0">
                  <a:pos x="21" y="14"/>
                </a:cxn>
                <a:cxn ang="0">
                  <a:pos x="25" y="11"/>
                </a:cxn>
                <a:cxn ang="0">
                  <a:pos x="28" y="9"/>
                </a:cxn>
                <a:cxn ang="0">
                  <a:pos x="16" y="4"/>
                </a:cxn>
                <a:cxn ang="0">
                  <a:pos x="18" y="4"/>
                </a:cxn>
                <a:cxn ang="0">
                  <a:pos x="16" y="6"/>
                </a:cxn>
                <a:cxn ang="0">
                  <a:pos x="12" y="7"/>
                </a:cxn>
                <a:cxn ang="0">
                  <a:pos x="11" y="9"/>
                </a:cxn>
                <a:cxn ang="0">
                  <a:pos x="11" y="11"/>
                </a:cxn>
                <a:cxn ang="0">
                  <a:pos x="9" y="13"/>
                </a:cxn>
                <a:cxn ang="0">
                  <a:pos x="3" y="23"/>
                </a:cxn>
                <a:cxn ang="0">
                  <a:pos x="5" y="18"/>
                </a:cxn>
                <a:cxn ang="0">
                  <a:pos x="7" y="14"/>
                </a:cxn>
                <a:cxn ang="0">
                  <a:pos x="7" y="11"/>
                </a:cxn>
                <a:cxn ang="0">
                  <a:pos x="12" y="6"/>
                </a:cxn>
                <a:cxn ang="0">
                  <a:pos x="16" y="4"/>
                </a:cxn>
                <a:cxn ang="0">
                  <a:pos x="27" y="0"/>
                </a:cxn>
                <a:cxn ang="0">
                  <a:pos x="30" y="9"/>
                </a:cxn>
                <a:cxn ang="0">
                  <a:pos x="25" y="2"/>
                </a:cxn>
                <a:cxn ang="0">
                  <a:pos x="21" y="4"/>
                </a:cxn>
                <a:cxn ang="0">
                  <a:pos x="19" y="4"/>
                </a:cxn>
                <a:cxn ang="0">
                  <a:pos x="27" y="0"/>
                </a:cxn>
              </a:cxnLst>
              <a:rect l="0" t="0" r="r" b="b"/>
              <a:pathLst>
                <a:path w="30" h="34">
                  <a:moveTo>
                    <a:pt x="14" y="27"/>
                  </a:moveTo>
                  <a:lnTo>
                    <a:pt x="12" y="30"/>
                  </a:lnTo>
                  <a:lnTo>
                    <a:pt x="14" y="27"/>
                  </a:lnTo>
                  <a:close/>
                  <a:moveTo>
                    <a:pt x="3" y="23"/>
                  </a:moveTo>
                  <a:lnTo>
                    <a:pt x="2" y="30"/>
                  </a:lnTo>
                  <a:lnTo>
                    <a:pt x="7" y="30"/>
                  </a:lnTo>
                  <a:lnTo>
                    <a:pt x="11" y="32"/>
                  </a:lnTo>
                  <a:lnTo>
                    <a:pt x="12" y="32"/>
                  </a:lnTo>
                  <a:lnTo>
                    <a:pt x="12" y="34"/>
                  </a:lnTo>
                  <a:lnTo>
                    <a:pt x="9" y="32"/>
                  </a:lnTo>
                  <a:lnTo>
                    <a:pt x="0" y="32"/>
                  </a:lnTo>
                  <a:lnTo>
                    <a:pt x="0" y="30"/>
                  </a:lnTo>
                  <a:lnTo>
                    <a:pt x="3" y="23"/>
                  </a:lnTo>
                  <a:close/>
                  <a:moveTo>
                    <a:pt x="28" y="9"/>
                  </a:moveTo>
                  <a:lnTo>
                    <a:pt x="30" y="9"/>
                  </a:lnTo>
                  <a:lnTo>
                    <a:pt x="27" y="13"/>
                  </a:lnTo>
                  <a:lnTo>
                    <a:pt x="19" y="16"/>
                  </a:lnTo>
                  <a:lnTo>
                    <a:pt x="14" y="27"/>
                  </a:lnTo>
                  <a:lnTo>
                    <a:pt x="14" y="23"/>
                  </a:lnTo>
                  <a:lnTo>
                    <a:pt x="18" y="16"/>
                  </a:lnTo>
                  <a:lnTo>
                    <a:pt x="21" y="14"/>
                  </a:lnTo>
                  <a:lnTo>
                    <a:pt x="25" y="11"/>
                  </a:lnTo>
                  <a:lnTo>
                    <a:pt x="28" y="9"/>
                  </a:lnTo>
                  <a:close/>
                  <a:moveTo>
                    <a:pt x="16" y="4"/>
                  </a:moveTo>
                  <a:lnTo>
                    <a:pt x="18" y="4"/>
                  </a:lnTo>
                  <a:lnTo>
                    <a:pt x="16" y="6"/>
                  </a:lnTo>
                  <a:lnTo>
                    <a:pt x="12" y="7"/>
                  </a:lnTo>
                  <a:lnTo>
                    <a:pt x="11" y="9"/>
                  </a:lnTo>
                  <a:lnTo>
                    <a:pt x="11" y="11"/>
                  </a:lnTo>
                  <a:lnTo>
                    <a:pt x="9" y="13"/>
                  </a:lnTo>
                  <a:lnTo>
                    <a:pt x="3" y="23"/>
                  </a:lnTo>
                  <a:lnTo>
                    <a:pt x="5" y="18"/>
                  </a:lnTo>
                  <a:lnTo>
                    <a:pt x="7" y="14"/>
                  </a:lnTo>
                  <a:lnTo>
                    <a:pt x="7" y="11"/>
                  </a:lnTo>
                  <a:lnTo>
                    <a:pt x="12" y="6"/>
                  </a:lnTo>
                  <a:lnTo>
                    <a:pt x="16" y="4"/>
                  </a:lnTo>
                  <a:close/>
                  <a:moveTo>
                    <a:pt x="27" y="0"/>
                  </a:moveTo>
                  <a:lnTo>
                    <a:pt x="30" y="9"/>
                  </a:lnTo>
                  <a:lnTo>
                    <a:pt x="25" y="2"/>
                  </a:lnTo>
                  <a:lnTo>
                    <a:pt x="21" y="4"/>
                  </a:lnTo>
                  <a:lnTo>
                    <a:pt x="19" y="4"/>
                  </a:lnTo>
                  <a:lnTo>
                    <a:pt x="2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282">
              <a:extLst>
                <a:ext uri="{FF2B5EF4-FFF2-40B4-BE49-F238E27FC236}">
                  <a16:creationId xmlns:a16="http://schemas.microsoft.com/office/drawing/2014/main" id="{ABDE3864-D459-4863-A970-D537E43EE9A5}"/>
                </a:ext>
              </a:extLst>
            </p:cNvPr>
            <p:cNvSpPr>
              <a:spLocks/>
            </p:cNvSpPr>
            <p:nvPr/>
          </p:nvSpPr>
          <p:spPr bwMode="auto">
            <a:xfrm>
              <a:off x="9601201" y="1955800"/>
              <a:ext cx="53975" cy="33338"/>
            </a:xfrm>
            <a:custGeom>
              <a:avLst/>
              <a:gdLst/>
              <a:ahLst/>
              <a:cxnLst>
                <a:cxn ang="0">
                  <a:pos x="27" y="0"/>
                </a:cxn>
                <a:cxn ang="0">
                  <a:pos x="29" y="3"/>
                </a:cxn>
                <a:cxn ang="0">
                  <a:pos x="30" y="5"/>
                </a:cxn>
                <a:cxn ang="0">
                  <a:pos x="32" y="9"/>
                </a:cxn>
                <a:cxn ang="0">
                  <a:pos x="34" y="11"/>
                </a:cxn>
                <a:cxn ang="0">
                  <a:pos x="34" y="12"/>
                </a:cxn>
                <a:cxn ang="0">
                  <a:pos x="32" y="14"/>
                </a:cxn>
                <a:cxn ang="0">
                  <a:pos x="27" y="16"/>
                </a:cxn>
                <a:cxn ang="0">
                  <a:pos x="23" y="18"/>
                </a:cxn>
                <a:cxn ang="0">
                  <a:pos x="18" y="18"/>
                </a:cxn>
                <a:cxn ang="0">
                  <a:pos x="14" y="19"/>
                </a:cxn>
                <a:cxn ang="0">
                  <a:pos x="7" y="19"/>
                </a:cxn>
                <a:cxn ang="0">
                  <a:pos x="0" y="21"/>
                </a:cxn>
                <a:cxn ang="0">
                  <a:pos x="6" y="11"/>
                </a:cxn>
                <a:cxn ang="0">
                  <a:pos x="9" y="11"/>
                </a:cxn>
                <a:cxn ang="0">
                  <a:pos x="13" y="9"/>
                </a:cxn>
                <a:cxn ang="0">
                  <a:pos x="18" y="9"/>
                </a:cxn>
                <a:cxn ang="0">
                  <a:pos x="27" y="0"/>
                </a:cxn>
              </a:cxnLst>
              <a:rect l="0" t="0" r="r" b="b"/>
              <a:pathLst>
                <a:path w="34" h="21">
                  <a:moveTo>
                    <a:pt x="27" y="0"/>
                  </a:moveTo>
                  <a:lnTo>
                    <a:pt x="29" y="3"/>
                  </a:lnTo>
                  <a:lnTo>
                    <a:pt x="30" y="5"/>
                  </a:lnTo>
                  <a:lnTo>
                    <a:pt x="32" y="9"/>
                  </a:lnTo>
                  <a:lnTo>
                    <a:pt x="34" y="11"/>
                  </a:lnTo>
                  <a:lnTo>
                    <a:pt x="34" y="12"/>
                  </a:lnTo>
                  <a:lnTo>
                    <a:pt x="32" y="14"/>
                  </a:lnTo>
                  <a:lnTo>
                    <a:pt x="27" y="16"/>
                  </a:lnTo>
                  <a:lnTo>
                    <a:pt x="23" y="18"/>
                  </a:lnTo>
                  <a:lnTo>
                    <a:pt x="18" y="18"/>
                  </a:lnTo>
                  <a:lnTo>
                    <a:pt x="14" y="19"/>
                  </a:lnTo>
                  <a:lnTo>
                    <a:pt x="7" y="19"/>
                  </a:lnTo>
                  <a:lnTo>
                    <a:pt x="0" y="21"/>
                  </a:lnTo>
                  <a:lnTo>
                    <a:pt x="6" y="11"/>
                  </a:lnTo>
                  <a:lnTo>
                    <a:pt x="9" y="11"/>
                  </a:lnTo>
                  <a:lnTo>
                    <a:pt x="13" y="9"/>
                  </a:lnTo>
                  <a:lnTo>
                    <a:pt x="18" y="9"/>
                  </a:lnTo>
                  <a:lnTo>
                    <a:pt x="27"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283">
              <a:extLst>
                <a:ext uri="{FF2B5EF4-FFF2-40B4-BE49-F238E27FC236}">
                  <a16:creationId xmlns:a16="http://schemas.microsoft.com/office/drawing/2014/main" id="{FD67AFB9-73CB-4410-BD44-AC161162704A}"/>
                </a:ext>
              </a:extLst>
            </p:cNvPr>
            <p:cNvSpPr>
              <a:spLocks noEditPoints="1"/>
            </p:cNvSpPr>
            <p:nvPr/>
          </p:nvSpPr>
          <p:spPr bwMode="auto">
            <a:xfrm>
              <a:off x="9601201" y="1955800"/>
              <a:ext cx="53975" cy="36513"/>
            </a:xfrm>
            <a:custGeom>
              <a:avLst/>
              <a:gdLst/>
              <a:ahLst/>
              <a:cxnLst>
                <a:cxn ang="0">
                  <a:pos x="25" y="2"/>
                </a:cxn>
                <a:cxn ang="0">
                  <a:pos x="22" y="7"/>
                </a:cxn>
                <a:cxn ang="0">
                  <a:pos x="20" y="9"/>
                </a:cxn>
                <a:cxn ang="0">
                  <a:pos x="16" y="9"/>
                </a:cxn>
                <a:cxn ang="0">
                  <a:pos x="14" y="11"/>
                </a:cxn>
                <a:cxn ang="0">
                  <a:pos x="9" y="11"/>
                </a:cxn>
                <a:cxn ang="0">
                  <a:pos x="6" y="14"/>
                </a:cxn>
                <a:cxn ang="0">
                  <a:pos x="2" y="19"/>
                </a:cxn>
                <a:cxn ang="0">
                  <a:pos x="7" y="18"/>
                </a:cxn>
                <a:cxn ang="0">
                  <a:pos x="20" y="18"/>
                </a:cxn>
                <a:cxn ang="0">
                  <a:pos x="25" y="16"/>
                </a:cxn>
                <a:cxn ang="0">
                  <a:pos x="29" y="14"/>
                </a:cxn>
                <a:cxn ang="0">
                  <a:pos x="32" y="14"/>
                </a:cxn>
                <a:cxn ang="0">
                  <a:pos x="32" y="9"/>
                </a:cxn>
                <a:cxn ang="0">
                  <a:pos x="25" y="2"/>
                </a:cxn>
                <a:cxn ang="0">
                  <a:pos x="25" y="0"/>
                </a:cxn>
                <a:cxn ang="0">
                  <a:pos x="30" y="5"/>
                </a:cxn>
                <a:cxn ang="0">
                  <a:pos x="34" y="12"/>
                </a:cxn>
                <a:cxn ang="0">
                  <a:pos x="34" y="14"/>
                </a:cxn>
                <a:cxn ang="0">
                  <a:pos x="27" y="18"/>
                </a:cxn>
                <a:cxn ang="0">
                  <a:pos x="20" y="19"/>
                </a:cxn>
                <a:cxn ang="0">
                  <a:pos x="9" y="19"/>
                </a:cxn>
                <a:cxn ang="0">
                  <a:pos x="2" y="23"/>
                </a:cxn>
                <a:cxn ang="0">
                  <a:pos x="0" y="23"/>
                </a:cxn>
                <a:cxn ang="0">
                  <a:pos x="0" y="21"/>
                </a:cxn>
                <a:cxn ang="0">
                  <a:pos x="6" y="11"/>
                </a:cxn>
                <a:cxn ang="0">
                  <a:pos x="7" y="9"/>
                </a:cxn>
                <a:cxn ang="0">
                  <a:pos x="14" y="9"/>
                </a:cxn>
                <a:cxn ang="0">
                  <a:pos x="18" y="7"/>
                </a:cxn>
                <a:cxn ang="0">
                  <a:pos x="20" y="7"/>
                </a:cxn>
                <a:cxn ang="0">
                  <a:pos x="25" y="0"/>
                </a:cxn>
              </a:cxnLst>
              <a:rect l="0" t="0" r="r" b="b"/>
              <a:pathLst>
                <a:path w="34" h="23">
                  <a:moveTo>
                    <a:pt x="25" y="2"/>
                  </a:moveTo>
                  <a:lnTo>
                    <a:pt x="22" y="7"/>
                  </a:lnTo>
                  <a:lnTo>
                    <a:pt x="20" y="9"/>
                  </a:lnTo>
                  <a:lnTo>
                    <a:pt x="16" y="9"/>
                  </a:lnTo>
                  <a:lnTo>
                    <a:pt x="14" y="11"/>
                  </a:lnTo>
                  <a:lnTo>
                    <a:pt x="9" y="11"/>
                  </a:lnTo>
                  <a:lnTo>
                    <a:pt x="6" y="14"/>
                  </a:lnTo>
                  <a:lnTo>
                    <a:pt x="2" y="19"/>
                  </a:lnTo>
                  <a:lnTo>
                    <a:pt x="7" y="18"/>
                  </a:lnTo>
                  <a:lnTo>
                    <a:pt x="20" y="18"/>
                  </a:lnTo>
                  <a:lnTo>
                    <a:pt x="25" y="16"/>
                  </a:lnTo>
                  <a:lnTo>
                    <a:pt x="29" y="14"/>
                  </a:lnTo>
                  <a:lnTo>
                    <a:pt x="32" y="14"/>
                  </a:lnTo>
                  <a:lnTo>
                    <a:pt x="32" y="9"/>
                  </a:lnTo>
                  <a:lnTo>
                    <a:pt x="25" y="2"/>
                  </a:lnTo>
                  <a:close/>
                  <a:moveTo>
                    <a:pt x="25" y="0"/>
                  </a:moveTo>
                  <a:lnTo>
                    <a:pt x="30" y="5"/>
                  </a:lnTo>
                  <a:lnTo>
                    <a:pt x="34" y="12"/>
                  </a:lnTo>
                  <a:lnTo>
                    <a:pt x="34" y="14"/>
                  </a:lnTo>
                  <a:lnTo>
                    <a:pt x="27" y="18"/>
                  </a:lnTo>
                  <a:lnTo>
                    <a:pt x="20" y="19"/>
                  </a:lnTo>
                  <a:lnTo>
                    <a:pt x="9" y="19"/>
                  </a:lnTo>
                  <a:lnTo>
                    <a:pt x="2" y="23"/>
                  </a:lnTo>
                  <a:lnTo>
                    <a:pt x="0" y="23"/>
                  </a:lnTo>
                  <a:lnTo>
                    <a:pt x="0" y="21"/>
                  </a:lnTo>
                  <a:lnTo>
                    <a:pt x="6" y="11"/>
                  </a:lnTo>
                  <a:lnTo>
                    <a:pt x="7" y="9"/>
                  </a:lnTo>
                  <a:lnTo>
                    <a:pt x="14" y="9"/>
                  </a:lnTo>
                  <a:lnTo>
                    <a:pt x="18" y="7"/>
                  </a:lnTo>
                  <a:lnTo>
                    <a:pt x="20" y="7"/>
                  </a:lnTo>
                  <a:lnTo>
                    <a:pt x="2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84">
              <a:extLst>
                <a:ext uri="{FF2B5EF4-FFF2-40B4-BE49-F238E27FC236}">
                  <a16:creationId xmlns:a16="http://schemas.microsoft.com/office/drawing/2014/main" id="{EC8E54B0-03FB-4554-81C4-E6C8B848A129}"/>
                </a:ext>
              </a:extLst>
            </p:cNvPr>
            <p:cNvSpPr>
              <a:spLocks noEditPoints="1"/>
            </p:cNvSpPr>
            <p:nvPr/>
          </p:nvSpPr>
          <p:spPr bwMode="auto">
            <a:xfrm>
              <a:off x="9623426" y="1973263"/>
              <a:ext cx="31750" cy="11113"/>
            </a:xfrm>
            <a:custGeom>
              <a:avLst/>
              <a:gdLst/>
              <a:ahLst/>
              <a:cxnLst>
                <a:cxn ang="0">
                  <a:pos x="4" y="5"/>
                </a:cxn>
                <a:cxn ang="0">
                  <a:pos x="6" y="5"/>
                </a:cxn>
                <a:cxn ang="0">
                  <a:pos x="2" y="7"/>
                </a:cxn>
                <a:cxn ang="0">
                  <a:pos x="0" y="7"/>
                </a:cxn>
                <a:cxn ang="0">
                  <a:pos x="4" y="5"/>
                </a:cxn>
                <a:cxn ang="0">
                  <a:pos x="9" y="3"/>
                </a:cxn>
                <a:cxn ang="0">
                  <a:pos x="11" y="3"/>
                </a:cxn>
                <a:cxn ang="0">
                  <a:pos x="6" y="5"/>
                </a:cxn>
                <a:cxn ang="0">
                  <a:pos x="9" y="3"/>
                </a:cxn>
                <a:cxn ang="0">
                  <a:pos x="13" y="1"/>
                </a:cxn>
                <a:cxn ang="0">
                  <a:pos x="15" y="1"/>
                </a:cxn>
                <a:cxn ang="0">
                  <a:pos x="11" y="3"/>
                </a:cxn>
                <a:cxn ang="0">
                  <a:pos x="13" y="1"/>
                </a:cxn>
                <a:cxn ang="0">
                  <a:pos x="15" y="0"/>
                </a:cxn>
                <a:cxn ang="0">
                  <a:pos x="18" y="0"/>
                </a:cxn>
                <a:cxn ang="0">
                  <a:pos x="20" y="1"/>
                </a:cxn>
                <a:cxn ang="0">
                  <a:pos x="15" y="1"/>
                </a:cxn>
                <a:cxn ang="0">
                  <a:pos x="15" y="0"/>
                </a:cxn>
              </a:cxnLst>
              <a:rect l="0" t="0" r="r" b="b"/>
              <a:pathLst>
                <a:path w="20" h="7">
                  <a:moveTo>
                    <a:pt x="4" y="5"/>
                  </a:moveTo>
                  <a:lnTo>
                    <a:pt x="6" y="5"/>
                  </a:lnTo>
                  <a:lnTo>
                    <a:pt x="2" y="7"/>
                  </a:lnTo>
                  <a:lnTo>
                    <a:pt x="0" y="7"/>
                  </a:lnTo>
                  <a:lnTo>
                    <a:pt x="4" y="5"/>
                  </a:lnTo>
                  <a:close/>
                  <a:moveTo>
                    <a:pt x="9" y="3"/>
                  </a:moveTo>
                  <a:lnTo>
                    <a:pt x="11" y="3"/>
                  </a:lnTo>
                  <a:lnTo>
                    <a:pt x="6" y="5"/>
                  </a:lnTo>
                  <a:lnTo>
                    <a:pt x="9" y="3"/>
                  </a:lnTo>
                  <a:close/>
                  <a:moveTo>
                    <a:pt x="13" y="1"/>
                  </a:moveTo>
                  <a:lnTo>
                    <a:pt x="15" y="1"/>
                  </a:lnTo>
                  <a:lnTo>
                    <a:pt x="11" y="3"/>
                  </a:lnTo>
                  <a:lnTo>
                    <a:pt x="13" y="1"/>
                  </a:lnTo>
                  <a:close/>
                  <a:moveTo>
                    <a:pt x="15" y="0"/>
                  </a:moveTo>
                  <a:lnTo>
                    <a:pt x="18" y="0"/>
                  </a:lnTo>
                  <a:lnTo>
                    <a:pt x="20" y="1"/>
                  </a:lnTo>
                  <a:lnTo>
                    <a:pt x="15" y="1"/>
                  </a:lnTo>
                  <a:lnTo>
                    <a:pt x="1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285">
              <a:extLst>
                <a:ext uri="{FF2B5EF4-FFF2-40B4-BE49-F238E27FC236}">
                  <a16:creationId xmlns:a16="http://schemas.microsoft.com/office/drawing/2014/main" id="{E503B288-3201-4671-84AC-88B96CE124EA}"/>
                </a:ext>
              </a:extLst>
            </p:cNvPr>
            <p:cNvSpPr>
              <a:spLocks/>
            </p:cNvSpPr>
            <p:nvPr/>
          </p:nvSpPr>
          <p:spPr bwMode="auto">
            <a:xfrm>
              <a:off x="9618664" y="1947863"/>
              <a:ext cx="90488" cy="36513"/>
            </a:xfrm>
            <a:custGeom>
              <a:avLst/>
              <a:gdLst/>
              <a:ahLst/>
              <a:cxnLst>
                <a:cxn ang="0">
                  <a:pos x="23" y="0"/>
                </a:cxn>
                <a:cxn ang="0">
                  <a:pos x="53" y="0"/>
                </a:cxn>
                <a:cxn ang="0">
                  <a:pos x="55" y="1"/>
                </a:cxn>
                <a:cxn ang="0">
                  <a:pos x="55" y="3"/>
                </a:cxn>
                <a:cxn ang="0">
                  <a:pos x="57" y="7"/>
                </a:cxn>
                <a:cxn ang="0">
                  <a:pos x="57" y="10"/>
                </a:cxn>
                <a:cxn ang="0">
                  <a:pos x="53" y="10"/>
                </a:cxn>
                <a:cxn ang="0">
                  <a:pos x="51" y="12"/>
                </a:cxn>
                <a:cxn ang="0">
                  <a:pos x="28" y="12"/>
                </a:cxn>
                <a:cxn ang="0">
                  <a:pos x="23" y="14"/>
                </a:cxn>
                <a:cxn ang="0">
                  <a:pos x="19" y="16"/>
                </a:cxn>
                <a:cxn ang="0">
                  <a:pos x="14" y="17"/>
                </a:cxn>
                <a:cxn ang="0">
                  <a:pos x="11" y="17"/>
                </a:cxn>
                <a:cxn ang="0">
                  <a:pos x="7" y="19"/>
                </a:cxn>
                <a:cxn ang="0">
                  <a:pos x="5" y="19"/>
                </a:cxn>
                <a:cxn ang="0">
                  <a:pos x="3" y="21"/>
                </a:cxn>
                <a:cxn ang="0">
                  <a:pos x="3" y="23"/>
                </a:cxn>
                <a:cxn ang="0">
                  <a:pos x="0" y="19"/>
                </a:cxn>
                <a:cxn ang="0">
                  <a:pos x="0" y="8"/>
                </a:cxn>
                <a:cxn ang="0">
                  <a:pos x="3" y="7"/>
                </a:cxn>
                <a:cxn ang="0">
                  <a:pos x="9" y="5"/>
                </a:cxn>
                <a:cxn ang="0">
                  <a:pos x="14" y="1"/>
                </a:cxn>
                <a:cxn ang="0">
                  <a:pos x="23" y="0"/>
                </a:cxn>
              </a:cxnLst>
              <a:rect l="0" t="0" r="r" b="b"/>
              <a:pathLst>
                <a:path w="57" h="23">
                  <a:moveTo>
                    <a:pt x="23" y="0"/>
                  </a:moveTo>
                  <a:lnTo>
                    <a:pt x="53" y="0"/>
                  </a:lnTo>
                  <a:lnTo>
                    <a:pt x="55" y="1"/>
                  </a:lnTo>
                  <a:lnTo>
                    <a:pt x="55" y="3"/>
                  </a:lnTo>
                  <a:lnTo>
                    <a:pt x="57" y="7"/>
                  </a:lnTo>
                  <a:lnTo>
                    <a:pt x="57" y="10"/>
                  </a:lnTo>
                  <a:lnTo>
                    <a:pt x="53" y="10"/>
                  </a:lnTo>
                  <a:lnTo>
                    <a:pt x="51" y="12"/>
                  </a:lnTo>
                  <a:lnTo>
                    <a:pt x="28" y="12"/>
                  </a:lnTo>
                  <a:lnTo>
                    <a:pt x="23" y="14"/>
                  </a:lnTo>
                  <a:lnTo>
                    <a:pt x="19" y="16"/>
                  </a:lnTo>
                  <a:lnTo>
                    <a:pt x="14" y="17"/>
                  </a:lnTo>
                  <a:lnTo>
                    <a:pt x="11" y="17"/>
                  </a:lnTo>
                  <a:lnTo>
                    <a:pt x="7" y="19"/>
                  </a:lnTo>
                  <a:lnTo>
                    <a:pt x="5" y="19"/>
                  </a:lnTo>
                  <a:lnTo>
                    <a:pt x="3" y="21"/>
                  </a:lnTo>
                  <a:lnTo>
                    <a:pt x="3" y="23"/>
                  </a:lnTo>
                  <a:lnTo>
                    <a:pt x="0" y="19"/>
                  </a:lnTo>
                  <a:lnTo>
                    <a:pt x="0" y="8"/>
                  </a:lnTo>
                  <a:lnTo>
                    <a:pt x="3" y="7"/>
                  </a:lnTo>
                  <a:lnTo>
                    <a:pt x="9" y="5"/>
                  </a:lnTo>
                  <a:lnTo>
                    <a:pt x="14" y="1"/>
                  </a:lnTo>
                  <a:lnTo>
                    <a:pt x="23"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286">
              <a:extLst>
                <a:ext uri="{FF2B5EF4-FFF2-40B4-BE49-F238E27FC236}">
                  <a16:creationId xmlns:a16="http://schemas.microsoft.com/office/drawing/2014/main" id="{64E4F139-345C-4AD8-B0C1-68A9A26B8151}"/>
                </a:ext>
              </a:extLst>
            </p:cNvPr>
            <p:cNvSpPr>
              <a:spLocks noEditPoints="1"/>
            </p:cNvSpPr>
            <p:nvPr/>
          </p:nvSpPr>
          <p:spPr bwMode="auto">
            <a:xfrm>
              <a:off x="9615489" y="1944688"/>
              <a:ext cx="95250" cy="39688"/>
            </a:xfrm>
            <a:custGeom>
              <a:avLst/>
              <a:gdLst/>
              <a:ahLst/>
              <a:cxnLst>
                <a:cxn ang="0">
                  <a:pos x="4" y="23"/>
                </a:cxn>
                <a:cxn ang="0">
                  <a:pos x="5" y="23"/>
                </a:cxn>
                <a:cxn ang="0">
                  <a:pos x="5" y="25"/>
                </a:cxn>
                <a:cxn ang="0">
                  <a:pos x="4" y="25"/>
                </a:cxn>
                <a:cxn ang="0">
                  <a:pos x="4" y="23"/>
                </a:cxn>
                <a:cxn ang="0">
                  <a:pos x="29" y="14"/>
                </a:cxn>
                <a:cxn ang="0">
                  <a:pos x="30" y="14"/>
                </a:cxn>
                <a:cxn ang="0">
                  <a:pos x="27" y="16"/>
                </a:cxn>
                <a:cxn ang="0">
                  <a:pos x="11" y="21"/>
                </a:cxn>
                <a:cxn ang="0">
                  <a:pos x="7" y="21"/>
                </a:cxn>
                <a:cxn ang="0">
                  <a:pos x="5" y="23"/>
                </a:cxn>
                <a:cxn ang="0">
                  <a:pos x="5" y="21"/>
                </a:cxn>
                <a:cxn ang="0">
                  <a:pos x="7" y="19"/>
                </a:cxn>
                <a:cxn ang="0">
                  <a:pos x="11" y="19"/>
                </a:cxn>
                <a:cxn ang="0">
                  <a:pos x="16" y="18"/>
                </a:cxn>
                <a:cxn ang="0">
                  <a:pos x="20" y="18"/>
                </a:cxn>
                <a:cxn ang="0">
                  <a:pos x="25" y="16"/>
                </a:cxn>
                <a:cxn ang="0">
                  <a:pos x="29" y="14"/>
                </a:cxn>
                <a:cxn ang="0">
                  <a:pos x="34" y="0"/>
                </a:cxn>
                <a:cxn ang="0">
                  <a:pos x="55" y="0"/>
                </a:cxn>
                <a:cxn ang="0">
                  <a:pos x="57" y="2"/>
                </a:cxn>
                <a:cxn ang="0">
                  <a:pos x="60" y="9"/>
                </a:cxn>
                <a:cxn ang="0">
                  <a:pos x="60" y="12"/>
                </a:cxn>
                <a:cxn ang="0">
                  <a:pos x="59" y="14"/>
                </a:cxn>
                <a:cxn ang="0">
                  <a:pos x="55" y="14"/>
                </a:cxn>
                <a:cxn ang="0">
                  <a:pos x="59" y="10"/>
                </a:cxn>
                <a:cxn ang="0">
                  <a:pos x="59" y="9"/>
                </a:cxn>
                <a:cxn ang="0">
                  <a:pos x="57" y="7"/>
                </a:cxn>
                <a:cxn ang="0">
                  <a:pos x="57" y="3"/>
                </a:cxn>
                <a:cxn ang="0">
                  <a:pos x="55" y="2"/>
                </a:cxn>
                <a:cxn ang="0">
                  <a:pos x="34" y="2"/>
                </a:cxn>
                <a:cxn ang="0">
                  <a:pos x="25" y="3"/>
                </a:cxn>
                <a:cxn ang="0">
                  <a:pos x="11" y="7"/>
                </a:cxn>
                <a:cxn ang="0">
                  <a:pos x="5" y="9"/>
                </a:cxn>
                <a:cxn ang="0">
                  <a:pos x="4" y="12"/>
                </a:cxn>
                <a:cxn ang="0">
                  <a:pos x="2" y="14"/>
                </a:cxn>
                <a:cxn ang="0">
                  <a:pos x="2" y="18"/>
                </a:cxn>
                <a:cxn ang="0">
                  <a:pos x="4" y="21"/>
                </a:cxn>
                <a:cxn ang="0">
                  <a:pos x="4" y="23"/>
                </a:cxn>
                <a:cxn ang="0">
                  <a:pos x="2" y="21"/>
                </a:cxn>
                <a:cxn ang="0">
                  <a:pos x="0" y="18"/>
                </a:cxn>
                <a:cxn ang="0">
                  <a:pos x="0" y="12"/>
                </a:cxn>
                <a:cxn ang="0">
                  <a:pos x="2" y="10"/>
                </a:cxn>
                <a:cxn ang="0">
                  <a:pos x="4" y="7"/>
                </a:cxn>
                <a:cxn ang="0">
                  <a:pos x="9" y="5"/>
                </a:cxn>
                <a:cxn ang="0">
                  <a:pos x="16" y="3"/>
                </a:cxn>
                <a:cxn ang="0">
                  <a:pos x="34" y="0"/>
                </a:cxn>
              </a:cxnLst>
              <a:rect l="0" t="0" r="r" b="b"/>
              <a:pathLst>
                <a:path w="60" h="25">
                  <a:moveTo>
                    <a:pt x="4" y="23"/>
                  </a:moveTo>
                  <a:lnTo>
                    <a:pt x="5" y="23"/>
                  </a:lnTo>
                  <a:lnTo>
                    <a:pt x="5" y="25"/>
                  </a:lnTo>
                  <a:lnTo>
                    <a:pt x="4" y="25"/>
                  </a:lnTo>
                  <a:lnTo>
                    <a:pt x="4" y="23"/>
                  </a:lnTo>
                  <a:close/>
                  <a:moveTo>
                    <a:pt x="29" y="14"/>
                  </a:moveTo>
                  <a:lnTo>
                    <a:pt x="30" y="14"/>
                  </a:lnTo>
                  <a:lnTo>
                    <a:pt x="27" y="16"/>
                  </a:lnTo>
                  <a:lnTo>
                    <a:pt x="11" y="21"/>
                  </a:lnTo>
                  <a:lnTo>
                    <a:pt x="7" y="21"/>
                  </a:lnTo>
                  <a:lnTo>
                    <a:pt x="5" y="23"/>
                  </a:lnTo>
                  <a:lnTo>
                    <a:pt x="5" y="21"/>
                  </a:lnTo>
                  <a:lnTo>
                    <a:pt x="7" y="19"/>
                  </a:lnTo>
                  <a:lnTo>
                    <a:pt x="11" y="19"/>
                  </a:lnTo>
                  <a:lnTo>
                    <a:pt x="16" y="18"/>
                  </a:lnTo>
                  <a:lnTo>
                    <a:pt x="20" y="18"/>
                  </a:lnTo>
                  <a:lnTo>
                    <a:pt x="25" y="16"/>
                  </a:lnTo>
                  <a:lnTo>
                    <a:pt x="29" y="14"/>
                  </a:lnTo>
                  <a:close/>
                  <a:moveTo>
                    <a:pt x="34" y="0"/>
                  </a:moveTo>
                  <a:lnTo>
                    <a:pt x="55" y="0"/>
                  </a:lnTo>
                  <a:lnTo>
                    <a:pt x="57" y="2"/>
                  </a:lnTo>
                  <a:lnTo>
                    <a:pt x="60" y="9"/>
                  </a:lnTo>
                  <a:lnTo>
                    <a:pt x="60" y="12"/>
                  </a:lnTo>
                  <a:lnTo>
                    <a:pt x="59" y="14"/>
                  </a:lnTo>
                  <a:lnTo>
                    <a:pt x="55" y="14"/>
                  </a:lnTo>
                  <a:lnTo>
                    <a:pt x="59" y="10"/>
                  </a:lnTo>
                  <a:lnTo>
                    <a:pt x="59" y="9"/>
                  </a:lnTo>
                  <a:lnTo>
                    <a:pt x="57" y="7"/>
                  </a:lnTo>
                  <a:lnTo>
                    <a:pt x="57" y="3"/>
                  </a:lnTo>
                  <a:lnTo>
                    <a:pt x="55" y="2"/>
                  </a:lnTo>
                  <a:lnTo>
                    <a:pt x="34" y="2"/>
                  </a:lnTo>
                  <a:lnTo>
                    <a:pt x="25" y="3"/>
                  </a:lnTo>
                  <a:lnTo>
                    <a:pt x="11" y="7"/>
                  </a:lnTo>
                  <a:lnTo>
                    <a:pt x="5" y="9"/>
                  </a:lnTo>
                  <a:lnTo>
                    <a:pt x="4" y="12"/>
                  </a:lnTo>
                  <a:lnTo>
                    <a:pt x="2" y="14"/>
                  </a:lnTo>
                  <a:lnTo>
                    <a:pt x="2" y="18"/>
                  </a:lnTo>
                  <a:lnTo>
                    <a:pt x="4" y="21"/>
                  </a:lnTo>
                  <a:lnTo>
                    <a:pt x="4" y="23"/>
                  </a:lnTo>
                  <a:lnTo>
                    <a:pt x="2" y="21"/>
                  </a:lnTo>
                  <a:lnTo>
                    <a:pt x="0" y="18"/>
                  </a:lnTo>
                  <a:lnTo>
                    <a:pt x="0" y="12"/>
                  </a:lnTo>
                  <a:lnTo>
                    <a:pt x="2" y="10"/>
                  </a:lnTo>
                  <a:lnTo>
                    <a:pt x="4" y="7"/>
                  </a:lnTo>
                  <a:lnTo>
                    <a:pt x="9" y="5"/>
                  </a:lnTo>
                  <a:lnTo>
                    <a:pt x="16" y="3"/>
                  </a:lnTo>
                  <a:lnTo>
                    <a:pt x="3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287">
              <a:extLst>
                <a:ext uri="{FF2B5EF4-FFF2-40B4-BE49-F238E27FC236}">
                  <a16:creationId xmlns:a16="http://schemas.microsoft.com/office/drawing/2014/main" id="{D68500D9-9876-4719-AD00-2743684051E2}"/>
                </a:ext>
              </a:extLst>
            </p:cNvPr>
            <p:cNvSpPr>
              <a:spLocks noEditPoints="1"/>
            </p:cNvSpPr>
            <p:nvPr/>
          </p:nvSpPr>
          <p:spPr bwMode="auto">
            <a:xfrm>
              <a:off x="9688514" y="1958975"/>
              <a:ext cx="20638" cy="4763"/>
            </a:xfrm>
            <a:custGeom>
              <a:avLst/>
              <a:gdLst/>
              <a:ahLst/>
              <a:cxnLst>
                <a:cxn ang="0">
                  <a:pos x="7" y="0"/>
                </a:cxn>
                <a:cxn ang="0">
                  <a:pos x="11" y="0"/>
                </a:cxn>
                <a:cxn ang="0">
                  <a:pos x="13" y="1"/>
                </a:cxn>
                <a:cxn ang="0">
                  <a:pos x="13" y="3"/>
                </a:cxn>
                <a:cxn ang="0">
                  <a:pos x="11" y="1"/>
                </a:cxn>
                <a:cxn ang="0">
                  <a:pos x="6" y="1"/>
                </a:cxn>
                <a:cxn ang="0">
                  <a:pos x="7" y="0"/>
                </a:cxn>
                <a:cxn ang="0">
                  <a:pos x="0" y="0"/>
                </a:cxn>
                <a:cxn ang="0">
                  <a:pos x="2" y="1"/>
                </a:cxn>
                <a:cxn ang="0">
                  <a:pos x="6" y="1"/>
                </a:cxn>
                <a:cxn ang="0">
                  <a:pos x="6" y="3"/>
                </a:cxn>
                <a:cxn ang="0">
                  <a:pos x="0" y="3"/>
                </a:cxn>
                <a:cxn ang="0">
                  <a:pos x="0" y="0"/>
                </a:cxn>
              </a:cxnLst>
              <a:rect l="0" t="0" r="r" b="b"/>
              <a:pathLst>
                <a:path w="13" h="3">
                  <a:moveTo>
                    <a:pt x="7" y="0"/>
                  </a:moveTo>
                  <a:lnTo>
                    <a:pt x="11" y="0"/>
                  </a:lnTo>
                  <a:lnTo>
                    <a:pt x="13" y="1"/>
                  </a:lnTo>
                  <a:lnTo>
                    <a:pt x="13" y="3"/>
                  </a:lnTo>
                  <a:lnTo>
                    <a:pt x="11" y="1"/>
                  </a:lnTo>
                  <a:lnTo>
                    <a:pt x="6" y="1"/>
                  </a:lnTo>
                  <a:lnTo>
                    <a:pt x="7" y="0"/>
                  </a:lnTo>
                  <a:close/>
                  <a:moveTo>
                    <a:pt x="0" y="0"/>
                  </a:moveTo>
                  <a:lnTo>
                    <a:pt x="2" y="1"/>
                  </a:lnTo>
                  <a:lnTo>
                    <a:pt x="6" y="1"/>
                  </a:lnTo>
                  <a:lnTo>
                    <a:pt x="6" y="3"/>
                  </a:lnTo>
                  <a:lnTo>
                    <a:pt x="0" y="3"/>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288">
              <a:extLst>
                <a:ext uri="{FF2B5EF4-FFF2-40B4-BE49-F238E27FC236}">
                  <a16:creationId xmlns:a16="http://schemas.microsoft.com/office/drawing/2014/main" id="{55D83426-90C4-463F-8928-A02D987D5F74}"/>
                </a:ext>
              </a:extLst>
            </p:cNvPr>
            <p:cNvSpPr>
              <a:spLocks/>
            </p:cNvSpPr>
            <p:nvPr/>
          </p:nvSpPr>
          <p:spPr bwMode="auto">
            <a:xfrm>
              <a:off x="9686926" y="1930400"/>
              <a:ext cx="84138" cy="30163"/>
            </a:xfrm>
            <a:custGeom>
              <a:avLst/>
              <a:gdLst/>
              <a:ahLst/>
              <a:cxnLst>
                <a:cxn ang="0">
                  <a:pos x="17" y="0"/>
                </a:cxn>
                <a:cxn ang="0">
                  <a:pos x="35" y="0"/>
                </a:cxn>
                <a:cxn ang="0">
                  <a:pos x="42" y="2"/>
                </a:cxn>
                <a:cxn ang="0">
                  <a:pos x="47" y="2"/>
                </a:cxn>
                <a:cxn ang="0">
                  <a:pos x="51" y="3"/>
                </a:cxn>
                <a:cxn ang="0">
                  <a:pos x="53" y="5"/>
                </a:cxn>
                <a:cxn ang="0">
                  <a:pos x="53" y="16"/>
                </a:cxn>
                <a:cxn ang="0">
                  <a:pos x="51" y="18"/>
                </a:cxn>
                <a:cxn ang="0">
                  <a:pos x="51" y="19"/>
                </a:cxn>
                <a:cxn ang="0">
                  <a:pos x="47" y="16"/>
                </a:cxn>
                <a:cxn ang="0">
                  <a:pos x="46" y="16"/>
                </a:cxn>
                <a:cxn ang="0">
                  <a:pos x="35" y="12"/>
                </a:cxn>
                <a:cxn ang="0">
                  <a:pos x="17" y="12"/>
                </a:cxn>
                <a:cxn ang="0">
                  <a:pos x="7" y="16"/>
                </a:cxn>
                <a:cxn ang="0">
                  <a:pos x="5" y="16"/>
                </a:cxn>
                <a:cxn ang="0">
                  <a:pos x="1" y="19"/>
                </a:cxn>
                <a:cxn ang="0">
                  <a:pos x="1" y="18"/>
                </a:cxn>
                <a:cxn ang="0">
                  <a:pos x="0" y="16"/>
                </a:cxn>
                <a:cxn ang="0">
                  <a:pos x="0" y="5"/>
                </a:cxn>
                <a:cxn ang="0">
                  <a:pos x="1" y="3"/>
                </a:cxn>
                <a:cxn ang="0">
                  <a:pos x="5" y="2"/>
                </a:cxn>
                <a:cxn ang="0">
                  <a:pos x="10" y="2"/>
                </a:cxn>
                <a:cxn ang="0">
                  <a:pos x="17" y="0"/>
                </a:cxn>
              </a:cxnLst>
              <a:rect l="0" t="0" r="r" b="b"/>
              <a:pathLst>
                <a:path w="53" h="19">
                  <a:moveTo>
                    <a:pt x="17" y="0"/>
                  </a:moveTo>
                  <a:lnTo>
                    <a:pt x="35" y="0"/>
                  </a:lnTo>
                  <a:lnTo>
                    <a:pt x="42" y="2"/>
                  </a:lnTo>
                  <a:lnTo>
                    <a:pt x="47" y="2"/>
                  </a:lnTo>
                  <a:lnTo>
                    <a:pt x="51" y="3"/>
                  </a:lnTo>
                  <a:lnTo>
                    <a:pt x="53" y="5"/>
                  </a:lnTo>
                  <a:lnTo>
                    <a:pt x="53" y="16"/>
                  </a:lnTo>
                  <a:lnTo>
                    <a:pt x="51" y="18"/>
                  </a:lnTo>
                  <a:lnTo>
                    <a:pt x="51" y="19"/>
                  </a:lnTo>
                  <a:lnTo>
                    <a:pt x="47" y="16"/>
                  </a:lnTo>
                  <a:lnTo>
                    <a:pt x="46" y="16"/>
                  </a:lnTo>
                  <a:lnTo>
                    <a:pt x="35" y="12"/>
                  </a:lnTo>
                  <a:lnTo>
                    <a:pt x="17" y="12"/>
                  </a:lnTo>
                  <a:lnTo>
                    <a:pt x="7" y="16"/>
                  </a:lnTo>
                  <a:lnTo>
                    <a:pt x="5" y="16"/>
                  </a:lnTo>
                  <a:lnTo>
                    <a:pt x="1" y="19"/>
                  </a:lnTo>
                  <a:lnTo>
                    <a:pt x="1" y="18"/>
                  </a:lnTo>
                  <a:lnTo>
                    <a:pt x="0" y="16"/>
                  </a:lnTo>
                  <a:lnTo>
                    <a:pt x="0" y="5"/>
                  </a:lnTo>
                  <a:lnTo>
                    <a:pt x="1" y="3"/>
                  </a:lnTo>
                  <a:lnTo>
                    <a:pt x="5" y="2"/>
                  </a:lnTo>
                  <a:lnTo>
                    <a:pt x="10" y="2"/>
                  </a:lnTo>
                  <a:lnTo>
                    <a:pt x="17"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289">
              <a:extLst>
                <a:ext uri="{FF2B5EF4-FFF2-40B4-BE49-F238E27FC236}">
                  <a16:creationId xmlns:a16="http://schemas.microsoft.com/office/drawing/2014/main" id="{644004BA-6F69-4364-9690-8644844F99E8}"/>
                </a:ext>
              </a:extLst>
            </p:cNvPr>
            <p:cNvSpPr>
              <a:spLocks noEditPoints="1"/>
            </p:cNvSpPr>
            <p:nvPr/>
          </p:nvSpPr>
          <p:spPr bwMode="auto">
            <a:xfrm>
              <a:off x="9686926" y="1930400"/>
              <a:ext cx="87313" cy="30163"/>
            </a:xfrm>
            <a:custGeom>
              <a:avLst/>
              <a:gdLst/>
              <a:ahLst/>
              <a:cxnLst>
                <a:cxn ang="0">
                  <a:pos x="3" y="16"/>
                </a:cxn>
                <a:cxn ang="0">
                  <a:pos x="7" y="16"/>
                </a:cxn>
                <a:cxn ang="0">
                  <a:pos x="5" y="18"/>
                </a:cxn>
                <a:cxn ang="0">
                  <a:pos x="3" y="18"/>
                </a:cxn>
                <a:cxn ang="0">
                  <a:pos x="1" y="19"/>
                </a:cxn>
                <a:cxn ang="0">
                  <a:pos x="1" y="18"/>
                </a:cxn>
                <a:cxn ang="0">
                  <a:pos x="3" y="16"/>
                </a:cxn>
                <a:cxn ang="0">
                  <a:pos x="53" y="12"/>
                </a:cxn>
                <a:cxn ang="0">
                  <a:pos x="53" y="16"/>
                </a:cxn>
                <a:cxn ang="0">
                  <a:pos x="51" y="18"/>
                </a:cxn>
                <a:cxn ang="0">
                  <a:pos x="51" y="16"/>
                </a:cxn>
                <a:cxn ang="0">
                  <a:pos x="53" y="12"/>
                </a:cxn>
                <a:cxn ang="0">
                  <a:pos x="17" y="12"/>
                </a:cxn>
                <a:cxn ang="0">
                  <a:pos x="33" y="12"/>
                </a:cxn>
                <a:cxn ang="0">
                  <a:pos x="40" y="14"/>
                </a:cxn>
                <a:cxn ang="0">
                  <a:pos x="46" y="14"/>
                </a:cxn>
                <a:cxn ang="0">
                  <a:pos x="49" y="16"/>
                </a:cxn>
                <a:cxn ang="0">
                  <a:pos x="51" y="18"/>
                </a:cxn>
                <a:cxn ang="0">
                  <a:pos x="51" y="19"/>
                </a:cxn>
                <a:cxn ang="0">
                  <a:pos x="49" y="18"/>
                </a:cxn>
                <a:cxn ang="0">
                  <a:pos x="46" y="16"/>
                </a:cxn>
                <a:cxn ang="0">
                  <a:pos x="42" y="16"/>
                </a:cxn>
                <a:cxn ang="0">
                  <a:pos x="35" y="14"/>
                </a:cxn>
                <a:cxn ang="0">
                  <a:pos x="17" y="14"/>
                </a:cxn>
                <a:cxn ang="0">
                  <a:pos x="12" y="16"/>
                </a:cxn>
                <a:cxn ang="0">
                  <a:pos x="7" y="16"/>
                </a:cxn>
                <a:cxn ang="0">
                  <a:pos x="10" y="14"/>
                </a:cxn>
                <a:cxn ang="0">
                  <a:pos x="17" y="12"/>
                </a:cxn>
                <a:cxn ang="0">
                  <a:pos x="0" y="9"/>
                </a:cxn>
                <a:cxn ang="0">
                  <a:pos x="1" y="12"/>
                </a:cxn>
                <a:cxn ang="0">
                  <a:pos x="1" y="18"/>
                </a:cxn>
                <a:cxn ang="0">
                  <a:pos x="0" y="16"/>
                </a:cxn>
                <a:cxn ang="0">
                  <a:pos x="0" y="9"/>
                </a:cxn>
                <a:cxn ang="0">
                  <a:pos x="10" y="0"/>
                </a:cxn>
                <a:cxn ang="0">
                  <a:pos x="40" y="0"/>
                </a:cxn>
                <a:cxn ang="0">
                  <a:pos x="51" y="3"/>
                </a:cxn>
                <a:cxn ang="0">
                  <a:pos x="55" y="7"/>
                </a:cxn>
                <a:cxn ang="0">
                  <a:pos x="55" y="9"/>
                </a:cxn>
                <a:cxn ang="0">
                  <a:pos x="53" y="12"/>
                </a:cxn>
                <a:cxn ang="0">
                  <a:pos x="53" y="7"/>
                </a:cxn>
                <a:cxn ang="0">
                  <a:pos x="49" y="3"/>
                </a:cxn>
                <a:cxn ang="0">
                  <a:pos x="44" y="2"/>
                </a:cxn>
                <a:cxn ang="0">
                  <a:pos x="15" y="2"/>
                </a:cxn>
                <a:cxn ang="0">
                  <a:pos x="8" y="3"/>
                </a:cxn>
                <a:cxn ang="0">
                  <a:pos x="3" y="5"/>
                </a:cxn>
                <a:cxn ang="0">
                  <a:pos x="0" y="7"/>
                </a:cxn>
                <a:cxn ang="0">
                  <a:pos x="0" y="5"/>
                </a:cxn>
                <a:cxn ang="0">
                  <a:pos x="1" y="3"/>
                </a:cxn>
                <a:cxn ang="0">
                  <a:pos x="3" y="3"/>
                </a:cxn>
                <a:cxn ang="0">
                  <a:pos x="10" y="0"/>
                </a:cxn>
              </a:cxnLst>
              <a:rect l="0" t="0" r="r" b="b"/>
              <a:pathLst>
                <a:path w="55" h="19">
                  <a:moveTo>
                    <a:pt x="3" y="16"/>
                  </a:moveTo>
                  <a:lnTo>
                    <a:pt x="7" y="16"/>
                  </a:lnTo>
                  <a:lnTo>
                    <a:pt x="5" y="18"/>
                  </a:lnTo>
                  <a:lnTo>
                    <a:pt x="3" y="18"/>
                  </a:lnTo>
                  <a:lnTo>
                    <a:pt x="1" y="19"/>
                  </a:lnTo>
                  <a:lnTo>
                    <a:pt x="1" y="18"/>
                  </a:lnTo>
                  <a:lnTo>
                    <a:pt x="3" y="16"/>
                  </a:lnTo>
                  <a:close/>
                  <a:moveTo>
                    <a:pt x="53" y="12"/>
                  </a:moveTo>
                  <a:lnTo>
                    <a:pt x="53" y="16"/>
                  </a:lnTo>
                  <a:lnTo>
                    <a:pt x="51" y="18"/>
                  </a:lnTo>
                  <a:lnTo>
                    <a:pt x="51" y="16"/>
                  </a:lnTo>
                  <a:lnTo>
                    <a:pt x="53" y="12"/>
                  </a:lnTo>
                  <a:close/>
                  <a:moveTo>
                    <a:pt x="17" y="12"/>
                  </a:moveTo>
                  <a:lnTo>
                    <a:pt x="33" y="12"/>
                  </a:lnTo>
                  <a:lnTo>
                    <a:pt x="40" y="14"/>
                  </a:lnTo>
                  <a:lnTo>
                    <a:pt x="46" y="14"/>
                  </a:lnTo>
                  <a:lnTo>
                    <a:pt x="49" y="16"/>
                  </a:lnTo>
                  <a:lnTo>
                    <a:pt x="51" y="18"/>
                  </a:lnTo>
                  <a:lnTo>
                    <a:pt x="51" y="19"/>
                  </a:lnTo>
                  <a:lnTo>
                    <a:pt x="49" y="18"/>
                  </a:lnTo>
                  <a:lnTo>
                    <a:pt x="46" y="16"/>
                  </a:lnTo>
                  <a:lnTo>
                    <a:pt x="42" y="16"/>
                  </a:lnTo>
                  <a:lnTo>
                    <a:pt x="35" y="14"/>
                  </a:lnTo>
                  <a:lnTo>
                    <a:pt x="17" y="14"/>
                  </a:lnTo>
                  <a:lnTo>
                    <a:pt x="12" y="16"/>
                  </a:lnTo>
                  <a:lnTo>
                    <a:pt x="7" y="16"/>
                  </a:lnTo>
                  <a:lnTo>
                    <a:pt x="10" y="14"/>
                  </a:lnTo>
                  <a:lnTo>
                    <a:pt x="17" y="12"/>
                  </a:lnTo>
                  <a:close/>
                  <a:moveTo>
                    <a:pt x="0" y="9"/>
                  </a:moveTo>
                  <a:lnTo>
                    <a:pt x="1" y="12"/>
                  </a:lnTo>
                  <a:lnTo>
                    <a:pt x="1" y="18"/>
                  </a:lnTo>
                  <a:lnTo>
                    <a:pt x="0" y="16"/>
                  </a:lnTo>
                  <a:lnTo>
                    <a:pt x="0" y="9"/>
                  </a:lnTo>
                  <a:close/>
                  <a:moveTo>
                    <a:pt x="10" y="0"/>
                  </a:moveTo>
                  <a:lnTo>
                    <a:pt x="40" y="0"/>
                  </a:lnTo>
                  <a:lnTo>
                    <a:pt x="51" y="3"/>
                  </a:lnTo>
                  <a:lnTo>
                    <a:pt x="55" y="7"/>
                  </a:lnTo>
                  <a:lnTo>
                    <a:pt x="55" y="9"/>
                  </a:lnTo>
                  <a:lnTo>
                    <a:pt x="53" y="12"/>
                  </a:lnTo>
                  <a:lnTo>
                    <a:pt x="53" y="7"/>
                  </a:lnTo>
                  <a:lnTo>
                    <a:pt x="49" y="3"/>
                  </a:lnTo>
                  <a:lnTo>
                    <a:pt x="44" y="2"/>
                  </a:lnTo>
                  <a:lnTo>
                    <a:pt x="15" y="2"/>
                  </a:lnTo>
                  <a:lnTo>
                    <a:pt x="8" y="3"/>
                  </a:lnTo>
                  <a:lnTo>
                    <a:pt x="3" y="5"/>
                  </a:lnTo>
                  <a:lnTo>
                    <a:pt x="0" y="7"/>
                  </a:lnTo>
                  <a:lnTo>
                    <a:pt x="0" y="5"/>
                  </a:lnTo>
                  <a:lnTo>
                    <a:pt x="1" y="3"/>
                  </a:lnTo>
                  <a:lnTo>
                    <a:pt x="3" y="3"/>
                  </a:lnTo>
                  <a:lnTo>
                    <a:pt x="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290">
              <a:extLst>
                <a:ext uri="{FF2B5EF4-FFF2-40B4-BE49-F238E27FC236}">
                  <a16:creationId xmlns:a16="http://schemas.microsoft.com/office/drawing/2014/main" id="{D514E3EB-9B43-481A-8BBC-7DCC7F07CDA7}"/>
                </a:ext>
              </a:extLst>
            </p:cNvPr>
            <p:cNvSpPr>
              <a:spLocks/>
            </p:cNvSpPr>
            <p:nvPr/>
          </p:nvSpPr>
          <p:spPr bwMode="auto">
            <a:xfrm>
              <a:off x="9774239" y="1960563"/>
              <a:ext cx="4763" cy="3175"/>
            </a:xfrm>
            <a:custGeom>
              <a:avLst/>
              <a:gdLst/>
              <a:ahLst/>
              <a:cxnLst>
                <a:cxn ang="0">
                  <a:pos x="0" y="0"/>
                </a:cxn>
                <a:cxn ang="0">
                  <a:pos x="3" y="0"/>
                </a:cxn>
                <a:cxn ang="0">
                  <a:pos x="3" y="2"/>
                </a:cxn>
                <a:cxn ang="0">
                  <a:pos x="0" y="0"/>
                </a:cxn>
              </a:cxnLst>
              <a:rect l="0" t="0" r="r" b="b"/>
              <a:pathLst>
                <a:path w="3" h="2">
                  <a:moveTo>
                    <a:pt x="0" y="0"/>
                  </a:moveTo>
                  <a:lnTo>
                    <a:pt x="3" y="0"/>
                  </a:lnTo>
                  <a:lnTo>
                    <a:pt x="3" y="2"/>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291">
              <a:extLst>
                <a:ext uri="{FF2B5EF4-FFF2-40B4-BE49-F238E27FC236}">
                  <a16:creationId xmlns:a16="http://schemas.microsoft.com/office/drawing/2014/main" id="{EEBA2EA3-607B-4FA5-9189-6F70A5DB6F2A}"/>
                </a:ext>
              </a:extLst>
            </p:cNvPr>
            <p:cNvSpPr>
              <a:spLocks/>
            </p:cNvSpPr>
            <p:nvPr/>
          </p:nvSpPr>
          <p:spPr bwMode="auto">
            <a:xfrm>
              <a:off x="9779001" y="1949450"/>
              <a:ext cx="3175" cy="14288"/>
            </a:xfrm>
            <a:custGeom>
              <a:avLst/>
              <a:gdLst/>
              <a:ahLst/>
              <a:cxnLst>
                <a:cxn ang="0">
                  <a:pos x="2" y="0"/>
                </a:cxn>
                <a:cxn ang="0">
                  <a:pos x="2" y="9"/>
                </a:cxn>
                <a:cxn ang="0">
                  <a:pos x="0" y="9"/>
                </a:cxn>
                <a:cxn ang="0">
                  <a:pos x="2" y="0"/>
                </a:cxn>
              </a:cxnLst>
              <a:rect l="0" t="0" r="r" b="b"/>
              <a:pathLst>
                <a:path w="2" h="9">
                  <a:moveTo>
                    <a:pt x="2" y="0"/>
                  </a:moveTo>
                  <a:lnTo>
                    <a:pt x="2" y="9"/>
                  </a:lnTo>
                  <a:lnTo>
                    <a:pt x="0" y="9"/>
                  </a:lnTo>
                  <a:lnTo>
                    <a:pt x="2"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292">
              <a:extLst>
                <a:ext uri="{FF2B5EF4-FFF2-40B4-BE49-F238E27FC236}">
                  <a16:creationId xmlns:a16="http://schemas.microsoft.com/office/drawing/2014/main" id="{0E56CCFB-5647-4D91-BC3C-604EEACDF993}"/>
                </a:ext>
              </a:extLst>
            </p:cNvPr>
            <p:cNvSpPr>
              <a:spLocks noEditPoints="1"/>
            </p:cNvSpPr>
            <p:nvPr/>
          </p:nvSpPr>
          <p:spPr bwMode="auto">
            <a:xfrm>
              <a:off x="9793289" y="1949450"/>
              <a:ext cx="7938" cy="14288"/>
            </a:xfrm>
            <a:custGeom>
              <a:avLst/>
              <a:gdLst/>
              <a:ahLst/>
              <a:cxnLst>
                <a:cxn ang="0">
                  <a:pos x="0" y="7"/>
                </a:cxn>
                <a:cxn ang="0">
                  <a:pos x="4" y="9"/>
                </a:cxn>
                <a:cxn ang="0">
                  <a:pos x="0" y="9"/>
                </a:cxn>
                <a:cxn ang="0">
                  <a:pos x="0" y="7"/>
                </a:cxn>
                <a:cxn ang="0">
                  <a:pos x="2" y="0"/>
                </a:cxn>
                <a:cxn ang="0">
                  <a:pos x="5" y="2"/>
                </a:cxn>
                <a:cxn ang="0">
                  <a:pos x="2" y="2"/>
                </a:cxn>
                <a:cxn ang="0">
                  <a:pos x="2" y="4"/>
                </a:cxn>
                <a:cxn ang="0">
                  <a:pos x="5" y="6"/>
                </a:cxn>
                <a:cxn ang="0">
                  <a:pos x="2" y="6"/>
                </a:cxn>
                <a:cxn ang="0">
                  <a:pos x="0" y="7"/>
                </a:cxn>
                <a:cxn ang="0">
                  <a:pos x="2" y="0"/>
                </a:cxn>
              </a:cxnLst>
              <a:rect l="0" t="0" r="r" b="b"/>
              <a:pathLst>
                <a:path w="5" h="9">
                  <a:moveTo>
                    <a:pt x="0" y="7"/>
                  </a:moveTo>
                  <a:lnTo>
                    <a:pt x="4" y="9"/>
                  </a:lnTo>
                  <a:lnTo>
                    <a:pt x="0" y="9"/>
                  </a:lnTo>
                  <a:lnTo>
                    <a:pt x="0" y="7"/>
                  </a:lnTo>
                  <a:close/>
                  <a:moveTo>
                    <a:pt x="2" y="0"/>
                  </a:moveTo>
                  <a:lnTo>
                    <a:pt x="5" y="2"/>
                  </a:lnTo>
                  <a:lnTo>
                    <a:pt x="2" y="2"/>
                  </a:lnTo>
                  <a:lnTo>
                    <a:pt x="2" y="4"/>
                  </a:lnTo>
                  <a:lnTo>
                    <a:pt x="5" y="6"/>
                  </a:lnTo>
                  <a:lnTo>
                    <a:pt x="2" y="6"/>
                  </a:lnTo>
                  <a:lnTo>
                    <a:pt x="0" y="7"/>
                  </a:lnTo>
                  <a:lnTo>
                    <a:pt x="2"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293">
              <a:extLst>
                <a:ext uri="{FF2B5EF4-FFF2-40B4-BE49-F238E27FC236}">
                  <a16:creationId xmlns:a16="http://schemas.microsoft.com/office/drawing/2014/main" id="{1AA6CF7D-1934-4FBD-A5CB-2360FF5B326D}"/>
                </a:ext>
              </a:extLst>
            </p:cNvPr>
            <p:cNvSpPr>
              <a:spLocks noEditPoints="1"/>
            </p:cNvSpPr>
            <p:nvPr/>
          </p:nvSpPr>
          <p:spPr bwMode="auto">
            <a:xfrm>
              <a:off x="9812339" y="1955800"/>
              <a:ext cx="9525" cy="14288"/>
            </a:xfrm>
            <a:custGeom>
              <a:avLst/>
              <a:gdLst/>
              <a:ahLst/>
              <a:cxnLst>
                <a:cxn ang="0">
                  <a:pos x="4" y="2"/>
                </a:cxn>
                <a:cxn ang="0">
                  <a:pos x="2" y="9"/>
                </a:cxn>
                <a:cxn ang="0">
                  <a:pos x="0" y="9"/>
                </a:cxn>
                <a:cxn ang="0">
                  <a:pos x="4" y="2"/>
                </a:cxn>
                <a:cxn ang="0">
                  <a:pos x="0" y="0"/>
                </a:cxn>
                <a:cxn ang="0">
                  <a:pos x="2" y="0"/>
                </a:cxn>
                <a:cxn ang="0">
                  <a:pos x="6" y="2"/>
                </a:cxn>
                <a:cxn ang="0">
                  <a:pos x="4" y="2"/>
                </a:cxn>
                <a:cxn ang="0">
                  <a:pos x="0" y="0"/>
                </a:cxn>
              </a:cxnLst>
              <a:rect l="0" t="0" r="r" b="b"/>
              <a:pathLst>
                <a:path w="6" h="9">
                  <a:moveTo>
                    <a:pt x="4" y="2"/>
                  </a:moveTo>
                  <a:lnTo>
                    <a:pt x="2" y="9"/>
                  </a:lnTo>
                  <a:lnTo>
                    <a:pt x="0" y="9"/>
                  </a:lnTo>
                  <a:lnTo>
                    <a:pt x="4" y="2"/>
                  </a:lnTo>
                  <a:close/>
                  <a:moveTo>
                    <a:pt x="0" y="0"/>
                  </a:moveTo>
                  <a:lnTo>
                    <a:pt x="2" y="0"/>
                  </a:lnTo>
                  <a:lnTo>
                    <a:pt x="6" y="2"/>
                  </a:lnTo>
                  <a:lnTo>
                    <a:pt x="4" y="2"/>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294">
              <a:extLst>
                <a:ext uri="{FF2B5EF4-FFF2-40B4-BE49-F238E27FC236}">
                  <a16:creationId xmlns:a16="http://schemas.microsoft.com/office/drawing/2014/main" id="{1BFCA086-60CA-48C8-9DAB-825D04036401}"/>
                </a:ext>
              </a:extLst>
            </p:cNvPr>
            <p:cNvSpPr>
              <a:spLocks noEditPoints="1"/>
            </p:cNvSpPr>
            <p:nvPr/>
          </p:nvSpPr>
          <p:spPr bwMode="auto">
            <a:xfrm>
              <a:off x="9785351" y="1949450"/>
              <a:ext cx="4763" cy="14288"/>
            </a:xfrm>
            <a:custGeom>
              <a:avLst/>
              <a:gdLst/>
              <a:ahLst/>
              <a:cxnLst>
                <a:cxn ang="0">
                  <a:pos x="0" y="7"/>
                </a:cxn>
                <a:cxn ang="0">
                  <a:pos x="3" y="7"/>
                </a:cxn>
                <a:cxn ang="0">
                  <a:pos x="3" y="9"/>
                </a:cxn>
                <a:cxn ang="0">
                  <a:pos x="0" y="9"/>
                </a:cxn>
                <a:cxn ang="0">
                  <a:pos x="0" y="7"/>
                </a:cxn>
                <a:cxn ang="0">
                  <a:pos x="0" y="4"/>
                </a:cxn>
                <a:cxn ang="0">
                  <a:pos x="3" y="4"/>
                </a:cxn>
                <a:cxn ang="0">
                  <a:pos x="3" y="6"/>
                </a:cxn>
                <a:cxn ang="0">
                  <a:pos x="0" y="6"/>
                </a:cxn>
                <a:cxn ang="0">
                  <a:pos x="0" y="4"/>
                </a:cxn>
                <a:cxn ang="0">
                  <a:pos x="0" y="0"/>
                </a:cxn>
                <a:cxn ang="0">
                  <a:pos x="3" y="0"/>
                </a:cxn>
                <a:cxn ang="0">
                  <a:pos x="3" y="2"/>
                </a:cxn>
                <a:cxn ang="0">
                  <a:pos x="1" y="2"/>
                </a:cxn>
                <a:cxn ang="0">
                  <a:pos x="0" y="4"/>
                </a:cxn>
                <a:cxn ang="0">
                  <a:pos x="0" y="0"/>
                </a:cxn>
              </a:cxnLst>
              <a:rect l="0" t="0" r="r" b="b"/>
              <a:pathLst>
                <a:path w="3" h="9">
                  <a:moveTo>
                    <a:pt x="0" y="7"/>
                  </a:moveTo>
                  <a:lnTo>
                    <a:pt x="3" y="7"/>
                  </a:lnTo>
                  <a:lnTo>
                    <a:pt x="3" y="9"/>
                  </a:lnTo>
                  <a:lnTo>
                    <a:pt x="0" y="9"/>
                  </a:lnTo>
                  <a:lnTo>
                    <a:pt x="0" y="7"/>
                  </a:lnTo>
                  <a:close/>
                  <a:moveTo>
                    <a:pt x="0" y="4"/>
                  </a:moveTo>
                  <a:lnTo>
                    <a:pt x="3" y="4"/>
                  </a:lnTo>
                  <a:lnTo>
                    <a:pt x="3" y="6"/>
                  </a:lnTo>
                  <a:lnTo>
                    <a:pt x="0" y="6"/>
                  </a:lnTo>
                  <a:lnTo>
                    <a:pt x="0" y="4"/>
                  </a:lnTo>
                  <a:close/>
                  <a:moveTo>
                    <a:pt x="0" y="0"/>
                  </a:moveTo>
                  <a:lnTo>
                    <a:pt x="3" y="0"/>
                  </a:lnTo>
                  <a:lnTo>
                    <a:pt x="3" y="2"/>
                  </a:lnTo>
                  <a:lnTo>
                    <a:pt x="1" y="2"/>
                  </a:lnTo>
                  <a:lnTo>
                    <a:pt x="0" y="4"/>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95">
              <a:extLst>
                <a:ext uri="{FF2B5EF4-FFF2-40B4-BE49-F238E27FC236}">
                  <a16:creationId xmlns:a16="http://schemas.microsoft.com/office/drawing/2014/main" id="{91CF6936-E6F8-435E-A6D1-0832503264A4}"/>
                </a:ext>
              </a:extLst>
            </p:cNvPr>
            <p:cNvSpPr>
              <a:spLocks/>
            </p:cNvSpPr>
            <p:nvPr/>
          </p:nvSpPr>
          <p:spPr bwMode="auto">
            <a:xfrm>
              <a:off x="9801226" y="1952625"/>
              <a:ext cx="11113" cy="14288"/>
            </a:xfrm>
            <a:custGeom>
              <a:avLst/>
              <a:gdLst/>
              <a:ahLst/>
              <a:cxnLst>
                <a:cxn ang="0">
                  <a:pos x="2" y="0"/>
                </a:cxn>
                <a:cxn ang="0">
                  <a:pos x="6" y="0"/>
                </a:cxn>
                <a:cxn ang="0">
                  <a:pos x="6" y="2"/>
                </a:cxn>
                <a:cxn ang="0">
                  <a:pos x="4" y="2"/>
                </a:cxn>
                <a:cxn ang="0">
                  <a:pos x="2" y="4"/>
                </a:cxn>
                <a:cxn ang="0">
                  <a:pos x="6" y="4"/>
                </a:cxn>
                <a:cxn ang="0">
                  <a:pos x="6" y="2"/>
                </a:cxn>
                <a:cxn ang="0">
                  <a:pos x="7" y="2"/>
                </a:cxn>
                <a:cxn ang="0">
                  <a:pos x="7" y="4"/>
                </a:cxn>
                <a:cxn ang="0">
                  <a:pos x="6" y="5"/>
                </a:cxn>
                <a:cxn ang="0">
                  <a:pos x="6" y="9"/>
                </a:cxn>
                <a:cxn ang="0">
                  <a:pos x="4" y="9"/>
                </a:cxn>
                <a:cxn ang="0">
                  <a:pos x="4" y="5"/>
                </a:cxn>
                <a:cxn ang="0">
                  <a:pos x="2" y="5"/>
                </a:cxn>
                <a:cxn ang="0">
                  <a:pos x="0" y="9"/>
                </a:cxn>
                <a:cxn ang="0">
                  <a:pos x="2" y="0"/>
                </a:cxn>
              </a:cxnLst>
              <a:rect l="0" t="0" r="r" b="b"/>
              <a:pathLst>
                <a:path w="7" h="9">
                  <a:moveTo>
                    <a:pt x="2" y="0"/>
                  </a:moveTo>
                  <a:lnTo>
                    <a:pt x="6" y="0"/>
                  </a:lnTo>
                  <a:lnTo>
                    <a:pt x="6" y="2"/>
                  </a:lnTo>
                  <a:lnTo>
                    <a:pt x="4" y="2"/>
                  </a:lnTo>
                  <a:lnTo>
                    <a:pt x="2" y="4"/>
                  </a:lnTo>
                  <a:lnTo>
                    <a:pt x="6" y="4"/>
                  </a:lnTo>
                  <a:lnTo>
                    <a:pt x="6" y="2"/>
                  </a:lnTo>
                  <a:lnTo>
                    <a:pt x="7" y="2"/>
                  </a:lnTo>
                  <a:lnTo>
                    <a:pt x="7" y="4"/>
                  </a:lnTo>
                  <a:lnTo>
                    <a:pt x="6" y="5"/>
                  </a:lnTo>
                  <a:lnTo>
                    <a:pt x="6" y="9"/>
                  </a:lnTo>
                  <a:lnTo>
                    <a:pt x="4" y="9"/>
                  </a:lnTo>
                  <a:lnTo>
                    <a:pt x="4" y="5"/>
                  </a:lnTo>
                  <a:lnTo>
                    <a:pt x="2" y="5"/>
                  </a:lnTo>
                  <a:lnTo>
                    <a:pt x="0" y="9"/>
                  </a:lnTo>
                  <a:lnTo>
                    <a:pt x="2"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96">
              <a:extLst>
                <a:ext uri="{FF2B5EF4-FFF2-40B4-BE49-F238E27FC236}">
                  <a16:creationId xmlns:a16="http://schemas.microsoft.com/office/drawing/2014/main" id="{5F5974A3-7D44-4CFE-92A4-17153D5D9E59}"/>
                </a:ext>
              </a:extLst>
            </p:cNvPr>
            <p:cNvSpPr>
              <a:spLocks noEditPoints="1"/>
            </p:cNvSpPr>
            <p:nvPr/>
          </p:nvSpPr>
          <p:spPr bwMode="auto">
            <a:xfrm>
              <a:off x="9826626" y="1960563"/>
              <a:ext cx="11113" cy="14288"/>
            </a:xfrm>
            <a:custGeom>
              <a:avLst/>
              <a:gdLst/>
              <a:ahLst/>
              <a:cxnLst>
                <a:cxn ang="0">
                  <a:pos x="4" y="8"/>
                </a:cxn>
                <a:cxn ang="0">
                  <a:pos x="6" y="8"/>
                </a:cxn>
                <a:cxn ang="0">
                  <a:pos x="6" y="9"/>
                </a:cxn>
                <a:cxn ang="0">
                  <a:pos x="4" y="9"/>
                </a:cxn>
                <a:cxn ang="0">
                  <a:pos x="4" y="8"/>
                </a:cxn>
                <a:cxn ang="0">
                  <a:pos x="6" y="2"/>
                </a:cxn>
                <a:cxn ang="0">
                  <a:pos x="7" y="2"/>
                </a:cxn>
                <a:cxn ang="0">
                  <a:pos x="7" y="6"/>
                </a:cxn>
                <a:cxn ang="0">
                  <a:pos x="6" y="6"/>
                </a:cxn>
                <a:cxn ang="0">
                  <a:pos x="6" y="2"/>
                </a:cxn>
                <a:cxn ang="0">
                  <a:pos x="4" y="0"/>
                </a:cxn>
                <a:cxn ang="0">
                  <a:pos x="6" y="2"/>
                </a:cxn>
                <a:cxn ang="0">
                  <a:pos x="4" y="2"/>
                </a:cxn>
                <a:cxn ang="0">
                  <a:pos x="2" y="8"/>
                </a:cxn>
                <a:cxn ang="0">
                  <a:pos x="2" y="9"/>
                </a:cxn>
                <a:cxn ang="0">
                  <a:pos x="0" y="9"/>
                </a:cxn>
                <a:cxn ang="0">
                  <a:pos x="4" y="0"/>
                </a:cxn>
              </a:cxnLst>
              <a:rect l="0" t="0" r="r" b="b"/>
              <a:pathLst>
                <a:path w="7" h="9">
                  <a:moveTo>
                    <a:pt x="4" y="8"/>
                  </a:moveTo>
                  <a:lnTo>
                    <a:pt x="6" y="8"/>
                  </a:lnTo>
                  <a:lnTo>
                    <a:pt x="6" y="9"/>
                  </a:lnTo>
                  <a:lnTo>
                    <a:pt x="4" y="9"/>
                  </a:lnTo>
                  <a:lnTo>
                    <a:pt x="4" y="8"/>
                  </a:lnTo>
                  <a:close/>
                  <a:moveTo>
                    <a:pt x="6" y="2"/>
                  </a:moveTo>
                  <a:lnTo>
                    <a:pt x="7" y="2"/>
                  </a:lnTo>
                  <a:lnTo>
                    <a:pt x="7" y="6"/>
                  </a:lnTo>
                  <a:lnTo>
                    <a:pt x="6" y="6"/>
                  </a:lnTo>
                  <a:lnTo>
                    <a:pt x="6" y="2"/>
                  </a:lnTo>
                  <a:close/>
                  <a:moveTo>
                    <a:pt x="4" y="0"/>
                  </a:moveTo>
                  <a:lnTo>
                    <a:pt x="6" y="2"/>
                  </a:lnTo>
                  <a:lnTo>
                    <a:pt x="4" y="2"/>
                  </a:lnTo>
                  <a:lnTo>
                    <a:pt x="2" y="8"/>
                  </a:lnTo>
                  <a:lnTo>
                    <a:pt x="2" y="9"/>
                  </a:lnTo>
                  <a:lnTo>
                    <a:pt x="0" y="9"/>
                  </a:lnTo>
                  <a:lnTo>
                    <a:pt x="4"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97">
              <a:extLst>
                <a:ext uri="{FF2B5EF4-FFF2-40B4-BE49-F238E27FC236}">
                  <a16:creationId xmlns:a16="http://schemas.microsoft.com/office/drawing/2014/main" id="{E066D885-A542-4633-93A2-A96560FFB28F}"/>
                </a:ext>
              </a:extLst>
            </p:cNvPr>
            <p:cNvSpPr>
              <a:spLocks/>
            </p:cNvSpPr>
            <p:nvPr/>
          </p:nvSpPr>
          <p:spPr bwMode="auto">
            <a:xfrm>
              <a:off x="9815514" y="1958975"/>
              <a:ext cx="11113" cy="14288"/>
            </a:xfrm>
            <a:custGeom>
              <a:avLst/>
              <a:gdLst/>
              <a:ahLst/>
              <a:cxnLst>
                <a:cxn ang="0">
                  <a:pos x="6" y="0"/>
                </a:cxn>
                <a:cxn ang="0">
                  <a:pos x="7" y="0"/>
                </a:cxn>
                <a:cxn ang="0">
                  <a:pos x="7" y="9"/>
                </a:cxn>
                <a:cxn ang="0">
                  <a:pos x="6" y="9"/>
                </a:cxn>
                <a:cxn ang="0">
                  <a:pos x="6" y="7"/>
                </a:cxn>
                <a:cxn ang="0">
                  <a:pos x="4" y="5"/>
                </a:cxn>
                <a:cxn ang="0">
                  <a:pos x="6" y="5"/>
                </a:cxn>
                <a:cxn ang="0">
                  <a:pos x="6" y="3"/>
                </a:cxn>
                <a:cxn ang="0">
                  <a:pos x="2" y="7"/>
                </a:cxn>
                <a:cxn ang="0">
                  <a:pos x="0" y="7"/>
                </a:cxn>
                <a:cxn ang="0">
                  <a:pos x="6" y="0"/>
                </a:cxn>
              </a:cxnLst>
              <a:rect l="0" t="0" r="r" b="b"/>
              <a:pathLst>
                <a:path w="7" h="9">
                  <a:moveTo>
                    <a:pt x="6" y="0"/>
                  </a:moveTo>
                  <a:lnTo>
                    <a:pt x="7" y="0"/>
                  </a:lnTo>
                  <a:lnTo>
                    <a:pt x="7" y="9"/>
                  </a:lnTo>
                  <a:lnTo>
                    <a:pt x="6" y="9"/>
                  </a:lnTo>
                  <a:lnTo>
                    <a:pt x="6" y="7"/>
                  </a:lnTo>
                  <a:lnTo>
                    <a:pt x="4" y="5"/>
                  </a:lnTo>
                  <a:lnTo>
                    <a:pt x="6" y="5"/>
                  </a:lnTo>
                  <a:lnTo>
                    <a:pt x="6" y="3"/>
                  </a:lnTo>
                  <a:lnTo>
                    <a:pt x="2" y="7"/>
                  </a:lnTo>
                  <a:lnTo>
                    <a:pt x="0" y="7"/>
                  </a:lnTo>
                  <a:lnTo>
                    <a:pt x="6"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Rectangle 298">
              <a:extLst>
                <a:ext uri="{FF2B5EF4-FFF2-40B4-BE49-F238E27FC236}">
                  <a16:creationId xmlns:a16="http://schemas.microsoft.com/office/drawing/2014/main" id="{4855E8F9-75D4-4123-908E-F48AE77F8A0A}"/>
                </a:ext>
              </a:extLst>
            </p:cNvPr>
            <p:cNvSpPr>
              <a:spLocks noChangeArrowheads="1"/>
            </p:cNvSpPr>
            <p:nvPr/>
          </p:nvSpPr>
          <p:spPr bwMode="auto">
            <a:xfrm>
              <a:off x="9742489" y="1935163"/>
              <a:ext cx="3175" cy="12700"/>
            </a:xfrm>
            <a:prstGeom prst="rect">
              <a:avLst/>
            </a:prstGeom>
            <a:solidFill>
              <a:srgbClr val="F4D41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99">
              <a:extLst>
                <a:ext uri="{FF2B5EF4-FFF2-40B4-BE49-F238E27FC236}">
                  <a16:creationId xmlns:a16="http://schemas.microsoft.com/office/drawing/2014/main" id="{1B09F3EC-DE1A-4B05-8AE2-F317DB7001BA}"/>
                </a:ext>
              </a:extLst>
            </p:cNvPr>
            <p:cNvSpPr>
              <a:spLocks noEditPoints="1"/>
            </p:cNvSpPr>
            <p:nvPr/>
          </p:nvSpPr>
          <p:spPr bwMode="auto">
            <a:xfrm>
              <a:off x="9699626" y="1935163"/>
              <a:ext cx="9525" cy="14288"/>
            </a:xfrm>
            <a:custGeom>
              <a:avLst/>
              <a:gdLst/>
              <a:ahLst/>
              <a:cxnLst>
                <a:cxn ang="0">
                  <a:pos x="0" y="4"/>
                </a:cxn>
                <a:cxn ang="0">
                  <a:pos x="2" y="6"/>
                </a:cxn>
                <a:cxn ang="0">
                  <a:pos x="2" y="9"/>
                </a:cxn>
                <a:cxn ang="0">
                  <a:pos x="0" y="4"/>
                </a:cxn>
                <a:cxn ang="0">
                  <a:pos x="0" y="2"/>
                </a:cxn>
                <a:cxn ang="0">
                  <a:pos x="0" y="4"/>
                </a:cxn>
                <a:cxn ang="0">
                  <a:pos x="0" y="2"/>
                </a:cxn>
                <a:cxn ang="0">
                  <a:pos x="0" y="0"/>
                </a:cxn>
                <a:cxn ang="0">
                  <a:pos x="4" y="0"/>
                </a:cxn>
                <a:cxn ang="0">
                  <a:pos x="6" y="2"/>
                </a:cxn>
                <a:cxn ang="0">
                  <a:pos x="6" y="6"/>
                </a:cxn>
                <a:cxn ang="0">
                  <a:pos x="2" y="6"/>
                </a:cxn>
                <a:cxn ang="0">
                  <a:pos x="4" y="4"/>
                </a:cxn>
                <a:cxn ang="0">
                  <a:pos x="4" y="2"/>
                </a:cxn>
                <a:cxn ang="0">
                  <a:pos x="0" y="2"/>
                </a:cxn>
                <a:cxn ang="0">
                  <a:pos x="0" y="0"/>
                </a:cxn>
              </a:cxnLst>
              <a:rect l="0" t="0" r="r" b="b"/>
              <a:pathLst>
                <a:path w="6" h="9">
                  <a:moveTo>
                    <a:pt x="0" y="4"/>
                  </a:moveTo>
                  <a:lnTo>
                    <a:pt x="2" y="6"/>
                  </a:lnTo>
                  <a:lnTo>
                    <a:pt x="2" y="9"/>
                  </a:lnTo>
                  <a:lnTo>
                    <a:pt x="0" y="4"/>
                  </a:lnTo>
                  <a:close/>
                  <a:moveTo>
                    <a:pt x="0" y="2"/>
                  </a:moveTo>
                  <a:lnTo>
                    <a:pt x="0" y="4"/>
                  </a:lnTo>
                  <a:lnTo>
                    <a:pt x="0" y="2"/>
                  </a:lnTo>
                  <a:close/>
                  <a:moveTo>
                    <a:pt x="0" y="0"/>
                  </a:moveTo>
                  <a:lnTo>
                    <a:pt x="4" y="0"/>
                  </a:lnTo>
                  <a:lnTo>
                    <a:pt x="6" y="2"/>
                  </a:lnTo>
                  <a:lnTo>
                    <a:pt x="6" y="6"/>
                  </a:lnTo>
                  <a:lnTo>
                    <a:pt x="2" y="6"/>
                  </a:lnTo>
                  <a:lnTo>
                    <a:pt x="4" y="4"/>
                  </a:lnTo>
                  <a:lnTo>
                    <a:pt x="4" y="2"/>
                  </a:lnTo>
                  <a:lnTo>
                    <a:pt x="0" y="2"/>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00">
              <a:extLst>
                <a:ext uri="{FF2B5EF4-FFF2-40B4-BE49-F238E27FC236}">
                  <a16:creationId xmlns:a16="http://schemas.microsoft.com/office/drawing/2014/main" id="{89DC75C5-BBF9-4C6B-A856-BDBF072C5BD7}"/>
                </a:ext>
              </a:extLst>
            </p:cNvPr>
            <p:cNvSpPr>
              <a:spLocks noEditPoints="1"/>
            </p:cNvSpPr>
            <p:nvPr/>
          </p:nvSpPr>
          <p:spPr bwMode="auto">
            <a:xfrm>
              <a:off x="9710739" y="1935163"/>
              <a:ext cx="9525" cy="12700"/>
            </a:xfrm>
            <a:custGeom>
              <a:avLst/>
              <a:gdLst/>
              <a:ahLst/>
              <a:cxnLst>
                <a:cxn ang="0">
                  <a:pos x="0" y="6"/>
                </a:cxn>
                <a:cxn ang="0">
                  <a:pos x="0" y="8"/>
                </a:cxn>
                <a:cxn ang="0">
                  <a:pos x="0" y="6"/>
                </a:cxn>
                <a:cxn ang="0">
                  <a:pos x="2" y="2"/>
                </a:cxn>
                <a:cxn ang="0">
                  <a:pos x="2" y="4"/>
                </a:cxn>
                <a:cxn ang="0">
                  <a:pos x="4" y="4"/>
                </a:cxn>
                <a:cxn ang="0">
                  <a:pos x="2" y="2"/>
                </a:cxn>
                <a:cxn ang="0">
                  <a:pos x="2" y="0"/>
                </a:cxn>
                <a:cxn ang="0">
                  <a:pos x="6" y="8"/>
                </a:cxn>
                <a:cxn ang="0">
                  <a:pos x="4" y="6"/>
                </a:cxn>
                <a:cxn ang="0">
                  <a:pos x="0" y="6"/>
                </a:cxn>
                <a:cxn ang="0">
                  <a:pos x="2" y="0"/>
                </a:cxn>
              </a:cxnLst>
              <a:rect l="0" t="0" r="r" b="b"/>
              <a:pathLst>
                <a:path w="6" h="8">
                  <a:moveTo>
                    <a:pt x="0" y="6"/>
                  </a:moveTo>
                  <a:lnTo>
                    <a:pt x="0" y="8"/>
                  </a:lnTo>
                  <a:lnTo>
                    <a:pt x="0" y="6"/>
                  </a:lnTo>
                  <a:close/>
                  <a:moveTo>
                    <a:pt x="2" y="2"/>
                  </a:moveTo>
                  <a:lnTo>
                    <a:pt x="2" y="4"/>
                  </a:lnTo>
                  <a:lnTo>
                    <a:pt x="4" y="4"/>
                  </a:lnTo>
                  <a:lnTo>
                    <a:pt x="2" y="2"/>
                  </a:lnTo>
                  <a:close/>
                  <a:moveTo>
                    <a:pt x="2" y="0"/>
                  </a:moveTo>
                  <a:lnTo>
                    <a:pt x="6" y="8"/>
                  </a:lnTo>
                  <a:lnTo>
                    <a:pt x="4" y="6"/>
                  </a:lnTo>
                  <a:lnTo>
                    <a:pt x="0" y="6"/>
                  </a:lnTo>
                  <a:lnTo>
                    <a:pt x="2"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01">
              <a:extLst>
                <a:ext uri="{FF2B5EF4-FFF2-40B4-BE49-F238E27FC236}">
                  <a16:creationId xmlns:a16="http://schemas.microsoft.com/office/drawing/2014/main" id="{18302910-AF0E-4009-95C7-648389BBA3B8}"/>
                </a:ext>
              </a:extLst>
            </p:cNvPr>
            <p:cNvSpPr>
              <a:spLocks noEditPoints="1"/>
            </p:cNvSpPr>
            <p:nvPr/>
          </p:nvSpPr>
          <p:spPr bwMode="auto">
            <a:xfrm>
              <a:off x="9736139" y="1935163"/>
              <a:ext cx="3175" cy="12700"/>
            </a:xfrm>
            <a:custGeom>
              <a:avLst/>
              <a:gdLst/>
              <a:ahLst/>
              <a:cxnLst>
                <a:cxn ang="0">
                  <a:pos x="0" y="6"/>
                </a:cxn>
                <a:cxn ang="0">
                  <a:pos x="2" y="6"/>
                </a:cxn>
                <a:cxn ang="0">
                  <a:pos x="2" y="8"/>
                </a:cxn>
                <a:cxn ang="0">
                  <a:pos x="0" y="6"/>
                </a:cxn>
                <a:cxn ang="0">
                  <a:pos x="0" y="0"/>
                </a:cxn>
                <a:cxn ang="0">
                  <a:pos x="2" y="0"/>
                </a:cxn>
                <a:cxn ang="0">
                  <a:pos x="2" y="4"/>
                </a:cxn>
                <a:cxn ang="0">
                  <a:pos x="0" y="4"/>
                </a:cxn>
                <a:cxn ang="0">
                  <a:pos x="0" y="0"/>
                </a:cxn>
              </a:cxnLst>
              <a:rect l="0" t="0" r="r" b="b"/>
              <a:pathLst>
                <a:path w="2" h="8">
                  <a:moveTo>
                    <a:pt x="0" y="6"/>
                  </a:moveTo>
                  <a:lnTo>
                    <a:pt x="2" y="6"/>
                  </a:lnTo>
                  <a:lnTo>
                    <a:pt x="2" y="8"/>
                  </a:lnTo>
                  <a:lnTo>
                    <a:pt x="0" y="6"/>
                  </a:lnTo>
                  <a:close/>
                  <a:moveTo>
                    <a:pt x="0" y="0"/>
                  </a:moveTo>
                  <a:lnTo>
                    <a:pt x="2" y="0"/>
                  </a:lnTo>
                  <a:lnTo>
                    <a:pt x="2" y="4"/>
                  </a:lnTo>
                  <a:lnTo>
                    <a:pt x="0" y="4"/>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02">
              <a:extLst>
                <a:ext uri="{FF2B5EF4-FFF2-40B4-BE49-F238E27FC236}">
                  <a16:creationId xmlns:a16="http://schemas.microsoft.com/office/drawing/2014/main" id="{936B979F-7E48-49A2-8EF5-CFE150577362}"/>
                </a:ext>
              </a:extLst>
            </p:cNvPr>
            <p:cNvSpPr>
              <a:spLocks/>
            </p:cNvSpPr>
            <p:nvPr/>
          </p:nvSpPr>
          <p:spPr bwMode="auto">
            <a:xfrm>
              <a:off x="9748839" y="1935163"/>
              <a:ext cx="7938" cy="14288"/>
            </a:xfrm>
            <a:custGeom>
              <a:avLst/>
              <a:gdLst/>
              <a:ahLst/>
              <a:cxnLst>
                <a:cxn ang="0">
                  <a:pos x="3" y="0"/>
                </a:cxn>
                <a:cxn ang="0">
                  <a:pos x="5" y="0"/>
                </a:cxn>
                <a:cxn ang="0">
                  <a:pos x="5" y="9"/>
                </a:cxn>
                <a:cxn ang="0">
                  <a:pos x="1" y="6"/>
                </a:cxn>
                <a:cxn ang="0">
                  <a:pos x="3" y="6"/>
                </a:cxn>
                <a:cxn ang="0">
                  <a:pos x="3" y="4"/>
                </a:cxn>
                <a:cxn ang="0">
                  <a:pos x="1" y="6"/>
                </a:cxn>
                <a:cxn ang="0">
                  <a:pos x="0" y="9"/>
                </a:cxn>
                <a:cxn ang="0">
                  <a:pos x="3" y="0"/>
                </a:cxn>
              </a:cxnLst>
              <a:rect l="0" t="0" r="r" b="b"/>
              <a:pathLst>
                <a:path w="5" h="9">
                  <a:moveTo>
                    <a:pt x="3" y="0"/>
                  </a:moveTo>
                  <a:lnTo>
                    <a:pt x="5" y="0"/>
                  </a:lnTo>
                  <a:lnTo>
                    <a:pt x="5" y="9"/>
                  </a:lnTo>
                  <a:lnTo>
                    <a:pt x="1" y="6"/>
                  </a:lnTo>
                  <a:lnTo>
                    <a:pt x="3" y="6"/>
                  </a:lnTo>
                  <a:lnTo>
                    <a:pt x="3" y="4"/>
                  </a:lnTo>
                  <a:lnTo>
                    <a:pt x="1" y="6"/>
                  </a:lnTo>
                  <a:lnTo>
                    <a:pt x="0" y="9"/>
                  </a:lnTo>
                  <a:lnTo>
                    <a:pt x="3"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03">
              <a:extLst>
                <a:ext uri="{FF2B5EF4-FFF2-40B4-BE49-F238E27FC236}">
                  <a16:creationId xmlns:a16="http://schemas.microsoft.com/office/drawing/2014/main" id="{01EB7431-BA52-4A3B-92B7-09858B5AF979}"/>
                </a:ext>
              </a:extLst>
            </p:cNvPr>
            <p:cNvSpPr>
              <a:spLocks noEditPoints="1"/>
            </p:cNvSpPr>
            <p:nvPr/>
          </p:nvSpPr>
          <p:spPr bwMode="auto">
            <a:xfrm>
              <a:off x="9663114" y="1949450"/>
              <a:ext cx="9525" cy="14288"/>
            </a:xfrm>
            <a:custGeom>
              <a:avLst/>
              <a:gdLst/>
              <a:ahLst/>
              <a:cxnLst>
                <a:cxn ang="0">
                  <a:pos x="2" y="7"/>
                </a:cxn>
                <a:cxn ang="0">
                  <a:pos x="6" y="7"/>
                </a:cxn>
                <a:cxn ang="0">
                  <a:pos x="6" y="9"/>
                </a:cxn>
                <a:cxn ang="0">
                  <a:pos x="2" y="9"/>
                </a:cxn>
                <a:cxn ang="0">
                  <a:pos x="2" y="7"/>
                </a:cxn>
                <a:cxn ang="0">
                  <a:pos x="0" y="6"/>
                </a:cxn>
                <a:cxn ang="0">
                  <a:pos x="2" y="6"/>
                </a:cxn>
                <a:cxn ang="0">
                  <a:pos x="2" y="7"/>
                </a:cxn>
                <a:cxn ang="0">
                  <a:pos x="0" y="7"/>
                </a:cxn>
                <a:cxn ang="0">
                  <a:pos x="0" y="6"/>
                </a:cxn>
                <a:cxn ang="0">
                  <a:pos x="2" y="4"/>
                </a:cxn>
                <a:cxn ang="0">
                  <a:pos x="6" y="4"/>
                </a:cxn>
                <a:cxn ang="0">
                  <a:pos x="6" y="6"/>
                </a:cxn>
                <a:cxn ang="0">
                  <a:pos x="2" y="6"/>
                </a:cxn>
                <a:cxn ang="0">
                  <a:pos x="2" y="4"/>
                </a:cxn>
                <a:cxn ang="0">
                  <a:pos x="0" y="0"/>
                </a:cxn>
                <a:cxn ang="0">
                  <a:pos x="6" y="0"/>
                </a:cxn>
                <a:cxn ang="0">
                  <a:pos x="6" y="2"/>
                </a:cxn>
                <a:cxn ang="0">
                  <a:pos x="2" y="2"/>
                </a:cxn>
                <a:cxn ang="0">
                  <a:pos x="2" y="4"/>
                </a:cxn>
                <a:cxn ang="0">
                  <a:pos x="0" y="4"/>
                </a:cxn>
                <a:cxn ang="0">
                  <a:pos x="0" y="0"/>
                </a:cxn>
              </a:cxnLst>
              <a:rect l="0" t="0" r="r" b="b"/>
              <a:pathLst>
                <a:path w="6" h="9">
                  <a:moveTo>
                    <a:pt x="2" y="7"/>
                  </a:moveTo>
                  <a:lnTo>
                    <a:pt x="6" y="7"/>
                  </a:lnTo>
                  <a:lnTo>
                    <a:pt x="6" y="9"/>
                  </a:lnTo>
                  <a:lnTo>
                    <a:pt x="2" y="9"/>
                  </a:lnTo>
                  <a:lnTo>
                    <a:pt x="2" y="7"/>
                  </a:lnTo>
                  <a:close/>
                  <a:moveTo>
                    <a:pt x="0" y="6"/>
                  </a:moveTo>
                  <a:lnTo>
                    <a:pt x="2" y="6"/>
                  </a:lnTo>
                  <a:lnTo>
                    <a:pt x="2" y="7"/>
                  </a:lnTo>
                  <a:lnTo>
                    <a:pt x="0" y="7"/>
                  </a:lnTo>
                  <a:lnTo>
                    <a:pt x="0" y="6"/>
                  </a:lnTo>
                  <a:close/>
                  <a:moveTo>
                    <a:pt x="2" y="4"/>
                  </a:moveTo>
                  <a:lnTo>
                    <a:pt x="6" y="4"/>
                  </a:lnTo>
                  <a:lnTo>
                    <a:pt x="6" y="6"/>
                  </a:lnTo>
                  <a:lnTo>
                    <a:pt x="2" y="6"/>
                  </a:lnTo>
                  <a:lnTo>
                    <a:pt x="2" y="4"/>
                  </a:lnTo>
                  <a:close/>
                  <a:moveTo>
                    <a:pt x="0" y="0"/>
                  </a:moveTo>
                  <a:lnTo>
                    <a:pt x="6" y="0"/>
                  </a:lnTo>
                  <a:lnTo>
                    <a:pt x="6" y="2"/>
                  </a:lnTo>
                  <a:lnTo>
                    <a:pt x="2" y="2"/>
                  </a:lnTo>
                  <a:lnTo>
                    <a:pt x="2" y="4"/>
                  </a:lnTo>
                  <a:lnTo>
                    <a:pt x="0" y="4"/>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04">
              <a:extLst>
                <a:ext uri="{FF2B5EF4-FFF2-40B4-BE49-F238E27FC236}">
                  <a16:creationId xmlns:a16="http://schemas.microsoft.com/office/drawing/2014/main" id="{22B574A4-30C8-4D30-9C49-F64851176B98}"/>
                </a:ext>
              </a:extLst>
            </p:cNvPr>
            <p:cNvSpPr>
              <a:spLocks noEditPoints="1"/>
            </p:cNvSpPr>
            <p:nvPr/>
          </p:nvSpPr>
          <p:spPr bwMode="auto">
            <a:xfrm>
              <a:off x="9652001" y="1949450"/>
              <a:ext cx="9525" cy="14288"/>
            </a:xfrm>
            <a:custGeom>
              <a:avLst/>
              <a:gdLst/>
              <a:ahLst/>
              <a:cxnLst>
                <a:cxn ang="0">
                  <a:pos x="6" y="7"/>
                </a:cxn>
                <a:cxn ang="0">
                  <a:pos x="6" y="9"/>
                </a:cxn>
                <a:cxn ang="0">
                  <a:pos x="4" y="9"/>
                </a:cxn>
                <a:cxn ang="0">
                  <a:pos x="6" y="7"/>
                </a:cxn>
                <a:cxn ang="0">
                  <a:pos x="0" y="7"/>
                </a:cxn>
                <a:cxn ang="0">
                  <a:pos x="2" y="7"/>
                </a:cxn>
                <a:cxn ang="0">
                  <a:pos x="2" y="9"/>
                </a:cxn>
                <a:cxn ang="0">
                  <a:pos x="0" y="9"/>
                </a:cxn>
                <a:cxn ang="0">
                  <a:pos x="0" y="7"/>
                </a:cxn>
                <a:cxn ang="0">
                  <a:pos x="4" y="2"/>
                </a:cxn>
                <a:cxn ang="0">
                  <a:pos x="6" y="2"/>
                </a:cxn>
                <a:cxn ang="0">
                  <a:pos x="6" y="4"/>
                </a:cxn>
                <a:cxn ang="0">
                  <a:pos x="4" y="2"/>
                </a:cxn>
                <a:cxn ang="0">
                  <a:pos x="0" y="2"/>
                </a:cxn>
                <a:cxn ang="0">
                  <a:pos x="2" y="2"/>
                </a:cxn>
                <a:cxn ang="0">
                  <a:pos x="0" y="4"/>
                </a:cxn>
                <a:cxn ang="0">
                  <a:pos x="0" y="2"/>
                </a:cxn>
                <a:cxn ang="0">
                  <a:pos x="2" y="0"/>
                </a:cxn>
                <a:cxn ang="0">
                  <a:pos x="4" y="0"/>
                </a:cxn>
                <a:cxn ang="0">
                  <a:pos x="4" y="2"/>
                </a:cxn>
                <a:cxn ang="0">
                  <a:pos x="2" y="2"/>
                </a:cxn>
                <a:cxn ang="0">
                  <a:pos x="2" y="0"/>
                </a:cxn>
              </a:cxnLst>
              <a:rect l="0" t="0" r="r" b="b"/>
              <a:pathLst>
                <a:path w="6" h="9">
                  <a:moveTo>
                    <a:pt x="6" y="7"/>
                  </a:moveTo>
                  <a:lnTo>
                    <a:pt x="6" y="9"/>
                  </a:lnTo>
                  <a:lnTo>
                    <a:pt x="4" y="9"/>
                  </a:lnTo>
                  <a:lnTo>
                    <a:pt x="6" y="7"/>
                  </a:lnTo>
                  <a:close/>
                  <a:moveTo>
                    <a:pt x="0" y="7"/>
                  </a:moveTo>
                  <a:lnTo>
                    <a:pt x="2" y="7"/>
                  </a:lnTo>
                  <a:lnTo>
                    <a:pt x="2" y="9"/>
                  </a:lnTo>
                  <a:lnTo>
                    <a:pt x="0" y="9"/>
                  </a:lnTo>
                  <a:lnTo>
                    <a:pt x="0" y="7"/>
                  </a:lnTo>
                  <a:close/>
                  <a:moveTo>
                    <a:pt x="4" y="2"/>
                  </a:moveTo>
                  <a:lnTo>
                    <a:pt x="6" y="2"/>
                  </a:lnTo>
                  <a:lnTo>
                    <a:pt x="6" y="4"/>
                  </a:lnTo>
                  <a:lnTo>
                    <a:pt x="4" y="2"/>
                  </a:lnTo>
                  <a:close/>
                  <a:moveTo>
                    <a:pt x="0" y="2"/>
                  </a:moveTo>
                  <a:lnTo>
                    <a:pt x="2" y="2"/>
                  </a:lnTo>
                  <a:lnTo>
                    <a:pt x="0" y="4"/>
                  </a:lnTo>
                  <a:lnTo>
                    <a:pt x="0" y="2"/>
                  </a:lnTo>
                  <a:close/>
                  <a:moveTo>
                    <a:pt x="2" y="0"/>
                  </a:moveTo>
                  <a:lnTo>
                    <a:pt x="4" y="0"/>
                  </a:lnTo>
                  <a:lnTo>
                    <a:pt x="4" y="2"/>
                  </a:lnTo>
                  <a:lnTo>
                    <a:pt x="2" y="2"/>
                  </a:lnTo>
                  <a:lnTo>
                    <a:pt x="2"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05">
              <a:extLst>
                <a:ext uri="{FF2B5EF4-FFF2-40B4-BE49-F238E27FC236}">
                  <a16:creationId xmlns:a16="http://schemas.microsoft.com/office/drawing/2014/main" id="{46338863-30FA-4BF4-8D48-59BC27EFB23C}"/>
                </a:ext>
              </a:extLst>
            </p:cNvPr>
            <p:cNvSpPr>
              <a:spLocks noEditPoints="1"/>
            </p:cNvSpPr>
            <p:nvPr/>
          </p:nvSpPr>
          <p:spPr bwMode="auto">
            <a:xfrm>
              <a:off x="9632951" y="1955800"/>
              <a:ext cx="14288" cy="14288"/>
            </a:xfrm>
            <a:custGeom>
              <a:avLst/>
              <a:gdLst/>
              <a:ahLst/>
              <a:cxnLst>
                <a:cxn ang="0">
                  <a:pos x="5" y="7"/>
                </a:cxn>
                <a:cxn ang="0">
                  <a:pos x="7" y="7"/>
                </a:cxn>
                <a:cxn ang="0">
                  <a:pos x="7" y="9"/>
                </a:cxn>
                <a:cxn ang="0">
                  <a:pos x="5" y="9"/>
                </a:cxn>
                <a:cxn ang="0">
                  <a:pos x="5" y="7"/>
                </a:cxn>
                <a:cxn ang="0">
                  <a:pos x="7" y="5"/>
                </a:cxn>
                <a:cxn ang="0">
                  <a:pos x="9" y="5"/>
                </a:cxn>
                <a:cxn ang="0">
                  <a:pos x="7" y="7"/>
                </a:cxn>
                <a:cxn ang="0">
                  <a:pos x="7" y="5"/>
                </a:cxn>
                <a:cxn ang="0">
                  <a:pos x="3" y="0"/>
                </a:cxn>
                <a:cxn ang="0">
                  <a:pos x="5" y="0"/>
                </a:cxn>
                <a:cxn ang="0">
                  <a:pos x="7" y="2"/>
                </a:cxn>
                <a:cxn ang="0">
                  <a:pos x="7" y="3"/>
                </a:cxn>
                <a:cxn ang="0">
                  <a:pos x="5" y="2"/>
                </a:cxn>
                <a:cxn ang="0">
                  <a:pos x="2" y="2"/>
                </a:cxn>
                <a:cxn ang="0">
                  <a:pos x="3" y="9"/>
                </a:cxn>
                <a:cxn ang="0">
                  <a:pos x="0" y="2"/>
                </a:cxn>
                <a:cxn ang="0">
                  <a:pos x="3" y="0"/>
                </a:cxn>
              </a:cxnLst>
              <a:rect l="0" t="0" r="r" b="b"/>
              <a:pathLst>
                <a:path w="9" h="9">
                  <a:moveTo>
                    <a:pt x="5" y="7"/>
                  </a:moveTo>
                  <a:lnTo>
                    <a:pt x="7" y="7"/>
                  </a:lnTo>
                  <a:lnTo>
                    <a:pt x="7" y="9"/>
                  </a:lnTo>
                  <a:lnTo>
                    <a:pt x="5" y="9"/>
                  </a:lnTo>
                  <a:lnTo>
                    <a:pt x="5" y="7"/>
                  </a:lnTo>
                  <a:close/>
                  <a:moveTo>
                    <a:pt x="7" y="5"/>
                  </a:moveTo>
                  <a:lnTo>
                    <a:pt x="9" y="5"/>
                  </a:lnTo>
                  <a:lnTo>
                    <a:pt x="7" y="7"/>
                  </a:lnTo>
                  <a:lnTo>
                    <a:pt x="7" y="5"/>
                  </a:lnTo>
                  <a:close/>
                  <a:moveTo>
                    <a:pt x="3" y="0"/>
                  </a:moveTo>
                  <a:lnTo>
                    <a:pt x="5" y="0"/>
                  </a:lnTo>
                  <a:lnTo>
                    <a:pt x="7" y="2"/>
                  </a:lnTo>
                  <a:lnTo>
                    <a:pt x="7" y="3"/>
                  </a:lnTo>
                  <a:lnTo>
                    <a:pt x="5" y="2"/>
                  </a:lnTo>
                  <a:lnTo>
                    <a:pt x="2" y="2"/>
                  </a:lnTo>
                  <a:lnTo>
                    <a:pt x="3" y="9"/>
                  </a:lnTo>
                  <a:lnTo>
                    <a:pt x="0" y="2"/>
                  </a:lnTo>
                  <a:lnTo>
                    <a:pt x="3"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06">
              <a:extLst>
                <a:ext uri="{FF2B5EF4-FFF2-40B4-BE49-F238E27FC236}">
                  <a16:creationId xmlns:a16="http://schemas.microsoft.com/office/drawing/2014/main" id="{9F8D6C87-9725-41E8-8BBB-94593FD5CB23}"/>
                </a:ext>
              </a:extLst>
            </p:cNvPr>
            <p:cNvSpPr>
              <a:spLocks/>
            </p:cNvSpPr>
            <p:nvPr/>
          </p:nvSpPr>
          <p:spPr bwMode="auto">
            <a:xfrm>
              <a:off x="9636126" y="1992313"/>
              <a:ext cx="185738" cy="182563"/>
            </a:xfrm>
            <a:custGeom>
              <a:avLst/>
              <a:gdLst/>
              <a:ahLst/>
              <a:cxnLst>
                <a:cxn ang="0">
                  <a:pos x="0" y="0"/>
                </a:cxn>
                <a:cxn ang="0">
                  <a:pos x="117" y="0"/>
                </a:cxn>
                <a:cxn ang="0">
                  <a:pos x="106" y="11"/>
                </a:cxn>
                <a:cxn ang="0">
                  <a:pos x="106" y="94"/>
                </a:cxn>
                <a:cxn ang="0">
                  <a:pos x="104" y="99"/>
                </a:cxn>
                <a:cxn ang="0">
                  <a:pos x="103" y="103"/>
                </a:cxn>
                <a:cxn ang="0">
                  <a:pos x="97" y="107"/>
                </a:cxn>
                <a:cxn ang="0">
                  <a:pos x="94" y="108"/>
                </a:cxn>
                <a:cxn ang="0">
                  <a:pos x="74" y="108"/>
                </a:cxn>
                <a:cxn ang="0">
                  <a:pos x="63" y="112"/>
                </a:cxn>
                <a:cxn ang="0">
                  <a:pos x="60" y="114"/>
                </a:cxn>
                <a:cxn ang="0">
                  <a:pos x="58" y="115"/>
                </a:cxn>
                <a:cxn ang="0">
                  <a:pos x="56" y="114"/>
                </a:cxn>
                <a:cxn ang="0">
                  <a:pos x="53" y="112"/>
                </a:cxn>
                <a:cxn ang="0">
                  <a:pos x="42" y="108"/>
                </a:cxn>
                <a:cxn ang="0">
                  <a:pos x="24" y="108"/>
                </a:cxn>
                <a:cxn ang="0">
                  <a:pos x="19" y="107"/>
                </a:cxn>
                <a:cxn ang="0">
                  <a:pos x="12" y="99"/>
                </a:cxn>
                <a:cxn ang="0">
                  <a:pos x="10" y="94"/>
                </a:cxn>
                <a:cxn ang="0">
                  <a:pos x="10" y="11"/>
                </a:cxn>
                <a:cxn ang="0">
                  <a:pos x="0" y="0"/>
                </a:cxn>
              </a:cxnLst>
              <a:rect l="0" t="0" r="r" b="b"/>
              <a:pathLst>
                <a:path w="117" h="115">
                  <a:moveTo>
                    <a:pt x="0" y="0"/>
                  </a:moveTo>
                  <a:lnTo>
                    <a:pt x="117" y="0"/>
                  </a:lnTo>
                  <a:lnTo>
                    <a:pt x="106" y="11"/>
                  </a:lnTo>
                  <a:lnTo>
                    <a:pt x="106" y="94"/>
                  </a:lnTo>
                  <a:lnTo>
                    <a:pt x="104" y="99"/>
                  </a:lnTo>
                  <a:lnTo>
                    <a:pt x="103" y="103"/>
                  </a:lnTo>
                  <a:lnTo>
                    <a:pt x="97" y="107"/>
                  </a:lnTo>
                  <a:lnTo>
                    <a:pt x="94" y="108"/>
                  </a:lnTo>
                  <a:lnTo>
                    <a:pt x="74" y="108"/>
                  </a:lnTo>
                  <a:lnTo>
                    <a:pt x="63" y="112"/>
                  </a:lnTo>
                  <a:lnTo>
                    <a:pt x="60" y="114"/>
                  </a:lnTo>
                  <a:lnTo>
                    <a:pt x="58" y="115"/>
                  </a:lnTo>
                  <a:lnTo>
                    <a:pt x="56" y="114"/>
                  </a:lnTo>
                  <a:lnTo>
                    <a:pt x="53" y="112"/>
                  </a:lnTo>
                  <a:lnTo>
                    <a:pt x="42" y="108"/>
                  </a:lnTo>
                  <a:lnTo>
                    <a:pt x="24" y="108"/>
                  </a:lnTo>
                  <a:lnTo>
                    <a:pt x="19" y="107"/>
                  </a:lnTo>
                  <a:lnTo>
                    <a:pt x="12" y="99"/>
                  </a:lnTo>
                  <a:lnTo>
                    <a:pt x="10" y="94"/>
                  </a:lnTo>
                  <a:lnTo>
                    <a:pt x="10" y="11"/>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07">
              <a:extLst>
                <a:ext uri="{FF2B5EF4-FFF2-40B4-BE49-F238E27FC236}">
                  <a16:creationId xmlns:a16="http://schemas.microsoft.com/office/drawing/2014/main" id="{05A4A39D-52B9-452D-870C-6CF3A69CFBAD}"/>
                </a:ext>
              </a:extLst>
            </p:cNvPr>
            <p:cNvSpPr>
              <a:spLocks noEditPoints="1"/>
            </p:cNvSpPr>
            <p:nvPr/>
          </p:nvSpPr>
          <p:spPr bwMode="auto">
            <a:xfrm>
              <a:off x="9652001" y="1992313"/>
              <a:ext cx="169863" cy="185738"/>
            </a:xfrm>
            <a:custGeom>
              <a:avLst/>
              <a:gdLst/>
              <a:ahLst/>
              <a:cxnLst>
                <a:cxn ang="0">
                  <a:pos x="89" y="107"/>
                </a:cxn>
                <a:cxn ang="0">
                  <a:pos x="87" y="108"/>
                </a:cxn>
                <a:cxn ang="0">
                  <a:pos x="84" y="108"/>
                </a:cxn>
                <a:cxn ang="0">
                  <a:pos x="89" y="107"/>
                </a:cxn>
                <a:cxn ang="0">
                  <a:pos x="59" y="107"/>
                </a:cxn>
                <a:cxn ang="0">
                  <a:pos x="64" y="107"/>
                </a:cxn>
                <a:cxn ang="0">
                  <a:pos x="84" y="108"/>
                </a:cxn>
                <a:cxn ang="0">
                  <a:pos x="59" y="108"/>
                </a:cxn>
                <a:cxn ang="0">
                  <a:pos x="55" y="110"/>
                </a:cxn>
                <a:cxn ang="0">
                  <a:pos x="53" y="112"/>
                </a:cxn>
                <a:cxn ang="0">
                  <a:pos x="52" y="115"/>
                </a:cxn>
                <a:cxn ang="0">
                  <a:pos x="50" y="117"/>
                </a:cxn>
                <a:cxn ang="0">
                  <a:pos x="48" y="117"/>
                </a:cxn>
                <a:cxn ang="0">
                  <a:pos x="48" y="115"/>
                </a:cxn>
                <a:cxn ang="0">
                  <a:pos x="55" y="108"/>
                </a:cxn>
                <a:cxn ang="0">
                  <a:pos x="59" y="107"/>
                </a:cxn>
                <a:cxn ang="0">
                  <a:pos x="6" y="103"/>
                </a:cxn>
                <a:cxn ang="0">
                  <a:pos x="9" y="105"/>
                </a:cxn>
                <a:cxn ang="0">
                  <a:pos x="14" y="107"/>
                </a:cxn>
                <a:cxn ang="0">
                  <a:pos x="37" y="107"/>
                </a:cxn>
                <a:cxn ang="0">
                  <a:pos x="41" y="108"/>
                </a:cxn>
                <a:cxn ang="0">
                  <a:pos x="48" y="115"/>
                </a:cxn>
                <a:cxn ang="0">
                  <a:pos x="46" y="114"/>
                </a:cxn>
                <a:cxn ang="0">
                  <a:pos x="43" y="112"/>
                </a:cxn>
                <a:cxn ang="0">
                  <a:pos x="32" y="108"/>
                </a:cxn>
                <a:cxn ang="0">
                  <a:pos x="14" y="108"/>
                </a:cxn>
                <a:cxn ang="0">
                  <a:pos x="9" y="107"/>
                </a:cxn>
                <a:cxn ang="0">
                  <a:pos x="6" y="103"/>
                </a:cxn>
                <a:cxn ang="0">
                  <a:pos x="0" y="11"/>
                </a:cxn>
                <a:cxn ang="0">
                  <a:pos x="2" y="94"/>
                </a:cxn>
                <a:cxn ang="0">
                  <a:pos x="4" y="99"/>
                </a:cxn>
                <a:cxn ang="0">
                  <a:pos x="6" y="103"/>
                </a:cxn>
                <a:cxn ang="0">
                  <a:pos x="2" y="99"/>
                </a:cxn>
                <a:cxn ang="0">
                  <a:pos x="0" y="94"/>
                </a:cxn>
                <a:cxn ang="0">
                  <a:pos x="0" y="11"/>
                </a:cxn>
                <a:cxn ang="0">
                  <a:pos x="107" y="0"/>
                </a:cxn>
                <a:cxn ang="0">
                  <a:pos x="98" y="11"/>
                </a:cxn>
                <a:cxn ang="0">
                  <a:pos x="98" y="94"/>
                </a:cxn>
                <a:cxn ang="0">
                  <a:pos x="96" y="99"/>
                </a:cxn>
                <a:cxn ang="0">
                  <a:pos x="93" y="105"/>
                </a:cxn>
                <a:cxn ang="0">
                  <a:pos x="89" y="107"/>
                </a:cxn>
                <a:cxn ang="0">
                  <a:pos x="93" y="103"/>
                </a:cxn>
                <a:cxn ang="0">
                  <a:pos x="94" y="99"/>
                </a:cxn>
                <a:cxn ang="0">
                  <a:pos x="96" y="94"/>
                </a:cxn>
                <a:cxn ang="0">
                  <a:pos x="96" y="11"/>
                </a:cxn>
                <a:cxn ang="0">
                  <a:pos x="107" y="0"/>
                </a:cxn>
              </a:cxnLst>
              <a:rect l="0" t="0" r="r" b="b"/>
              <a:pathLst>
                <a:path w="107" h="117">
                  <a:moveTo>
                    <a:pt x="89" y="107"/>
                  </a:moveTo>
                  <a:lnTo>
                    <a:pt x="87" y="108"/>
                  </a:lnTo>
                  <a:lnTo>
                    <a:pt x="84" y="108"/>
                  </a:lnTo>
                  <a:lnTo>
                    <a:pt x="89" y="107"/>
                  </a:lnTo>
                  <a:close/>
                  <a:moveTo>
                    <a:pt x="59" y="107"/>
                  </a:moveTo>
                  <a:lnTo>
                    <a:pt x="64" y="107"/>
                  </a:lnTo>
                  <a:lnTo>
                    <a:pt x="84" y="108"/>
                  </a:lnTo>
                  <a:lnTo>
                    <a:pt x="59" y="108"/>
                  </a:lnTo>
                  <a:lnTo>
                    <a:pt x="55" y="110"/>
                  </a:lnTo>
                  <a:lnTo>
                    <a:pt x="53" y="112"/>
                  </a:lnTo>
                  <a:lnTo>
                    <a:pt x="52" y="115"/>
                  </a:lnTo>
                  <a:lnTo>
                    <a:pt x="50" y="117"/>
                  </a:lnTo>
                  <a:lnTo>
                    <a:pt x="48" y="117"/>
                  </a:lnTo>
                  <a:lnTo>
                    <a:pt x="48" y="115"/>
                  </a:lnTo>
                  <a:lnTo>
                    <a:pt x="55" y="108"/>
                  </a:lnTo>
                  <a:lnTo>
                    <a:pt x="59" y="107"/>
                  </a:lnTo>
                  <a:close/>
                  <a:moveTo>
                    <a:pt x="6" y="103"/>
                  </a:moveTo>
                  <a:lnTo>
                    <a:pt x="9" y="105"/>
                  </a:lnTo>
                  <a:lnTo>
                    <a:pt x="14" y="107"/>
                  </a:lnTo>
                  <a:lnTo>
                    <a:pt x="37" y="107"/>
                  </a:lnTo>
                  <a:lnTo>
                    <a:pt x="41" y="108"/>
                  </a:lnTo>
                  <a:lnTo>
                    <a:pt x="48" y="115"/>
                  </a:lnTo>
                  <a:lnTo>
                    <a:pt x="46" y="114"/>
                  </a:lnTo>
                  <a:lnTo>
                    <a:pt x="43" y="112"/>
                  </a:lnTo>
                  <a:lnTo>
                    <a:pt x="32" y="108"/>
                  </a:lnTo>
                  <a:lnTo>
                    <a:pt x="14" y="108"/>
                  </a:lnTo>
                  <a:lnTo>
                    <a:pt x="9" y="107"/>
                  </a:lnTo>
                  <a:lnTo>
                    <a:pt x="6" y="103"/>
                  </a:lnTo>
                  <a:close/>
                  <a:moveTo>
                    <a:pt x="0" y="11"/>
                  </a:moveTo>
                  <a:lnTo>
                    <a:pt x="2" y="94"/>
                  </a:lnTo>
                  <a:lnTo>
                    <a:pt x="4" y="99"/>
                  </a:lnTo>
                  <a:lnTo>
                    <a:pt x="6" y="103"/>
                  </a:lnTo>
                  <a:lnTo>
                    <a:pt x="2" y="99"/>
                  </a:lnTo>
                  <a:lnTo>
                    <a:pt x="0" y="94"/>
                  </a:lnTo>
                  <a:lnTo>
                    <a:pt x="0" y="11"/>
                  </a:lnTo>
                  <a:close/>
                  <a:moveTo>
                    <a:pt x="107" y="0"/>
                  </a:moveTo>
                  <a:lnTo>
                    <a:pt x="98" y="11"/>
                  </a:lnTo>
                  <a:lnTo>
                    <a:pt x="98" y="94"/>
                  </a:lnTo>
                  <a:lnTo>
                    <a:pt x="96" y="99"/>
                  </a:lnTo>
                  <a:lnTo>
                    <a:pt x="93" y="105"/>
                  </a:lnTo>
                  <a:lnTo>
                    <a:pt x="89" y="107"/>
                  </a:lnTo>
                  <a:lnTo>
                    <a:pt x="93" y="103"/>
                  </a:lnTo>
                  <a:lnTo>
                    <a:pt x="94" y="99"/>
                  </a:lnTo>
                  <a:lnTo>
                    <a:pt x="96" y="94"/>
                  </a:lnTo>
                  <a:lnTo>
                    <a:pt x="96" y="11"/>
                  </a:lnTo>
                  <a:lnTo>
                    <a:pt x="10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08">
              <a:extLst>
                <a:ext uri="{FF2B5EF4-FFF2-40B4-BE49-F238E27FC236}">
                  <a16:creationId xmlns:a16="http://schemas.microsoft.com/office/drawing/2014/main" id="{36F1E437-D61A-4614-865A-E120CE5068B8}"/>
                </a:ext>
              </a:extLst>
            </p:cNvPr>
            <p:cNvSpPr>
              <a:spLocks/>
            </p:cNvSpPr>
            <p:nvPr/>
          </p:nvSpPr>
          <p:spPr bwMode="auto">
            <a:xfrm>
              <a:off x="9742489" y="1992313"/>
              <a:ext cx="79375" cy="79375"/>
            </a:xfrm>
            <a:custGeom>
              <a:avLst/>
              <a:gdLst/>
              <a:ahLst/>
              <a:cxnLst>
                <a:cxn ang="0">
                  <a:pos x="0" y="0"/>
                </a:cxn>
                <a:cxn ang="0">
                  <a:pos x="50" y="0"/>
                </a:cxn>
                <a:cxn ang="0">
                  <a:pos x="39" y="11"/>
                </a:cxn>
                <a:cxn ang="0">
                  <a:pos x="39" y="50"/>
                </a:cxn>
                <a:cxn ang="0">
                  <a:pos x="0" y="50"/>
                </a:cxn>
                <a:cxn ang="0">
                  <a:pos x="0" y="0"/>
                </a:cxn>
              </a:cxnLst>
              <a:rect l="0" t="0" r="r" b="b"/>
              <a:pathLst>
                <a:path w="50" h="50">
                  <a:moveTo>
                    <a:pt x="0" y="0"/>
                  </a:moveTo>
                  <a:lnTo>
                    <a:pt x="50" y="0"/>
                  </a:lnTo>
                  <a:lnTo>
                    <a:pt x="39" y="11"/>
                  </a:lnTo>
                  <a:lnTo>
                    <a:pt x="39" y="50"/>
                  </a:lnTo>
                  <a:lnTo>
                    <a:pt x="0" y="50"/>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09">
              <a:extLst>
                <a:ext uri="{FF2B5EF4-FFF2-40B4-BE49-F238E27FC236}">
                  <a16:creationId xmlns:a16="http://schemas.microsoft.com/office/drawing/2014/main" id="{BF4C1EFD-07F5-438C-96C8-2F83CADEB3F4}"/>
                </a:ext>
              </a:extLst>
            </p:cNvPr>
            <p:cNvSpPr>
              <a:spLocks/>
            </p:cNvSpPr>
            <p:nvPr/>
          </p:nvSpPr>
          <p:spPr bwMode="auto">
            <a:xfrm>
              <a:off x="9742489" y="2009775"/>
              <a:ext cx="65088" cy="61913"/>
            </a:xfrm>
            <a:custGeom>
              <a:avLst/>
              <a:gdLst/>
              <a:ahLst/>
              <a:cxnLst>
                <a:cxn ang="0">
                  <a:pos x="39" y="0"/>
                </a:cxn>
                <a:cxn ang="0">
                  <a:pos x="41" y="39"/>
                </a:cxn>
                <a:cxn ang="0">
                  <a:pos x="0" y="39"/>
                </a:cxn>
                <a:cxn ang="0">
                  <a:pos x="39" y="37"/>
                </a:cxn>
                <a:cxn ang="0">
                  <a:pos x="39" y="0"/>
                </a:cxn>
              </a:cxnLst>
              <a:rect l="0" t="0" r="r" b="b"/>
              <a:pathLst>
                <a:path w="41" h="39">
                  <a:moveTo>
                    <a:pt x="39" y="0"/>
                  </a:moveTo>
                  <a:lnTo>
                    <a:pt x="41" y="39"/>
                  </a:lnTo>
                  <a:lnTo>
                    <a:pt x="0" y="39"/>
                  </a:lnTo>
                  <a:lnTo>
                    <a:pt x="39" y="37"/>
                  </a:lnTo>
                  <a:lnTo>
                    <a:pt x="3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10">
              <a:extLst>
                <a:ext uri="{FF2B5EF4-FFF2-40B4-BE49-F238E27FC236}">
                  <a16:creationId xmlns:a16="http://schemas.microsoft.com/office/drawing/2014/main" id="{DFDF878E-D352-4266-8E9D-E5938893869D}"/>
                </a:ext>
              </a:extLst>
            </p:cNvPr>
            <p:cNvSpPr>
              <a:spLocks/>
            </p:cNvSpPr>
            <p:nvPr/>
          </p:nvSpPr>
          <p:spPr bwMode="auto">
            <a:xfrm>
              <a:off x="9636126" y="1992313"/>
              <a:ext cx="77788" cy="79375"/>
            </a:xfrm>
            <a:custGeom>
              <a:avLst/>
              <a:gdLst/>
              <a:ahLst/>
              <a:cxnLst>
                <a:cxn ang="0">
                  <a:pos x="0" y="0"/>
                </a:cxn>
                <a:cxn ang="0">
                  <a:pos x="49" y="0"/>
                </a:cxn>
                <a:cxn ang="0">
                  <a:pos x="49" y="50"/>
                </a:cxn>
                <a:cxn ang="0">
                  <a:pos x="10" y="50"/>
                </a:cxn>
                <a:cxn ang="0">
                  <a:pos x="10" y="11"/>
                </a:cxn>
                <a:cxn ang="0">
                  <a:pos x="0" y="0"/>
                </a:cxn>
              </a:cxnLst>
              <a:rect l="0" t="0" r="r" b="b"/>
              <a:pathLst>
                <a:path w="49" h="50">
                  <a:moveTo>
                    <a:pt x="0" y="0"/>
                  </a:moveTo>
                  <a:lnTo>
                    <a:pt x="49" y="0"/>
                  </a:lnTo>
                  <a:lnTo>
                    <a:pt x="49" y="50"/>
                  </a:lnTo>
                  <a:lnTo>
                    <a:pt x="10" y="50"/>
                  </a:lnTo>
                  <a:lnTo>
                    <a:pt x="10" y="11"/>
                  </a:lnTo>
                  <a:lnTo>
                    <a:pt x="0"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11">
              <a:extLst>
                <a:ext uri="{FF2B5EF4-FFF2-40B4-BE49-F238E27FC236}">
                  <a16:creationId xmlns:a16="http://schemas.microsoft.com/office/drawing/2014/main" id="{89934F89-438E-4221-8AA4-B2A4EBC37253}"/>
                </a:ext>
              </a:extLst>
            </p:cNvPr>
            <p:cNvSpPr>
              <a:spLocks/>
            </p:cNvSpPr>
            <p:nvPr/>
          </p:nvSpPr>
          <p:spPr bwMode="auto">
            <a:xfrm>
              <a:off x="9652001" y="2068513"/>
              <a:ext cx="61913" cy="3175"/>
            </a:xfrm>
            <a:custGeom>
              <a:avLst/>
              <a:gdLst/>
              <a:ahLst/>
              <a:cxnLst>
                <a:cxn ang="0">
                  <a:pos x="39" y="0"/>
                </a:cxn>
                <a:cxn ang="0">
                  <a:pos x="39" y="2"/>
                </a:cxn>
                <a:cxn ang="0">
                  <a:pos x="0" y="2"/>
                </a:cxn>
                <a:cxn ang="0">
                  <a:pos x="39" y="0"/>
                </a:cxn>
              </a:cxnLst>
              <a:rect l="0" t="0" r="r" b="b"/>
              <a:pathLst>
                <a:path w="39" h="2">
                  <a:moveTo>
                    <a:pt x="39" y="0"/>
                  </a:moveTo>
                  <a:lnTo>
                    <a:pt x="39" y="2"/>
                  </a:lnTo>
                  <a:lnTo>
                    <a:pt x="0" y="2"/>
                  </a:lnTo>
                  <a:lnTo>
                    <a:pt x="3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12">
              <a:extLst>
                <a:ext uri="{FF2B5EF4-FFF2-40B4-BE49-F238E27FC236}">
                  <a16:creationId xmlns:a16="http://schemas.microsoft.com/office/drawing/2014/main" id="{80F6D446-AA14-426E-BBBE-E07719EC039C}"/>
                </a:ext>
              </a:extLst>
            </p:cNvPr>
            <p:cNvSpPr>
              <a:spLocks/>
            </p:cNvSpPr>
            <p:nvPr/>
          </p:nvSpPr>
          <p:spPr bwMode="auto">
            <a:xfrm>
              <a:off x="9652001" y="2097088"/>
              <a:ext cx="61913" cy="69850"/>
            </a:xfrm>
            <a:custGeom>
              <a:avLst/>
              <a:gdLst/>
              <a:ahLst/>
              <a:cxnLst>
                <a:cxn ang="0">
                  <a:pos x="0" y="0"/>
                </a:cxn>
                <a:cxn ang="0">
                  <a:pos x="39" y="0"/>
                </a:cxn>
                <a:cxn ang="0">
                  <a:pos x="39" y="44"/>
                </a:cxn>
                <a:cxn ang="0">
                  <a:pos x="36" y="42"/>
                </a:cxn>
                <a:cxn ang="0">
                  <a:pos x="14" y="42"/>
                </a:cxn>
                <a:cxn ang="0">
                  <a:pos x="9" y="41"/>
                </a:cxn>
                <a:cxn ang="0">
                  <a:pos x="2" y="33"/>
                </a:cxn>
                <a:cxn ang="0">
                  <a:pos x="0" y="28"/>
                </a:cxn>
                <a:cxn ang="0">
                  <a:pos x="0" y="0"/>
                </a:cxn>
              </a:cxnLst>
              <a:rect l="0" t="0" r="r" b="b"/>
              <a:pathLst>
                <a:path w="39" h="44">
                  <a:moveTo>
                    <a:pt x="0" y="0"/>
                  </a:moveTo>
                  <a:lnTo>
                    <a:pt x="39" y="0"/>
                  </a:lnTo>
                  <a:lnTo>
                    <a:pt x="39" y="44"/>
                  </a:lnTo>
                  <a:lnTo>
                    <a:pt x="36" y="42"/>
                  </a:lnTo>
                  <a:lnTo>
                    <a:pt x="14" y="42"/>
                  </a:lnTo>
                  <a:lnTo>
                    <a:pt x="9" y="41"/>
                  </a:lnTo>
                  <a:lnTo>
                    <a:pt x="2" y="33"/>
                  </a:lnTo>
                  <a:lnTo>
                    <a:pt x="0" y="28"/>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13">
              <a:extLst>
                <a:ext uri="{FF2B5EF4-FFF2-40B4-BE49-F238E27FC236}">
                  <a16:creationId xmlns:a16="http://schemas.microsoft.com/office/drawing/2014/main" id="{626C995F-ADA1-4CFA-8247-118B6F7F2FEE}"/>
                </a:ext>
              </a:extLst>
            </p:cNvPr>
            <p:cNvSpPr>
              <a:spLocks noEditPoints="1"/>
            </p:cNvSpPr>
            <p:nvPr/>
          </p:nvSpPr>
          <p:spPr bwMode="auto">
            <a:xfrm>
              <a:off x="9652001" y="2097088"/>
              <a:ext cx="61913" cy="69850"/>
            </a:xfrm>
            <a:custGeom>
              <a:avLst/>
              <a:gdLst/>
              <a:ahLst/>
              <a:cxnLst>
                <a:cxn ang="0">
                  <a:pos x="36" y="42"/>
                </a:cxn>
                <a:cxn ang="0">
                  <a:pos x="39" y="42"/>
                </a:cxn>
                <a:cxn ang="0">
                  <a:pos x="39" y="44"/>
                </a:cxn>
                <a:cxn ang="0">
                  <a:pos x="36" y="42"/>
                </a:cxn>
                <a:cxn ang="0">
                  <a:pos x="0" y="0"/>
                </a:cxn>
                <a:cxn ang="0">
                  <a:pos x="39" y="0"/>
                </a:cxn>
                <a:cxn ang="0">
                  <a:pos x="0" y="1"/>
                </a:cxn>
                <a:cxn ang="0">
                  <a:pos x="0" y="0"/>
                </a:cxn>
              </a:cxnLst>
              <a:rect l="0" t="0" r="r" b="b"/>
              <a:pathLst>
                <a:path w="39" h="44">
                  <a:moveTo>
                    <a:pt x="36" y="42"/>
                  </a:moveTo>
                  <a:lnTo>
                    <a:pt x="39" y="42"/>
                  </a:lnTo>
                  <a:lnTo>
                    <a:pt x="39" y="44"/>
                  </a:lnTo>
                  <a:lnTo>
                    <a:pt x="36" y="42"/>
                  </a:lnTo>
                  <a:close/>
                  <a:moveTo>
                    <a:pt x="0" y="0"/>
                  </a:moveTo>
                  <a:lnTo>
                    <a:pt x="39" y="0"/>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14">
              <a:extLst>
                <a:ext uri="{FF2B5EF4-FFF2-40B4-BE49-F238E27FC236}">
                  <a16:creationId xmlns:a16="http://schemas.microsoft.com/office/drawing/2014/main" id="{AA1E3466-2812-455E-A279-B71C5C40E893}"/>
                </a:ext>
              </a:extLst>
            </p:cNvPr>
            <p:cNvSpPr>
              <a:spLocks/>
            </p:cNvSpPr>
            <p:nvPr/>
          </p:nvSpPr>
          <p:spPr bwMode="auto">
            <a:xfrm>
              <a:off x="9742489" y="2097088"/>
              <a:ext cx="61913" cy="69850"/>
            </a:xfrm>
            <a:custGeom>
              <a:avLst/>
              <a:gdLst/>
              <a:ahLst/>
              <a:cxnLst>
                <a:cxn ang="0">
                  <a:pos x="0" y="0"/>
                </a:cxn>
                <a:cxn ang="0">
                  <a:pos x="39" y="0"/>
                </a:cxn>
                <a:cxn ang="0">
                  <a:pos x="39" y="28"/>
                </a:cxn>
                <a:cxn ang="0">
                  <a:pos x="37" y="33"/>
                </a:cxn>
                <a:cxn ang="0">
                  <a:pos x="36" y="37"/>
                </a:cxn>
                <a:cxn ang="0">
                  <a:pos x="30" y="41"/>
                </a:cxn>
                <a:cxn ang="0">
                  <a:pos x="25" y="42"/>
                </a:cxn>
                <a:cxn ang="0">
                  <a:pos x="4" y="42"/>
                </a:cxn>
                <a:cxn ang="0">
                  <a:pos x="0" y="44"/>
                </a:cxn>
                <a:cxn ang="0">
                  <a:pos x="0" y="0"/>
                </a:cxn>
              </a:cxnLst>
              <a:rect l="0" t="0" r="r" b="b"/>
              <a:pathLst>
                <a:path w="39" h="44">
                  <a:moveTo>
                    <a:pt x="0" y="0"/>
                  </a:moveTo>
                  <a:lnTo>
                    <a:pt x="39" y="0"/>
                  </a:lnTo>
                  <a:lnTo>
                    <a:pt x="39" y="28"/>
                  </a:lnTo>
                  <a:lnTo>
                    <a:pt x="37" y="33"/>
                  </a:lnTo>
                  <a:lnTo>
                    <a:pt x="36" y="37"/>
                  </a:lnTo>
                  <a:lnTo>
                    <a:pt x="30" y="41"/>
                  </a:lnTo>
                  <a:lnTo>
                    <a:pt x="25" y="42"/>
                  </a:lnTo>
                  <a:lnTo>
                    <a:pt x="4" y="42"/>
                  </a:lnTo>
                  <a:lnTo>
                    <a:pt x="0" y="44"/>
                  </a:lnTo>
                  <a:lnTo>
                    <a:pt x="0"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15">
              <a:extLst>
                <a:ext uri="{FF2B5EF4-FFF2-40B4-BE49-F238E27FC236}">
                  <a16:creationId xmlns:a16="http://schemas.microsoft.com/office/drawing/2014/main" id="{61EC7300-50A1-4693-8B18-A17AB36B5495}"/>
                </a:ext>
              </a:extLst>
            </p:cNvPr>
            <p:cNvSpPr>
              <a:spLocks noEditPoints="1"/>
            </p:cNvSpPr>
            <p:nvPr/>
          </p:nvSpPr>
          <p:spPr bwMode="auto">
            <a:xfrm>
              <a:off x="9742489" y="2097088"/>
              <a:ext cx="65088" cy="69850"/>
            </a:xfrm>
            <a:custGeom>
              <a:avLst/>
              <a:gdLst/>
              <a:ahLst/>
              <a:cxnLst>
                <a:cxn ang="0">
                  <a:pos x="0" y="42"/>
                </a:cxn>
                <a:cxn ang="0">
                  <a:pos x="4" y="42"/>
                </a:cxn>
                <a:cxn ang="0">
                  <a:pos x="0" y="44"/>
                </a:cxn>
                <a:cxn ang="0">
                  <a:pos x="0" y="42"/>
                </a:cxn>
                <a:cxn ang="0">
                  <a:pos x="39" y="0"/>
                </a:cxn>
                <a:cxn ang="0">
                  <a:pos x="41" y="28"/>
                </a:cxn>
                <a:cxn ang="0">
                  <a:pos x="39" y="33"/>
                </a:cxn>
                <a:cxn ang="0">
                  <a:pos x="36" y="37"/>
                </a:cxn>
                <a:cxn ang="0">
                  <a:pos x="37" y="33"/>
                </a:cxn>
                <a:cxn ang="0">
                  <a:pos x="39" y="28"/>
                </a:cxn>
                <a:cxn ang="0">
                  <a:pos x="39" y="0"/>
                </a:cxn>
                <a:cxn ang="0">
                  <a:pos x="0" y="0"/>
                </a:cxn>
                <a:cxn ang="0">
                  <a:pos x="39" y="0"/>
                </a:cxn>
                <a:cxn ang="0">
                  <a:pos x="0" y="1"/>
                </a:cxn>
                <a:cxn ang="0">
                  <a:pos x="0" y="0"/>
                </a:cxn>
              </a:cxnLst>
              <a:rect l="0" t="0" r="r" b="b"/>
              <a:pathLst>
                <a:path w="41" h="44">
                  <a:moveTo>
                    <a:pt x="0" y="42"/>
                  </a:moveTo>
                  <a:lnTo>
                    <a:pt x="4" y="42"/>
                  </a:lnTo>
                  <a:lnTo>
                    <a:pt x="0" y="44"/>
                  </a:lnTo>
                  <a:lnTo>
                    <a:pt x="0" y="42"/>
                  </a:lnTo>
                  <a:close/>
                  <a:moveTo>
                    <a:pt x="39" y="0"/>
                  </a:moveTo>
                  <a:lnTo>
                    <a:pt x="41" y="28"/>
                  </a:lnTo>
                  <a:lnTo>
                    <a:pt x="39" y="33"/>
                  </a:lnTo>
                  <a:lnTo>
                    <a:pt x="36" y="37"/>
                  </a:lnTo>
                  <a:lnTo>
                    <a:pt x="37" y="33"/>
                  </a:lnTo>
                  <a:lnTo>
                    <a:pt x="39" y="28"/>
                  </a:lnTo>
                  <a:lnTo>
                    <a:pt x="39" y="0"/>
                  </a:lnTo>
                  <a:close/>
                  <a:moveTo>
                    <a:pt x="0" y="0"/>
                  </a:moveTo>
                  <a:lnTo>
                    <a:pt x="39" y="0"/>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16">
              <a:extLst>
                <a:ext uri="{FF2B5EF4-FFF2-40B4-BE49-F238E27FC236}">
                  <a16:creationId xmlns:a16="http://schemas.microsoft.com/office/drawing/2014/main" id="{8D5F0D99-8B34-442C-8FA0-953E266516DB}"/>
                </a:ext>
              </a:extLst>
            </p:cNvPr>
            <p:cNvSpPr>
              <a:spLocks noEditPoints="1"/>
            </p:cNvSpPr>
            <p:nvPr/>
          </p:nvSpPr>
          <p:spPr bwMode="auto">
            <a:xfrm>
              <a:off x="9652001" y="1992313"/>
              <a:ext cx="169863" cy="185738"/>
            </a:xfrm>
            <a:custGeom>
              <a:avLst/>
              <a:gdLst/>
              <a:ahLst/>
              <a:cxnLst>
                <a:cxn ang="0">
                  <a:pos x="89" y="107"/>
                </a:cxn>
                <a:cxn ang="0">
                  <a:pos x="87" y="108"/>
                </a:cxn>
                <a:cxn ang="0">
                  <a:pos x="84" y="108"/>
                </a:cxn>
                <a:cxn ang="0">
                  <a:pos x="89" y="107"/>
                </a:cxn>
                <a:cxn ang="0">
                  <a:pos x="59" y="107"/>
                </a:cxn>
                <a:cxn ang="0">
                  <a:pos x="64" y="107"/>
                </a:cxn>
                <a:cxn ang="0">
                  <a:pos x="84" y="108"/>
                </a:cxn>
                <a:cxn ang="0">
                  <a:pos x="59" y="108"/>
                </a:cxn>
                <a:cxn ang="0">
                  <a:pos x="55" y="110"/>
                </a:cxn>
                <a:cxn ang="0">
                  <a:pos x="53" y="112"/>
                </a:cxn>
                <a:cxn ang="0">
                  <a:pos x="52" y="115"/>
                </a:cxn>
                <a:cxn ang="0">
                  <a:pos x="50" y="117"/>
                </a:cxn>
                <a:cxn ang="0">
                  <a:pos x="48" y="117"/>
                </a:cxn>
                <a:cxn ang="0">
                  <a:pos x="48" y="115"/>
                </a:cxn>
                <a:cxn ang="0">
                  <a:pos x="55" y="108"/>
                </a:cxn>
                <a:cxn ang="0">
                  <a:pos x="59" y="107"/>
                </a:cxn>
                <a:cxn ang="0">
                  <a:pos x="6" y="103"/>
                </a:cxn>
                <a:cxn ang="0">
                  <a:pos x="9" y="105"/>
                </a:cxn>
                <a:cxn ang="0">
                  <a:pos x="14" y="107"/>
                </a:cxn>
                <a:cxn ang="0">
                  <a:pos x="37" y="107"/>
                </a:cxn>
                <a:cxn ang="0">
                  <a:pos x="41" y="108"/>
                </a:cxn>
                <a:cxn ang="0">
                  <a:pos x="48" y="115"/>
                </a:cxn>
                <a:cxn ang="0">
                  <a:pos x="46" y="114"/>
                </a:cxn>
                <a:cxn ang="0">
                  <a:pos x="43" y="112"/>
                </a:cxn>
                <a:cxn ang="0">
                  <a:pos x="32" y="108"/>
                </a:cxn>
                <a:cxn ang="0">
                  <a:pos x="14" y="108"/>
                </a:cxn>
                <a:cxn ang="0">
                  <a:pos x="9" y="107"/>
                </a:cxn>
                <a:cxn ang="0">
                  <a:pos x="6" y="103"/>
                </a:cxn>
                <a:cxn ang="0">
                  <a:pos x="0" y="11"/>
                </a:cxn>
                <a:cxn ang="0">
                  <a:pos x="2" y="94"/>
                </a:cxn>
                <a:cxn ang="0">
                  <a:pos x="4" y="99"/>
                </a:cxn>
                <a:cxn ang="0">
                  <a:pos x="6" y="103"/>
                </a:cxn>
                <a:cxn ang="0">
                  <a:pos x="2" y="99"/>
                </a:cxn>
                <a:cxn ang="0">
                  <a:pos x="0" y="94"/>
                </a:cxn>
                <a:cxn ang="0">
                  <a:pos x="0" y="11"/>
                </a:cxn>
                <a:cxn ang="0">
                  <a:pos x="107" y="0"/>
                </a:cxn>
                <a:cxn ang="0">
                  <a:pos x="98" y="11"/>
                </a:cxn>
                <a:cxn ang="0">
                  <a:pos x="98" y="94"/>
                </a:cxn>
                <a:cxn ang="0">
                  <a:pos x="96" y="99"/>
                </a:cxn>
                <a:cxn ang="0">
                  <a:pos x="93" y="105"/>
                </a:cxn>
                <a:cxn ang="0">
                  <a:pos x="89" y="107"/>
                </a:cxn>
                <a:cxn ang="0">
                  <a:pos x="93" y="103"/>
                </a:cxn>
                <a:cxn ang="0">
                  <a:pos x="94" y="99"/>
                </a:cxn>
                <a:cxn ang="0">
                  <a:pos x="96" y="94"/>
                </a:cxn>
                <a:cxn ang="0">
                  <a:pos x="96" y="11"/>
                </a:cxn>
                <a:cxn ang="0">
                  <a:pos x="107" y="0"/>
                </a:cxn>
              </a:cxnLst>
              <a:rect l="0" t="0" r="r" b="b"/>
              <a:pathLst>
                <a:path w="107" h="117">
                  <a:moveTo>
                    <a:pt x="89" y="107"/>
                  </a:moveTo>
                  <a:lnTo>
                    <a:pt x="87" y="108"/>
                  </a:lnTo>
                  <a:lnTo>
                    <a:pt x="84" y="108"/>
                  </a:lnTo>
                  <a:lnTo>
                    <a:pt x="89" y="107"/>
                  </a:lnTo>
                  <a:close/>
                  <a:moveTo>
                    <a:pt x="59" y="107"/>
                  </a:moveTo>
                  <a:lnTo>
                    <a:pt x="64" y="107"/>
                  </a:lnTo>
                  <a:lnTo>
                    <a:pt x="84" y="108"/>
                  </a:lnTo>
                  <a:lnTo>
                    <a:pt x="59" y="108"/>
                  </a:lnTo>
                  <a:lnTo>
                    <a:pt x="55" y="110"/>
                  </a:lnTo>
                  <a:lnTo>
                    <a:pt x="53" y="112"/>
                  </a:lnTo>
                  <a:lnTo>
                    <a:pt x="52" y="115"/>
                  </a:lnTo>
                  <a:lnTo>
                    <a:pt x="50" y="117"/>
                  </a:lnTo>
                  <a:lnTo>
                    <a:pt x="48" y="117"/>
                  </a:lnTo>
                  <a:lnTo>
                    <a:pt x="48" y="115"/>
                  </a:lnTo>
                  <a:lnTo>
                    <a:pt x="55" y="108"/>
                  </a:lnTo>
                  <a:lnTo>
                    <a:pt x="59" y="107"/>
                  </a:lnTo>
                  <a:close/>
                  <a:moveTo>
                    <a:pt x="6" y="103"/>
                  </a:moveTo>
                  <a:lnTo>
                    <a:pt x="9" y="105"/>
                  </a:lnTo>
                  <a:lnTo>
                    <a:pt x="14" y="107"/>
                  </a:lnTo>
                  <a:lnTo>
                    <a:pt x="37" y="107"/>
                  </a:lnTo>
                  <a:lnTo>
                    <a:pt x="41" y="108"/>
                  </a:lnTo>
                  <a:lnTo>
                    <a:pt x="48" y="115"/>
                  </a:lnTo>
                  <a:lnTo>
                    <a:pt x="46" y="114"/>
                  </a:lnTo>
                  <a:lnTo>
                    <a:pt x="43" y="112"/>
                  </a:lnTo>
                  <a:lnTo>
                    <a:pt x="32" y="108"/>
                  </a:lnTo>
                  <a:lnTo>
                    <a:pt x="14" y="108"/>
                  </a:lnTo>
                  <a:lnTo>
                    <a:pt x="9" y="107"/>
                  </a:lnTo>
                  <a:lnTo>
                    <a:pt x="6" y="103"/>
                  </a:lnTo>
                  <a:close/>
                  <a:moveTo>
                    <a:pt x="0" y="11"/>
                  </a:moveTo>
                  <a:lnTo>
                    <a:pt x="2" y="94"/>
                  </a:lnTo>
                  <a:lnTo>
                    <a:pt x="4" y="99"/>
                  </a:lnTo>
                  <a:lnTo>
                    <a:pt x="6" y="103"/>
                  </a:lnTo>
                  <a:lnTo>
                    <a:pt x="2" y="99"/>
                  </a:lnTo>
                  <a:lnTo>
                    <a:pt x="0" y="94"/>
                  </a:lnTo>
                  <a:lnTo>
                    <a:pt x="0" y="11"/>
                  </a:lnTo>
                  <a:close/>
                  <a:moveTo>
                    <a:pt x="107" y="0"/>
                  </a:moveTo>
                  <a:lnTo>
                    <a:pt x="98" y="11"/>
                  </a:lnTo>
                  <a:lnTo>
                    <a:pt x="98" y="94"/>
                  </a:lnTo>
                  <a:lnTo>
                    <a:pt x="96" y="99"/>
                  </a:lnTo>
                  <a:lnTo>
                    <a:pt x="93" y="105"/>
                  </a:lnTo>
                  <a:lnTo>
                    <a:pt x="89" y="107"/>
                  </a:lnTo>
                  <a:lnTo>
                    <a:pt x="93" y="103"/>
                  </a:lnTo>
                  <a:lnTo>
                    <a:pt x="94" y="99"/>
                  </a:lnTo>
                  <a:lnTo>
                    <a:pt x="96" y="94"/>
                  </a:lnTo>
                  <a:lnTo>
                    <a:pt x="96" y="11"/>
                  </a:lnTo>
                  <a:lnTo>
                    <a:pt x="10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17">
              <a:extLst>
                <a:ext uri="{FF2B5EF4-FFF2-40B4-BE49-F238E27FC236}">
                  <a16:creationId xmlns:a16="http://schemas.microsoft.com/office/drawing/2014/main" id="{A44B2CE4-D317-4F9D-A1C6-03A05EB4C0CF}"/>
                </a:ext>
              </a:extLst>
            </p:cNvPr>
            <p:cNvSpPr>
              <a:spLocks/>
            </p:cNvSpPr>
            <p:nvPr/>
          </p:nvSpPr>
          <p:spPr bwMode="auto">
            <a:xfrm>
              <a:off x="9720264" y="2025650"/>
              <a:ext cx="15875" cy="34925"/>
            </a:xfrm>
            <a:custGeom>
              <a:avLst/>
              <a:gdLst/>
              <a:ahLst/>
              <a:cxnLst>
                <a:cxn ang="0">
                  <a:pos x="3" y="0"/>
                </a:cxn>
                <a:cxn ang="0">
                  <a:pos x="7" y="0"/>
                </a:cxn>
                <a:cxn ang="0">
                  <a:pos x="7" y="4"/>
                </a:cxn>
                <a:cxn ang="0">
                  <a:pos x="10" y="4"/>
                </a:cxn>
                <a:cxn ang="0">
                  <a:pos x="10" y="7"/>
                </a:cxn>
                <a:cxn ang="0">
                  <a:pos x="7" y="7"/>
                </a:cxn>
                <a:cxn ang="0">
                  <a:pos x="7" y="22"/>
                </a:cxn>
                <a:cxn ang="0">
                  <a:pos x="3" y="22"/>
                </a:cxn>
                <a:cxn ang="0">
                  <a:pos x="3" y="7"/>
                </a:cxn>
                <a:cxn ang="0">
                  <a:pos x="0" y="7"/>
                </a:cxn>
                <a:cxn ang="0">
                  <a:pos x="0" y="4"/>
                </a:cxn>
                <a:cxn ang="0">
                  <a:pos x="3" y="4"/>
                </a:cxn>
                <a:cxn ang="0">
                  <a:pos x="3" y="0"/>
                </a:cxn>
              </a:cxnLst>
              <a:rect l="0" t="0" r="r" b="b"/>
              <a:pathLst>
                <a:path w="10" h="22">
                  <a:moveTo>
                    <a:pt x="3" y="0"/>
                  </a:moveTo>
                  <a:lnTo>
                    <a:pt x="7" y="0"/>
                  </a:lnTo>
                  <a:lnTo>
                    <a:pt x="7" y="4"/>
                  </a:lnTo>
                  <a:lnTo>
                    <a:pt x="10" y="4"/>
                  </a:lnTo>
                  <a:lnTo>
                    <a:pt x="10" y="7"/>
                  </a:lnTo>
                  <a:lnTo>
                    <a:pt x="7" y="7"/>
                  </a:lnTo>
                  <a:lnTo>
                    <a:pt x="7" y="22"/>
                  </a:lnTo>
                  <a:lnTo>
                    <a:pt x="3" y="22"/>
                  </a:lnTo>
                  <a:lnTo>
                    <a:pt x="3" y="7"/>
                  </a:lnTo>
                  <a:lnTo>
                    <a:pt x="0" y="7"/>
                  </a:lnTo>
                  <a:lnTo>
                    <a:pt x="0" y="4"/>
                  </a:lnTo>
                  <a:lnTo>
                    <a:pt x="3" y="4"/>
                  </a:lnTo>
                  <a:lnTo>
                    <a:pt x="3"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318">
              <a:extLst>
                <a:ext uri="{FF2B5EF4-FFF2-40B4-BE49-F238E27FC236}">
                  <a16:creationId xmlns:a16="http://schemas.microsoft.com/office/drawing/2014/main" id="{A44BBE9B-504D-433D-A05E-9ECE7CF2BC1F}"/>
                </a:ext>
              </a:extLst>
            </p:cNvPr>
            <p:cNvSpPr>
              <a:spLocks noEditPoints="1"/>
            </p:cNvSpPr>
            <p:nvPr/>
          </p:nvSpPr>
          <p:spPr bwMode="auto">
            <a:xfrm>
              <a:off x="9720264" y="2025650"/>
              <a:ext cx="19050" cy="34925"/>
            </a:xfrm>
            <a:custGeom>
              <a:avLst/>
              <a:gdLst/>
              <a:ahLst/>
              <a:cxnLst>
                <a:cxn ang="0">
                  <a:pos x="7" y="7"/>
                </a:cxn>
                <a:cxn ang="0">
                  <a:pos x="9" y="22"/>
                </a:cxn>
                <a:cxn ang="0">
                  <a:pos x="5" y="22"/>
                </a:cxn>
                <a:cxn ang="0">
                  <a:pos x="7" y="20"/>
                </a:cxn>
                <a:cxn ang="0">
                  <a:pos x="7" y="7"/>
                </a:cxn>
                <a:cxn ang="0">
                  <a:pos x="3" y="7"/>
                </a:cxn>
                <a:cxn ang="0">
                  <a:pos x="5" y="22"/>
                </a:cxn>
                <a:cxn ang="0">
                  <a:pos x="3" y="22"/>
                </a:cxn>
                <a:cxn ang="0">
                  <a:pos x="3" y="7"/>
                </a:cxn>
                <a:cxn ang="0">
                  <a:pos x="10" y="4"/>
                </a:cxn>
                <a:cxn ang="0">
                  <a:pos x="12" y="7"/>
                </a:cxn>
                <a:cxn ang="0">
                  <a:pos x="10" y="7"/>
                </a:cxn>
                <a:cxn ang="0">
                  <a:pos x="10" y="4"/>
                </a:cxn>
                <a:cxn ang="0">
                  <a:pos x="0" y="4"/>
                </a:cxn>
                <a:cxn ang="0">
                  <a:pos x="2" y="7"/>
                </a:cxn>
                <a:cxn ang="0">
                  <a:pos x="0" y="7"/>
                </a:cxn>
                <a:cxn ang="0">
                  <a:pos x="0" y="4"/>
                </a:cxn>
                <a:cxn ang="0">
                  <a:pos x="7" y="0"/>
                </a:cxn>
                <a:cxn ang="0">
                  <a:pos x="9" y="4"/>
                </a:cxn>
                <a:cxn ang="0">
                  <a:pos x="7" y="4"/>
                </a:cxn>
                <a:cxn ang="0">
                  <a:pos x="7" y="0"/>
                </a:cxn>
                <a:cxn ang="0">
                  <a:pos x="3" y="0"/>
                </a:cxn>
                <a:cxn ang="0">
                  <a:pos x="5" y="4"/>
                </a:cxn>
                <a:cxn ang="0">
                  <a:pos x="3" y="4"/>
                </a:cxn>
                <a:cxn ang="0">
                  <a:pos x="3" y="0"/>
                </a:cxn>
              </a:cxnLst>
              <a:rect l="0" t="0" r="r" b="b"/>
              <a:pathLst>
                <a:path w="12" h="22">
                  <a:moveTo>
                    <a:pt x="7" y="7"/>
                  </a:moveTo>
                  <a:lnTo>
                    <a:pt x="9" y="22"/>
                  </a:lnTo>
                  <a:lnTo>
                    <a:pt x="5" y="22"/>
                  </a:lnTo>
                  <a:lnTo>
                    <a:pt x="7" y="20"/>
                  </a:lnTo>
                  <a:lnTo>
                    <a:pt x="7" y="7"/>
                  </a:lnTo>
                  <a:close/>
                  <a:moveTo>
                    <a:pt x="3" y="7"/>
                  </a:moveTo>
                  <a:lnTo>
                    <a:pt x="5" y="22"/>
                  </a:lnTo>
                  <a:lnTo>
                    <a:pt x="3" y="22"/>
                  </a:lnTo>
                  <a:lnTo>
                    <a:pt x="3" y="7"/>
                  </a:lnTo>
                  <a:close/>
                  <a:moveTo>
                    <a:pt x="10" y="4"/>
                  </a:moveTo>
                  <a:lnTo>
                    <a:pt x="12" y="7"/>
                  </a:lnTo>
                  <a:lnTo>
                    <a:pt x="10" y="7"/>
                  </a:lnTo>
                  <a:lnTo>
                    <a:pt x="10" y="4"/>
                  </a:lnTo>
                  <a:close/>
                  <a:moveTo>
                    <a:pt x="0" y="4"/>
                  </a:moveTo>
                  <a:lnTo>
                    <a:pt x="2" y="7"/>
                  </a:lnTo>
                  <a:lnTo>
                    <a:pt x="0" y="7"/>
                  </a:lnTo>
                  <a:lnTo>
                    <a:pt x="0" y="4"/>
                  </a:lnTo>
                  <a:close/>
                  <a:moveTo>
                    <a:pt x="7" y="0"/>
                  </a:moveTo>
                  <a:lnTo>
                    <a:pt x="9" y="4"/>
                  </a:lnTo>
                  <a:lnTo>
                    <a:pt x="7" y="4"/>
                  </a:lnTo>
                  <a:lnTo>
                    <a:pt x="7" y="0"/>
                  </a:lnTo>
                  <a:close/>
                  <a:moveTo>
                    <a:pt x="3" y="0"/>
                  </a:moveTo>
                  <a:lnTo>
                    <a:pt x="5" y="4"/>
                  </a:lnTo>
                  <a:lnTo>
                    <a:pt x="3" y="4"/>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319">
              <a:extLst>
                <a:ext uri="{FF2B5EF4-FFF2-40B4-BE49-F238E27FC236}">
                  <a16:creationId xmlns:a16="http://schemas.microsoft.com/office/drawing/2014/main" id="{53553526-0A50-4AAD-98A4-52F7F20E6F3D}"/>
                </a:ext>
              </a:extLst>
            </p:cNvPr>
            <p:cNvSpPr>
              <a:spLocks/>
            </p:cNvSpPr>
            <p:nvPr/>
          </p:nvSpPr>
          <p:spPr bwMode="auto">
            <a:xfrm>
              <a:off x="9686926" y="2003425"/>
              <a:ext cx="47625" cy="61913"/>
            </a:xfrm>
            <a:custGeom>
              <a:avLst/>
              <a:gdLst/>
              <a:ahLst/>
              <a:cxnLst>
                <a:cxn ang="0">
                  <a:pos x="1" y="0"/>
                </a:cxn>
                <a:cxn ang="0">
                  <a:pos x="30" y="37"/>
                </a:cxn>
                <a:cxn ang="0">
                  <a:pos x="28" y="39"/>
                </a:cxn>
                <a:cxn ang="0">
                  <a:pos x="0" y="2"/>
                </a:cxn>
                <a:cxn ang="0">
                  <a:pos x="1" y="0"/>
                </a:cxn>
              </a:cxnLst>
              <a:rect l="0" t="0" r="r" b="b"/>
              <a:pathLst>
                <a:path w="30" h="39">
                  <a:moveTo>
                    <a:pt x="1" y="0"/>
                  </a:moveTo>
                  <a:lnTo>
                    <a:pt x="30" y="37"/>
                  </a:lnTo>
                  <a:lnTo>
                    <a:pt x="28" y="39"/>
                  </a:ln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320">
              <a:extLst>
                <a:ext uri="{FF2B5EF4-FFF2-40B4-BE49-F238E27FC236}">
                  <a16:creationId xmlns:a16="http://schemas.microsoft.com/office/drawing/2014/main" id="{AE38757B-EEC3-4039-AEF6-3D461EDF056A}"/>
                </a:ext>
              </a:extLst>
            </p:cNvPr>
            <p:cNvSpPr>
              <a:spLocks/>
            </p:cNvSpPr>
            <p:nvPr/>
          </p:nvSpPr>
          <p:spPr bwMode="auto">
            <a:xfrm>
              <a:off x="9680576" y="1995488"/>
              <a:ext cx="7938" cy="11113"/>
            </a:xfrm>
            <a:custGeom>
              <a:avLst/>
              <a:gdLst/>
              <a:ahLst/>
              <a:cxnLst>
                <a:cxn ang="0">
                  <a:pos x="0" y="0"/>
                </a:cxn>
                <a:cxn ang="0">
                  <a:pos x="5" y="5"/>
                </a:cxn>
                <a:cxn ang="0">
                  <a:pos x="4" y="7"/>
                </a:cxn>
                <a:cxn ang="0">
                  <a:pos x="0" y="0"/>
                </a:cxn>
              </a:cxnLst>
              <a:rect l="0" t="0" r="r" b="b"/>
              <a:pathLst>
                <a:path w="5" h="7">
                  <a:moveTo>
                    <a:pt x="0" y="0"/>
                  </a:moveTo>
                  <a:lnTo>
                    <a:pt x="5" y="5"/>
                  </a:lnTo>
                  <a:lnTo>
                    <a:pt x="4" y="7"/>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321">
              <a:extLst>
                <a:ext uri="{FF2B5EF4-FFF2-40B4-BE49-F238E27FC236}">
                  <a16:creationId xmlns:a16="http://schemas.microsoft.com/office/drawing/2014/main" id="{AE81E9FB-12B7-412F-B44B-5EDF222988E2}"/>
                </a:ext>
              </a:extLst>
            </p:cNvPr>
            <p:cNvSpPr>
              <a:spLocks/>
            </p:cNvSpPr>
            <p:nvPr/>
          </p:nvSpPr>
          <p:spPr bwMode="auto">
            <a:xfrm>
              <a:off x="9705976" y="2051050"/>
              <a:ext cx="17463" cy="22225"/>
            </a:xfrm>
            <a:custGeom>
              <a:avLst/>
              <a:gdLst/>
              <a:ahLst/>
              <a:cxnLst>
                <a:cxn ang="0">
                  <a:pos x="3" y="0"/>
                </a:cxn>
                <a:cxn ang="0">
                  <a:pos x="7" y="4"/>
                </a:cxn>
                <a:cxn ang="0">
                  <a:pos x="9" y="4"/>
                </a:cxn>
                <a:cxn ang="0">
                  <a:pos x="9" y="9"/>
                </a:cxn>
                <a:cxn ang="0">
                  <a:pos x="11" y="11"/>
                </a:cxn>
                <a:cxn ang="0">
                  <a:pos x="11" y="14"/>
                </a:cxn>
                <a:cxn ang="0">
                  <a:pos x="7" y="14"/>
                </a:cxn>
                <a:cxn ang="0">
                  <a:pos x="3" y="13"/>
                </a:cxn>
                <a:cxn ang="0">
                  <a:pos x="0" y="13"/>
                </a:cxn>
                <a:cxn ang="0">
                  <a:pos x="0" y="11"/>
                </a:cxn>
                <a:cxn ang="0">
                  <a:pos x="2" y="9"/>
                </a:cxn>
                <a:cxn ang="0">
                  <a:pos x="2" y="2"/>
                </a:cxn>
                <a:cxn ang="0">
                  <a:pos x="3" y="0"/>
                </a:cxn>
              </a:cxnLst>
              <a:rect l="0" t="0" r="r" b="b"/>
              <a:pathLst>
                <a:path w="11" h="14">
                  <a:moveTo>
                    <a:pt x="3" y="0"/>
                  </a:moveTo>
                  <a:lnTo>
                    <a:pt x="7" y="4"/>
                  </a:lnTo>
                  <a:lnTo>
                    <a:pt x="9" y="4"/>
                  </a:lnTo>
                  <a:lnTo>
                    <a:pt x="9" y="9"/>
                  </a:lnTo>
                  <a:lnTo>
                    <a:pt x="11" y="11"/>
                  </a:lnTo>
                  <a:lnTo>
                    <a:pt x="11" y="14"/>
                  </a:lnTo>
                  <a:lnTo>
                    <a:pt x="7" y="14"/>
                  </a:lnTo>
                  <a:lnTo>
                    <a:pt x="3" y="13"/>
                  </a:lnTo>
                  <a:lnTo>
                    <a:pt x="0" y="13"/>
                  </a:lnTo>
                  <a:lnTo>
                    <a:pt x="0" y="11"/>
                  </a:lnTo>
                  <a:lnTo>
                    <a:pt x="2" y="9"/>
                  </a:lnTo>
                  <a:lnTo>
                    <a:pt x="2" y="2"/>
                  </a:lnTo>
                  <a:lnTo>
                    <a:pt x="3"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22">
              <a:extLst>
                <a:ext uri="{FF2B5EF4-FFF2-40B4-BE49-F238E27FC236}">
                  <a16:creationId xmlns:a16="http://schemas.microsoft.com/office/drawing/2014/main" id="{CC2236BA-A826-4BD2-92CA-41066FBD74D7}"/>
                </a:ext>
              </a:extLst>
            </p:cNvPr>
            <p:cNvSpPr>
              <a:spLocks/>
            </p:cNvSpPr>
            <p:nvPr/>
          </p:nvSpPr>
          <p:spPr bwMode="auto">
            <a:xfrm>
              <a:off x="9691689" y="2035175"/>
              <a:ext cx="22225" cy="44450"/>
            </a:xfrm>
            <a:custGeom>
              <a:avLst/>
              <a:gdLst/>
              <a:ahLst/>
              <a:cxnLst>
                <a:cxn ang="0">
                  <a:pos x="4" y="0"/>
                </a:cxn>
                <a:cxn ang="0">
                  <a:pos x="12" y="8"/>
                </a:cxn>
                <a:cxn ang="0">
                  <a:pos x="12" y="23"/>
                </a:cxn>
                <a:cxn ang="0">
                  <a:pos x="14" y="26"/>
                </a:cxn>
                <a:cxn ang="0">
                  <a:pos x="14" y="28"/>
                </a:cxn>
                <a:cxn ang="0">
                  <a:pos x="11" y="26"/>
                </a:cxn>
                <a:cxn ang="0">
                  <a:pos x="9" y="24"/>
                </a:cxn>
                <a:cxn ang="0">
                  <a:pos x="5" y="23"/>
                </a:cxn>
                <a:cxn ang="0">
                  <a:pos x="4" y="19"/>
                </a:cxn>
                <a:cxn ang="0">
                  <a:pos x="0" y="17"/>
                </a:cxn>
                <a:cxn ang="0">
                  <a:pos x="4" y="0"/>
                </a:cxn>
              </a:cxnLst>
              <a:rect l="0" t="0" r="r" b="b"/>
              <a:pathLst>
                <a:path w="14" h="28">
                  <a:moveTo>
                    <a:pt x="4" y="0"/>
                  </a:moveTo>
                  <a:lnTo>
                    <a:pt x="12" y="8"/>
                  </a:lnTo>
                  <a:lnTo>
                    <a:pt x="12" y="23"/>
                  </a:lnTo>
                  <a:lnTo>
                    <a:pt x="14" y="26"/>
                  </a:lnTo>
                  <a:lnTo>
                    <a:pt x="14" y="28"/>
                  </a:lnTo>
                  <a:lnTo>
                    <a:pt x="11" y="26"/>
                  </a:lnTo>
                  <a:lnTo>
                    <a:pt x="9" y="24"/>
                  </a:lnTo>
                  <a:lnTo>
                    <a:pt x="5" y="23"/>
                  </a:lnTo>
                  <a:lnTo>
                    <a:pt x="4" y="19"/>
                  </a:lnTo>
                  <a:lnTo>
                    <a:pt x="0" y="17"/>
                  </a:lnTo>
                  <a:lnTo>
                    <a:pt x="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23">
              <a:extLst>
                <a:ext uri="{FF2B5EF4-FFF2-40B4-BE49-F238E27FC236}">
                  <a16:creationId xmlns:a16="http://schemas.microsoft.com/office/drawing/2014/main" id="{B2FE7DDA-4F05-44BD-B23E-F9F9BAF0D998}"/>
                </a:ext>
              </a:extLst>
            </p:cNvPr>
            <p:cNvSpPr>
              <a:spLocks/>
            </p:cNvSpPr>
            <p:nvPr/>
          </p:nvSpPr>
          <p:spPr bwMode="auto">
            <a:xfrm>
              <a:off x="9677401" y="2014538"/>
              <a:ext cx="20638" cy="47625"/>
            </a:xfrm>
            <a:custGeom>
              <a:avLst/>
              <a:gdLst/>
              <a:ahLst/>
              <a:cxnLst>
                <a:cxn ang="0">
                  <a:pos x="2" y="0"/>
                </a:cxn>
                <a:cxn ang="0">
                  <a:pos x="13" y="13"/>
                </a:cxn>
                <a:cxn ang="0">
                  <a:pos x="13" y="30"/>
                </a:cxn>
                <a:cxn ang="0">
                  <a:pos x="11" y="29"/>
                </a:cxn>
                <a:cxn ang="0">
                  <a:pos x="7" y="27"/>
                </a:cxn>
                <a:cxn ang="0">
                  <a:pos x="6" y="25"/>
                </a:cxn>
                <a:cxn ang="0">
                  <a:pos x="2" y="23"/>
                </a:cxn>
                <a:cxn ang="0">
                  <a:pos x="0" y="21"/>
                </a:cxn>
                <a:cxn ang="0">
                  <a:pos x="2" y="0"/>
                </a:cxn>
              </a:cxnLst>
              <a:rect l="0" t="0" r="r" b="b"/>
              <a:pathLst>
                <a:path w="13" h="30">
                  <a:moveTo>
                    <a:pt x="2" y="0"/>
                  </a:moveTo>
                  <a:lnTo>
                    <a:pt x="13" y="13"/>
                  </a:lnTo>
                  <a:lnTo>
                    <a:pt x="13" y="30"/>
                  </a:lnTo>
                  <a:lnTo>
                    <a:pt x="11" y="29"/>
                  </a:lnTo>
                  <a:lnTo>
                    <a:pt x="7" y="27"/>
                  </a:lnTo>
                  <a:lnTo>
                    <a:pt x="6" y="25"/>
                  </a:lnTo>
                  <a:lnTo>
                    <a:pt x="2" y="23"/>
                  </a:lnTo>
                  <a:lnTo>
                    <a:pt x="0" y="21"/>
                  </a:lnTo>
                  <a:lnTo>
                    <a:pt x="2"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324">
              <a:extLst>
                <a:ext uri="{FF2B5EF4-FFF2-40B4-BE49-F238E27FC236}">
                  <a16:creationId xmlns:a16="http://schemas.microsoft.com/office/drawing/2014/main" id="{10A47041-809E-4184-A650-7C7EF589D44F}"/>
                </a:ext>
              </a:extLst>
            </p:cNvPr>
            <p:cNvSpPr>
              <a:spLocks/>
            </p:cNvSpPr>
            <p:nvPr/>
          </p:nvSpPr>
          <p:spPr bwMode="auto">
            <a:xfrm>
              <a:off x="9677401" y="2014538"/>
              <a:ext cx="3175" cy="28575"/>
            </a:xfrm>
            <a:custGeom>
              <a:avLst/>
              <a:gdLst/>
              <a:ahLst/>
              <a:cxnLst>
                <a:cxn ang="0">
                  <a:pos x="0" y="0"/>
                </a:cxn>
                <a:cxn ang="0">
                  <a:pos x="2" y="0"/>
                </a:cxn>
                <a:cxn ang="0">
                  <a:pos x="0" y="18"/>
                </a:cxn>
                <a:cxn ang="0">
                  <a:pos x="0" y="0"/>
                </a:cxn>
              </a:cxnLst>
              <a:rect l="0" t="0" r="r" b="b"/>
              <a:pathLst>
                <a:path w="2" h="18">
                  <a:moveTo>
                    <a:pt x="0" y="0"/>
                  </a:moveTo>
                  <a:lnTo>
                    <a:pt x="2" y="0"/>
                  </a:lnTo>
                  <a:lnTo>
                    <a:pt x="0" y="18"/>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25">
              <a:extLst>
                <a:ext uri="{FF2B5EF4-FFF2-40B4-BE49-F238E27FC236}">
                  <a16:creationId xmlns:a16="http://schemas.microsoft.com/office/drawing/2014/main" id="{E6033BE2-54EA-4DC9-BB2F-57522A7B88C7}"/>
                </a:ext>
              </a:extLst>
            </p:cNvPr>
            <p:cNvSpPr>
              <a:spLocks/>
            </p:cNvSpPr>
            <p:nvPr/>
          </p:nvSpPr>
          <p:spPr bwMode="auto">
            <a:xfrm>
              <a:off x="9674226" y="2011363"/>
              <a:ext cx="57150" cy="57150"/>
            </a:xfrm>
            <a:custGeom>
              <a:avLst/>
              <a:gdLst/>
              <a:ahLst/>
              <a:cxnLst>
                <a:cxn ang="0">
                  <a:pos x="2" y="0"/>
                </a:cxn>
                <a:cxn ang="0">
                  <a:pos x="36" y="34"/>
                </a:cxn>
                <a:cxn ang="0">
                  <a:pos x="34" y="36"/>
                </a:cxn>
                <a:cxn ang="0">
                  <a:pos x="0" y="2"/>
                </a:cxn>
                <a:cxn ang="0">
                  <a:pos x="2" y="0"/>
                </a:cxn>
              </a:cxnLst>
              <a:rect l="0" t="0" r="r" b="b"/>
              <a:pathLst>
                <a:path w="36" h="36">
                  <a:moveTo>
                    <a:pt x="2" y="0"/>
                  </a:moveTo>
                  <a:lnTo>
                    <a:pt x="36" y="34"/>
                  </a:lnTo>
                  <a:lnTo>
                    <a:pt x="34" y="36"/>
                  </a:ln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26">
              <a:extLst>
                <a:ext uri="{FF2B5EF4-FFF2-40B4-BE49-F238E27FC236}">
                  <a16:creationId xmlns:a16="http://schemas.microsoft.com/office/drawing/2014/main" id="{C75F3E64-A585-46A7-A2A5-C51F0A608749}"/>
                </a:ext>
              </a:extLst>
            </p:cNvPr>
            <p:cNvSpPr>
              <a:spLocks/>
            </p:cNvSpPr>
            <p:nvPr/>
          </p:nvSpPr>
          <p:spPr bwMode="auto">
            <a:xfrm>
              <a:off x="9669464" y="2006600"/>
              <a:ext cx="11113" cy="7938"/>
            </a:xfrm>
            <a:custGeom>
              <a:avLst/>
              <a:gdLst/>
              <a:ahLst/>
              <a:cxnLst>
                <a:cxn ang="0">
                  <a:pos x="0" y="0"/>
                </a:cxn>
                <a:cxn ang="0">
                  <a:pos x="7" y="3"/>
                </a:cxn>
                <a:cxn ang="0">
                  <a:pos x="3" y="5"/>
                </a:cxn>
                <a:cxn ang="0">
                  <a:pos x="0" y="0"/>
                </a:cxn>
              </a:cxnLst>
              <a:rect l="0" t="0" r="r" b="b"/>
              <a:pathLst>
                <a:path w="7" h="5">
                  <a:moveTo>
                    <a:pt x="0" y="0"/>
                  </a:moveTo>
                  <a:lnTo>
                    <a:pt x="7" y="3"/>
                  </a:lnTo>
                  <a:lnTo>
                    <a:pt x="3" y="5"/>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27">
              <a:extLst>
                <a:ext uri="{FF2B5EF4-FFF2-40B4-BE49-F238E27FC236}">
                  <a16:creationId xmlns:a16="http://schemas.microsoft.com/office/drawing/2014/main" id="{99332E5D-5468-4627-AD5B-0DA4488E794E}"/>
                </a:ext>
              </a:extLst>
            </p:cNvPr>
            <p:cNvSpPr>
              <a:spLocks/>
            </p:cNvSpPr>
            <p:nvPr/>
          </p:nvSpPr>
          <p:spPr bwMode="auto">
            <a:xfrm>
              <a:off x="9669464" y="2025650"/>
              <a:ext cx="55563" cy="111125"/>
            </a:xfrm>
            <a:custGeom>
              <a:avLst/>
              <a:gdLst/>
              <a:ahLst/>
              <a:cxnLst>
                <a:cxn ang="0">
                  <a:pos x="0" y="0"/>
                </a:cxn>
                <a:cxn ang="0">
                  <a:pos x="35" y="29"/>
                </a:cxn>
                <a:cxn ang="0">
                  <a:pos x="35" y="66"/>
                </a:cxn>
                <a:cxn ang="0">
                  <a:pos x="34" y="66"/>
                </a:cxn>
                <a:cxn ang="0">
                  <a:pos x="32" y="68"/>
                </a:cxn>
                <a:cxn ang="0">
                  <a:pos x="26" y="68"/>
                </a:cxn>
                <a:cxn ang="0">
                  <a:pos x="23" y="70"/>
                </a:cxn>
                <a:cxn ang="0">
                  <a:pos x="12" y="70"/>
                </a:cxn>
                <a:cxn ang="0">
                  <a:pos x="9" y="66"/>
                </a:cxn>
                <a:cxn ang="0">
                  <a:pos x="3" y="62"/>
                </a:cxn>
                <a:cxn ang="0">
                  <a:pos x="0" y="52"/>
                </a:cxn>
                <a:cxn ang="0">
                  <a:pos x="0" y="0"/>
                </a:cxn>
              </a:cxnLst>
              <a:rect l="0" t="0" r="r" b="b"/>
              <a:pathLst>
                <a:path w="35" h="70">
                  <a:moveTo>
                    <a:pt x="0" y="0"/>
                  </a:moveTo>
                  <a:lnTo>
                    <a:pt x="35" y="29"/>
                  </a:lnTo>
                  <a:lnTo>
                    <a:pt x="35" y="66"/>
                  </a:lnTo>
                  <a:lnTo>
                    <a:pt x="34" y="66"/>
                  </a:lnTo>
                  <a:lnTo>
                    <a:pt x="32" y="68"/>
                  </a:lnTo>
                  <a:lnTo>
                    <a:pt x="26" y="68"/>
                  </a:lnTo>
                  <a:lnTo>
                    <a:pt x="23" y="70"/>
                  </a:lnTo>
                  <a:lnTo>
                    <a:pt x="12" y="70"/>
                  </a:lnTo>
                  <a:lnTo>
                    <a:pt x="9" y="66"/>
                  </a:lnTo>
                  <a:lnTo>
                    <a:pt x="3" y="62"/>
                  </a:lnTo>
                  <a:lnTo>
                    <a:pt x="0" y="52"/>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328">
              <a:extLst>
                <a:ext uri="{FF2B5EF4-FFF2-40B4-BE49-F238E27FC236}">
                  <a16:creationId xmlns:a16="http://schemas.microsoft.com/office/drawing/2014/main" id="{CCFDE494-E05E-4706-A448-16A85865EF4F}"/>
                </a:ext>
              </a:extLst>
            </p:cNvPr>
            <p:cNvSpPr>
              <a:spLocks noEditPoints="1"/>
            </p:cNvSpPr>
            <p:nvPr/>
          </p:nvSpPr>
          <p:spPr bwMode="auto">
            <a:xfrm>
              <a:off x="9669464" y="2025650"/>
              <a:ext cx="58738" cy="111125"/>
            </a:xfrm>
            <a:custGeom>
              <a:avLst/>
              <a:gdLst/>
              <a:ahLst/>
              <a:cxnLst>
                <a:cxn ang="0">
                  <a:pos x="23" y="68"/>
                </a:cxn>
                <a:cxn ang="0">
                  <a:pos x="26" y="68"/>
                </a:cxn>
                <a:cxn ang="0">
                  <a:pos x="23" y="70"/>
                </a:cxn>
                <a:cxn ang="0">
                  <a:pos x="18" y="70"/>
                </a:cxn>
                <a:cxn ang="0">
                  <a:pos x="23" y="68"/>
                </a:cxn>
                <a:cxn ang="0">
                  <a:pos x="32" y="66"/>
                </a:cxn>
                <a:cxn ang="0">
                  <a:pos x="35" y="66"/>
                </a:cxn>
                <a:cxn ang="0">
                  <a:pos x="32" y="68"/>
                </a:cxn>
                <a:cxn ang="0">
                  <a:pos x="26" y="68"/>
                </a:cxn>
                <a:cxn ang="0">
                  <a:pos x="32" y="66"/>
                </a:cxn>
                <a:cxn ang="0">
                  <a:pos x="9" y="66"/>
                </a:cxn>
                <a:cxn ang="0">
                  <a:pos x="14" y="70"/>
                </a:cxn>
                <a:cxn ang="0">
                  <a:pos x="12" y="70"/>
                </a:cxn>
                <a:cxn ang="0">
                  <a:pos x="9" y="66"/>
                </a:cxn>
                <a:cxn ang="0">
                  <a:pos x="0" y="0"/>
                </a:cxn>
                <a:cxn ang="0">
                  <a:pos x="2" y="52"/>
                </a:cxn>
                <a:cxn ang="0">
                  <a:pos x="5" y="62"/>
                </a:cxn>
                <a:cxn ang="0">
                  <a:pos x="9" y="66"/>
                </a:cxn>
                <a:cxn ang="0">
                  <a:pos x="3" y="62"/>
                </a:cxn>
                <a:cxn ang="0">
                  <a:pos x="0" y="52"/>
                </a:cxn>
                <a:cxn ang="0">
                  <a:pos x="35" y="27"/>
                </a:cxn>
                <a:cxn ang="0">
                  <a:pos x="37" y="66"/>
                </a:cxn>
                <a:cxn ang="0">
                  <a:pos x="35" y="66"/>
                </a:cxn>
                <a:cxn ang="0">
                  <a:pos x="35" y="29"/>
                </a:cxn>
                <a:cxn ang="0">
                  <a:pos x="0" y="0"/>
                </a:cxn>
              </a:cxnLst>
              <a:rect l="0" t="0" r="r" b="b"/>
              <a:pathLst>
                <a:path w="37" h="70">
                  <a:moveTo>
                    <a:pt x="23" y="68"/>
                  </a:moveTo>
                  <a:lnTo>
                    <a:pt x="26" y="68"/>
                  </a:lnTo>
                  <a:lnTo>
                    <a:pt x="23" y="70"/>
                  </a:lnTo>
                  <a:lnTo>
                    <a:pt x="18" y="70"/>
                  </a:lnTo>
                  <a:lnTo>
                    <a:pt x="23" y="68"/>
                  </a:lnTo>
                  <a:close/>
                  <a:moveTo>
                    <a:pt x="32" y="66"/>
                  </a:moveTo>
                  <a:lnTo>
                    <a:pt x="35" y="66"/>
                  </a:lnTo>
                  <a:lnTo>
                    <a:pt x="32" y="68"/>
                  </a:lnTo>
                  <a:lnTo>
                    <a:pt x="26" y="68"/>
                  </a:lnTo>
                  <a:lnTo>
                    <a:pt x="32" y="66"/>
                  </a:lnTo>
                  <a:close/>
                  <a:moveTo>
                    <a:pt x="9" y="66"/>
                  </a:moveTo>
                  <a:lnTo>
                    <a:pt x="14" y="70"/>
                  </a:lnTo>
                  <a:lnTo>
                    <a:pt x="12" y="70"/>
                  </a:lnTo>
                  <a:lnTo>
                    <a:pt x="9" y="66"/>
                  </a:lnTo>
                  <a:close/>
                  <a:moveTo>
                    <a:pt x="0" y="0"/>
                  </a:moveTo>
                  <a:lnTo>
                    <a:pt x="2" y="52"/>
                  </a:lnTo>
                  <a:lnTo>
                    <a:pt x="5" y="62"/>
                  </a:lnTo>
                  <a:lnTo>
                    <a:pt x="9" y="66"/>
                  </a:lnTo>
                  <a:lnTo>
                    <a:pt x="3" y="62"/>
                  </a:lnTo>
                  <a:lnTo>
                    <a:pt x="0" y="52"/>
                  </a:lnTo>
                  <a:lnTo>
                    <a:pt x="35" y="27"/>
                  </a:lnTo>
                  <a:lnTo>
                    <a:pt x="37" y="66"/>
                  </a:lnTo>
                  <a:lnTo>
                    <a:pt x="35" y="66"/>
                  </a:lnTo>
                  <a:lnTo>
                    <a:pt x="35" y="29"/>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329">
              <a:extLst>
                <a:ext uri="{FF2B5EF4-FFF2-40B4-BE49-F238E27FC236}">
                  <a16:creationId xmlns:a16="http://schemas.microsoft.com/office/drawing/2014/main" id="{8CC54E3E-4E20-42C7-8DAD-B6FBB4A5437F}"/>
                </a:ext>
              </a:extLst>
            </p:cNvPr>
            <p:cNvSpPr>
              <a:spLocks/>
            </p:cNvSpPr>
            <p:nvPr/>
          </p:nvSpPr>
          <p:spPr bwMode="auto">
            <a:xfrm>
              <a:off x="9669464" y="2090738"/>
              <a:ext cx="53975" cy="46038"/>
            </a:xfrm>
            <a:custGeom>
              <a:avLst/>
              <a:gdLst/>
              <a:ahLst/>
              <a:cxnLst>
                <a:cxn ang="0">
                  <a:pos x="0" y="0"/>
                </a:cxn>
                <a:cxn ang="0">
                  <a:pos x="7" y="4"/>
                </a:cxn>
                <a:cxn ang="0">
                  <a:pos x="11" y="4"/>
                </a:cxn>
                <a:cxn ang="0">
                  <a:pos x="11" y="11"/>
                </a:cxn>
                <a:cxn ang="0">
                  <a:pos x="12" y="16"/>
                </a:cxn>
                <a:cxn ang="0">
                  <a:pos x="14" y="20"/>
                </a:cxn>
                <a:cxn ang="0">
                  <a:pos x="18" y="23"/>
                </a:cxn>
                <a:cxn ang="0">
                  <a:pos x="21" y="23"/>
                </a:cxn>
                <a:cxn ang="0">
                  <a:pos x="23" y="25"/>
                </a:cxn>
                <a:cxn ang="0">
                  <a:pos x="34" y="25"/>
                </a:cxn>
                <a:cxn ang="0">
                  <a:pos x="32" y="27"/>
                </a:cxn>
                <a:cxn ang="0">
                  <a:pos x="26" y="27"/>
                </a:cxn>
                <a:cxn ang="0">
                  <a:pos x="23" y="29"/>
                </a:cxn>
                <a:cxn ang="0">
                  <a:pos x="12" y="29"/>
                </a:cxn>
                <a:cxn ang="0">
                  <a:pos x="9" y="25"/>
                </a:cxn>
                <a:cxn ang="0">
                  <a:pos x="3" y="21"/>
                </a:cxn>
                <a:cxn ang="0">
                  <a:pos x="0" y="11"/>
                </a:cxn>
                <a:cxn ang="0">
                  <a:pos x="0" y="0"/>
                </a:cxn>
              </a:cxnLst>
              <a:rect l="0" t="0" r="r" b="b"/>
              <a:pathLst>
                <a:path w="34" h="29">
                  <a:moveTo>
                    <a:pt x="0" y="0"/>
                  </a:moveTo>
                  <a:lnTo>
                    <a:pt x="7" y="4"/>
                  </a:lnTo>
                  <a:lnTo>
                    <a:pt x="11" y="4"/>
                  </a:lnTo>
                  <a:lnTo>
                    <a:pt x="11" y="11"/>
                  </a:lnTo>
                  <a:lnTo>
                    <a:pt x="12" y="16"/>
                  </a:lnTo>
                  <a:lnTo>
                    <a:pt x="14" y="20"/>
                  </a:lnTo>
                  <a:lnTo>
                    <a:pt x="18" y="23"/>
                  </a:lnTo>
                  <a:lnTo>
                    <a:pt x="21" y="23"/>
                  </a:lnTo>
                  <a:lnTo>
                    <a:pt x="23" y="25"/>
                  </a:lnTo>
                  <a:lnTo>
                    <a:pt x="34" y="25"/>
                  </a:lnTo>
                  <a:lnTo>
                    <a:pt x="32" y="27"/>
                  </a:lnTo>
                  <a:lnTo>
                    <a:pt x="26" y="27"/>
                  </a:lnTo>
                  <a:lnTo>
                    <a:pt x="23" y="29"/>
                  </a:lnTo>
                  <a:lnTo>
                    <a:pt x="12" y="29"/>
                  </a:lnTo>
                  <a:lnTo>
                    <a:pt x="9" y="25"/>
                  </a:lnTo>
                  <a:lnTo>
                    <a:pt x="3" y="21"/>
                  </a:lnTo>
                  <a:lnTo>
                    <a:pt x="0" y="11"/>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330">
              <a:extLst>
                <a:ext uri="{FF2B5EF4-FFF2-40B4-BE49-F238E27FC236}">
                  <a16:creationId xmlns:a16="http://schemas.microsoft.com/office/drawing/2014/main" id="{444D1FB2-FF3C-4AC7-BD12-A10A5929EA59}"/>
                </a:ext>
              </a:extLst>
            </p:cNvPr>
            <p:cNvSpPr>
              <a:spLocks/>
            </p:cNvSpPr>
            <p:nvPr/>
          </p:nvSpPr>
          <p:spPr bwMode="auto">
            <a:xfrm>
              <a:off x="9669464" y="2025650"/>
              <a:ext cx="17463" cy="60325"/>
            </a:xfrm>
            <a:custGeom>
              <a:avLst/>
              <a:gdLst/>
              <a:ahLst/>
              <a:cxnLst>
                <a:cxn ang="0">
                  <a:pos x="0" y="0"/>
                </a:cxn>
                <a:cxn ang="0">
                  <a:pos x="11" y="9"/>
                </a:cxn>
                <a:cxn ang="0">
                  <a:pos x="11" y="38"/>
                </a:cxn>
                <a:cxn ang="0">
                  <a:pos x="5" y="36"/>
                </a:cxn>
                <a:cxn ang="0">
                  <a:pos x="0" y="36"/>
                </a:cxn>
                <a:cxn ang="0">
                  <a:pos x="0" y="0"/>
                </a:cxn>
              </a:cxnLst>
              <a:rect l="0" t="0" r="r" b="b"/>
              <a:pathLst>
                <a:path w="11" h="38">
                  <a:moveTo>
                    <a:pt x="0" y="0"/>
                  </a:moveTo>
                  <a:lnTo>
                    <a:pt x="11" y="9"/>
                  </a:lnTo>
                  <a:lnTo>
                    <a:pt x="11" y="38"/>
                  </a:lnTo>
                  <a:lnTo>
                    <a:pt x="5" y="36"/>
                  </a:lnTo>
                  <a:lnTo>
                    <a:pt x="0" y="36"/>
                  </a:lnTo>
                  <a:lnTo>
                    <a:pt x="0"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331">
              <a:extLst>
                <a:ext uri="{FF2B5EF4-FFF2-40B4-BE49-F238E27FC236}">
                  <a16:creationId xmlns:a16="http://schemas.microsoft.com/office/drawing/2014/main" id="{EEE186D1-F035-4914-A8D2-407F186010A9}"/>
                </a:ext>
              </a:extLst>
            </p:cNvPr>
            <p:cNvSpPr>
              <a:spLocks/>
            </p:cNvSpPr>
            <p:nvPr/>
          </p:nvSpPr>
          <p:spPr bwMode="auto">
            <a:xfrm>
              <a:off x="9702801" y="2051050"/>
              <a:ext cx="22225" cy="46038"/>
            </a:xfrm>
            <a:custGeom>
              <a:avLst/>
              <a:gdLst/>
              <a:ahLst/>
              <a:cxnLst>
                <a:cxn ang="0">
                  <a:pos x="0" y="0"/>
                </a:cxn>
                <a:cxn ang="0">
                  <a:pos x="14" y="13"/>
                </a:cxn>
                <a:cxn ang="0">
                  <a:pos x="14" y="29"/>
                </a:cxn>
                <a:cxn ang="0">
                  <a:pos x="13" y="27"/>
                </a:cxn>
                <a:cxn ang="0">
                  <a:pos x="9" y="27"/>
                </a:cxn>
                <a:cxn ang="0">
                  <a:pos x="7" y="25"/>
                </a:cxn>
                <a:cxn ang="0">
                  <a:pos x="4" y="23"/>
                </a:cxn>
                <a:cxn ang="0">
                  <a:pos x="0" y="23"/>
                </a:cxn>
                <a:cxn ang="0">
                  <a:pos x="0" y="0"/>
                </a:cxn>
              </a:cxnLst>
              <a:rect l="0" t="0" r="r" b="b"/>
              <a:pathLst>
                <a:path w="14" h="29">
                  <a:moveTo>
                    <a:pt x="0" y="0"/>
                  </a:moveTo>
                  <a:lnTo>
                    <a:pt x="14" y="13"/>
                  </a:lnTo>
                  <a:lnTo>
                    <a:pt x="14" y="29"/>
                  </a:lnTo>
                  <a:lnTo>
                    <a:pt x="13" y="27"/>
                  </a:lnTo>
                  <a:lnTo>
                    <a:pt x="9" y="27"/>
                  </a:lnTo>
                  <a:lnTo>
                    <a:pt x="7" y="25"/>
                  </a:lnTo>
                  <a:lnTo>
                    <a:pt x="4" y="23"/>
                  </a:lnTo>
                  <a:lnTo>
                    <a:pt x="0" y="23"/>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332">
              <a:extLst>
                <a:ext uri="{FF2B5EF4-FFF2-40B4-BE49-F238E27FC236}">
                  <a16:creationId xmlns:a16="http://schemas.microsoft.com/office/drawing/2014/main" id="{B8D9761E-E60D-408C-9B47-48530E683D09}"/>
                </a:ext>
              </a:extLst>
            </p:cNvPr>
            <p:cNvSpPr>
              <a:spLocks/>
            </p:cNvSpPr>
            <p:nvPr/>
          </p:nvSpPr>
          <p:spPr bwMode="auto">
            <a:xfrm>
              <a:off x="9702801" y="2101850"/>
              <a:ext cx="22225" cy="14288"/>
            </a:xfrm>
            <a:custGeom>
              <a:avLst/>
              <a:gdLst/>
              <a:ahLst/>
              <a:cxnLst>
                <a:cxn ang="0">
                  <a:pos x="0" y="0"/>
                </a:cxn>
                <a:cxn ang="0">
                  <a:pos x="5" y="0"/>
                </a:cxn>
                <a:cxn ang="0">
                  <a:pos x="9" y="2"/>
                </a:cxn>
                <a:cxn ang="0">
                  <a:pos x="11" y="2"/>
                </a:cxn>
                <a:cxn ang="0">
                  <a:pos x="13" y="4"/>
                </a:cxn>
                <a:cxn ang="0">
                  <a:pos x="14" y="4"/>
                </a:cxn>
                <a:cxn ang="0">
                  <a:pos x="14" y="7"/>
                </a:cxn>
                <a:cxn ang="0">
                  <a:pos x="11" y="7"/>
                </a:cxn>
                <a:cxn ang="0">
                  <a:pos x="9" y="9"/>
                </a:cxn>
                <a:cxn ang="0">
                  <a:pos x="4" y="9"/>
                </a:cxn>
                <a:cxn ang="0">
                  <a:pos x="2" y="7"/>
                </a:cxn>
                <a:cxn ang="0">
                  <a:pos x="0" y="7"/>
                </a:cxn>
                <a:cxn ang="0">
                  <a:pos x="0" y="0"/>
                </a:cxn>
              </a:cxnLst>
              <a:rect l="0" t="0" r="r" b="b"/>
              <a:pathLst>
                <a:path w="14" h="9">
                  <a:moveTo>
                    <a:pt x="0" y="0"/>
                  </a:moveTo>
                  <a:lnTo>
                    <a:pt x="5" y="0"/>
                  </a:lnTo>
                  <a:lnTo>
                    <a:pt x="9" y="2"/>
                  </a:lnTo>
                  <a:lnTo>
                    <a:pt x="11" y="2"/>
                  </a:lnTo>
                  <a:lnTo>
                    <a:pt x="13" y="4"/>
                  </a:lnTo>
                  <a:lnTo>
                    <a:pt x="14" y="4"/>
                  </a:lnTo>
                  <a:lnTo>
                    <a:pt x="14" y="7"/>
                  </a:lnTo>
                  <a:lnTo>
                    <a:pt x="11" y="7"/>
                  </a:lnTo>
                  <a:lnTo>
                    <a:pt x="9" y="9"/>
                  </a:lnTo>
                  <a:lnTo>
                    <a:pt x="4" y="9"/>
                  </a:lnTo>
                  <a:lnTo>
                    <a:pt x="2" y="7"/>
                  </a:lnTo>
                  <a:lnTo>
                    <a:pt x="0" y="7"/>
                  </a:lnTo>
                  <a:lnTo>
                    <a:pt x="0"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333">
              <a:extLst>
                <a:ext uri="{FF2B5EF4-FFF2-40B4-BE49-F238E27FC236}">
                  <a16:creationId xmlns:a16="http://schemas.microsoft.com/office/drawing/2014/main" id="{B6E7AE30-DD9D-4FC4-90AF-809497D69A33}"/>
                </a:ext>
              </a:extLst>
            </p:cNvPr>
            <p:cNvSpPr>
              <a:spLocks noEditPoints="1"/>
            </p:cNvSpPr>
            <p:nvPr/>
          </p:nvSpPr>
          <p:spPr bwMode="auto">
            <a:xfrm>
              <a:off x="9669464" y="2025650"/>
              <a:ext cx="58738" cy="111125"/>
            </a:xfrm>
            <a:custGeom>
              <a:avLst/>
              <a:gdLst/>
              <a:ahLst/>
              <a:cxnLst>
                <a:cxn ang="0">
                  <a:pos x="23" y="68"/>
                </a:cxn>
                <a:cxn ang="0">
                  <a:pos x="26" y="68"/>
                </a:cxn>
                <a:cxn ang="0">
                  <a:pos x="23" y="70"/>
                </a:cxn>
                <a:cxn ang="0">
                  <a:pos x="18" y="70"/>
                </a:cxn>
                <a:cxn ang="0">
                  <a:pos x="23" y="68"/>
                </a:cxn>
                <a:cxn ang="0">
                  <a:pos x="32" y="66"/>
                </a:cxn>
                <a:cxn ang="0">
                  <a:pos x="35" y="66"/>
                </a:cxn>
                <a:cxn ang="0">
                  <a:pos x="32" y="68"/>
                </a:cxn>
                <a:cxn ang="0">
                  <a:pos x="26" y="68"/>
                </a:cxn>
                <a:cxn ang="0">
                  <a:pos x="32" y="66"/>
                </a:cxn>
                <a:cxn ang="0">
                  <a:pos x="9" y="66"/>
                </a:cxn>
                <a:cxn ang="0">
                  <a:pos x="14" y="70"/>
                </a:cxn>
                <a:cxn ang="0">
                  <a:pos x="12" y="70"/>
                </a:cxn>
                <a:cxn ang="0">
                  <a:pos x="9" y="66"/>
                </a:cxn>
                <a:cxn ang="0">
                  <a:pos x="0" y="0"/>
                </a:cxn>
                <a:cxn ang="0">
                  <a:pos x="2" y="52"/>
                </a:cxn>
                <a:cxn ang="0">
                  <a:pos x="5" y="62"/>
                </a:cxn>
                <a:cxn ang="0">
                  <a:pos x="9" y="66"/>
                </a:cxn>
                <a:cxn ang="0">
                  <a:pos x="3" y="62"/>
                </a:cxn>
                <a:cxn ang="0">
                  <a:pos x="0" y="52"/>
                </a:cxn>
                <a:cxn ang="0">
                  <a:pos x="35" y="27"/>
                </a:cxn>
                <a:cxn ang="0">
                  <a:pos x="37" y="66"/>
                </a:cxn>
                <a:cxn ang="0">
                  <a:pos x="35" y="66"/>
                </a:cxn>
                <a:cxn ang="0">
                  <a:pos x="35" y="29"/>
                </a:cxn>
                <a:cxn ang="0">
                  <a:pos x="0" y="0"/>
                </a:cxn>
              </a:cxnLst>
              <a:rect l="0" t="0" r="r" b="b"/>
              <a:pathLst>
                <a:path w="37" h="70">
                  <a:moveTo>
                    <a:pt x="23" y="68"/>
                  </a:moveTo>
                  <a:lnTo>
                    <a:pt x="26" y="68"/>
                  </a:lnTo>
                  <a:lnTo>
                    <a:pt x="23" y="70"/>
                  </a:lnTo>
                  <a:lnTo>
                    <a:pt x="18" y="70"/>
                  </a:lnTo>
                  <a:lnTo>
                    <a:pt x="23" y="68"/>
                  </a:lnTo>
                  <a:close/>
                  <a:moveTo>
                    <a:pt x="32" y="66"/>
                  </a:moveTo>
                  <a:lnTo>
                    <a:pt x="35" y="66"/>
                  </a:lnTo>
                  <a:lnTo>
                    <a:pt x="32" y="68"/>
                  </a:lnTo>
                  <a:lnTo>
                    <a:pt x="26" y="68"/>
                  </a:lnTo>
                  <a:lnTo>
                    <a:pt x="32" y="66"/>
                  </a:lnTo>
                  <a:close/>
                  <a:moveTo>
                    <a:pt x="9" y="66"/>
                  </a:moveTo>
                  <a:lnTo>
                    <a:pt x="14" y="70"/>
                  </a:lnTo>
                  <a:lnTo>
                    <a:pt x="12" y="70"/>
                  </a:lnTo>
                  <a:lnTo>
                    <a:pt x="9" y="66"/>
                  </a:lnTo>
                  <a:close/>
                  <a:moveTo>
                    <a:pt x="0" y="0"/>
                  </a:moveTo>
                  <a:lnTo>
                    <a:pt x="2" y="52"/>
                  </a:lnTo>
                  <a:lnTo>
                    <a:pt x="5" y="62"/>
                  </a:lnTo>
                  <a:lnTo>
                    <a:pt x="9" y="66"/>
                  </a:lnTo>
                  <a:lnTo>
                    <a:pt x="3" y="62"/>
                  </a:lnTo>
                  <a:lnTo>
                    <a:pt x="0" y="52"/>
                  </a:lnTo>
                  <a:lnTo>
                    <a:pt x="35" y="27"/>
                  </a:lnTo>
                  <a:lnTo>
                    <a:pt x="37" y="66"/>
                  </a:lnTo>
                  <a:lnTo>
                    <a:pt x="35" y="66"/>
                  </a:lnTo>
                  <a:lnTo>
                    <a:pt x="35" y="29"/>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334">
              <a:extLst>
                <a:ext uri="{FF2B5EF4-FFF2-40B4-BE49-F238E27FC236}">
                  <a16:creationId xmlns:a16="http://schemas.microsoft.com/office/drawing/2014/main" id="{62E5AA4D-C969-4E3E-B90A-E3A8980B00AA}"/>
                </a:ext>
              </a:extLst>
            </p:cNvPr>
            <p:cNvSpPr>
              <a:spLocks/>
            </p:cNvSpPr>
            <p:nvPr/>
          </p:nvSpPr>
          <p:spPr bwMode="auto">
            <a:xfrm>
              <a:off x="9666289" y="2020888"/>
              <a:ext cx="61913" cy="50800"/>
            </a:xfrm>
            <a:custGeom>
              <a:avLst/>
              <a:gdLst/>
              <a:ahLst/>
              <a:cxnLst>
                <a:cxn ang="0">
                  <a:pos x="2" y="0"/>
                </a:cxn>
                <a:cxn ang="0">
                  <a:pos x="39" y="30"/>
                </a:cxn>
                <a:cxn ang="0">
                  <a:pos x="37" y="32"/>
                </a:cxn>
                <a:cxn ang="0">
                  <a:pos x="0" y="3"/>
                </a:cxn>
                <a:cxn ang="0">
                  <a:pos x="2" y="0"/>
                </a:cxn>
              </a:cxnLst>
              <a:rect l="0" t="0" r="r" b="b"/>
              <a:pathLst>
                <a:path w="39" h="32">
                  <a:moveTo>
                    <a:pt x="2" y="0"/>
                  </a:moveTo>
                  <a:lnTo>
                    <a:pt x="39" y="30"/>
                  </a:lnTo>
                  <a:lnTo>
                    <a:pt x="37" y="32"/>
                  </a:lnTo>
                  <a:lnTo>
                    <a:pt x="0" y="3"/>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335">
              <a:extLst>
                <a:ext uri="{FF2B5EF4-FFF2-40B4-BE49-F238E27FC236}">
                  <a16:creationId xmlns:a16="http://schemas.microsoft.com/office/drawing/2014/main" id="{6D838AA8-D3E9-44A4-BFC8-B664AC2A0A63}"/>
                </a:ext>
              </a:extLst>
            </p:cNvPr>
            <p:cNvSpPr>
              <a:spLocks/>
            </p:cNvSpPr>
            <p:nvPr/>
          </p:nvSpPr>
          <p:spPr bwMode="auto">
            <a:xfrm>
              <a:off x="9661526" y="2017713"/>
              <a:ext cx="7938" cy="7938"/>
            </a:xfrm>
            <a:custGeom>
              <a:avLst/>
              <a:gdLst/>
              <a:ahLst/>
              <a:cxnLst>
                <a:cxn ang="0">
                  <a:pos x="0" y="0"/>
                </a:cxn>
                <a:cxn ang="0">
                  <a:pos x="5" y="2"/>
                </a:cxn>
                <a:cxn ang="0">
                  <a:pos x="3" y="5"/>
                </a:cxn>
                <a:cxn ang="0">
                  <a:pos x="0" y="0"/>
                </a:cxn>
              </a:cxnLst>
              <a:rect l="0" t="0" r="r" b="b"/>
              <a:pathLst>
                <a:path w="5" h="5">
                  <a:moveTo>
                    <a:pt x="0" y="0"/>
                  </a:moveTo>
                  <a:lnTo>
                    <a:pt x="5" y="2"/>
                  </a:lnTo>
                  <a:lnTo>
                    <a:pt x="3" y="5"/>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336">
              <a:extLst>
                <a:ext uri="{FF2B5EF4-FFF2-40B4-BE49-F238E27FC236}">
                  <a16:creationId xmlns:a16="http://schemas.microsoft.com/office/drawing/2014/main" id="{21A709A4-53BE-4513-9819-18FA8596AF85}"/>
                </a:ext>
              </a:extLst>
            </p:cNvPr>
            <p:cNvSpPr>
              <a:spLocks/>
            </p:cNvSpPr>
            <p:nvPr/>
          </p:nvSpPr>
          <p:spPr bwMode="auto">
            <a:xfrm>
              <a:off x="9725026" y="2003425"/>
              <a:ext cx="49213" cy="61913"/>
            </a:xfrm>
            <a:custGeom>
              <a:avLst/>
              <a:gdLst/>
              <a:ahLst/>
              <a:cxnLst>
                <a:cxn ang="0">
                  <a:pos x="29" y="0"/>
                </a:cxn>
                <a:cxn ang="0">
                  <a:pos x="31" y="2"/>
                </a:cxn>
                <a:cxn ang="0">
                  <a:pos x="2" y="39"/>
                </a:cxn>
                <a:cxn ang="0">
                  <a:pos x="0" y="37"/>
                </a:cxn>
                <a:cxn ang="0">
                  <a:pos x="29" y="0"/>
                </a:cxn>
              </a:cxnLst>
              <a:rect l="0" t="0" r="r" b="b"/>
              <a:pathLst>
                <a:path w="31" h="39">
                  <a:moveTo>
                    <a:pt x="29" y="0"/>
                  </a:moveTo>
                  <a:lnTo>
                    <a:pt x="31" y="2"/>
                  </a:lnTo>
                  <a:lnTo>
                    <a:pt x="2" y="39"/>
                  </a:lnTo>
                  <a:lnTo>
                    <a:pt x="0" y="37"/>
                  </a:lnTo>
                  <a:lnTo>
                    <a:pt x="2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337">
              <a:extLst>
                <a:ext uri="{FF2B5EF4-FFF2-40B4-BE49-F238E27FC236}">
                  <a16:creationId xmlns:a16="http://schemas.microsoft.com/office/drawing/2014/main" id="{FEB73287-E43C-46FE-8838-1E64C67596B4}"/>
                </a:ext>
              </a:extLst>
            </p:cNvPr>
            <p:cNvSpPr>
              <a:spLocks/>
            </p:cNvSpPr>
            <p:nvPr/>
          </p:nvSpPr>
          <p:spPr bwMode="auto">
            <a:xfrm>
              <a:off x="9767889" y="1995488"/>
              <a:ext cx="11113" cy="11113"/>
            </a:xfrm>
            <a:custGeom>
              <a:avLst/>
              <a:gdLst/>
              <a:ahLst/>
              <a:cxnLst>
                <a:cxn ang="0">
                  <a:pos x="7" y="0"/>
                </a:cxn>
                <a:cxn ang="0">
                  <a:pos x="4" y="7"/>
                </a:cxn>
                <a:cxn ang="0">
                  <a:pos x="0" y="5"/>
                </a:cxn>
                <a:cxn ang="0">
                  <a:pos x="7" y="0"/>
                </a:cxn>
              </a:cxnLst>
              <a:rect l="0" t="0" r="r" b="b"/>
              <a:pathLst>
                <a:path w="7" h="7">
                  <a:moveTo>
                    <a:pt x="7" y="0"/>
                  </a:moveTo>
                  <a:lnTo>
                    <a:pt x="4" y="7"/>
                  </a:lnTo>
                  <a:lnTo>
                    <a:pt x="0" y="5"/>
                  </a:lnTo>
                  <a:lnTo>
                    <a:pt x="7"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338">
              <a:extLst>
                <a:ext uri="{FF2B5EF4-FFF2-40B4-BE49-F238E27FC236}">
                  <a16:creationId xmlns:a16="http://schemas.microsoft.com/office/drawing/2014/main" id="{6B3BCF7A-F060-49BD-AA0D-EAB64C6F1CE9}"/>
                </a:ext>
              </a:extLst>
            </p:cNvPr>
            <p:cNvSpPr>
              <a:spLocks/>
            </p:cNvSpPr>
            <p:nvPr/>
          </p:nvSpPr>
          <p:spPr bwMode="auto">
            <a:xfrm>
              <a:off x="9736139" y="2047875"/>
              <a:ext cx="17463" cy="25400"/>
            </a:xfrm>
            <a:custGeom>
              <a:avLst/>
              <a:gdLst/>
              <a:ahLst/>
              <a:cxnLst>
                <a:cxn ang="0">
                  <a:pos x="8" y="0"/>
                </a:cxn>
                <a:cxn ang="0">
                  <a:pos x="8" y="2"/>
                </a:cxn>
                <a:cxn ang="0">
                  <a:pos x="9" y="4"/>
                </a:cxn>
                <a:cxn ang="0">
                  <a:pos x="9" y="11"/>
                </a:cxn>
                <a:cxn ang="0">
                  <a:pos x="11" y="13"/>
                </a:cxn>
                <a:cxn ang="0">
                  <a:pos x="11" y="15"/>
                </a:cxn>
                <a:cxn ang="0">
                  <a:pos x="8" y="15"/>
                </a:cxn>
                <a:cxn ang="0">
                  <a:pos x="4" y="16"/>
                </a:cxn>
                <a:cxn ang="0">
                  <a:pos x="0" y="16"/>
                </a:cxn>
                <a:cxn ang="0">
                  <a:pos x="0" y="11"/>
                </a:cxn>
                <a:cxn ang="0">
                  <a:pos x="2" y="9"/>
                </a:cxn>
                <a:cxn ang="0">
                  <a:pos x="2" y="4"/>
                </a:cxn>
                <a:cxn ang="0">
                  <a:pos x="6" y="2"/>
                </a:cxn>
                <a:cxn ang="0">
                  <a:pos x="8" y="0"/>
                </a:cxn>
              </a:cxnLst>
              <a:rect l="0" t="0" r="r" b="b"/>
              <a:pathLst>
                <a:path w="11" h="16">
                  <a:moveTo>
                    <a:pt x="8" y="0"/>
                  </a:moveTo>
                  <a:lnTo>
                    <a:pt x="8" y="2"/>
                  </a:lnTo>
                  <a:lnTo>
                    <a:pt x="9" y="4"/>
                  </a:lnTo>
                  <a:lnTo>
                    <a:pt x="9" y="11"/>
                  </a:lnTo>
                  <a:lnTo>
                    <a:pt x="11" y="13"/>
                  </a:lnTo>
                  <a:lnTo>
                    <a:pt x="11" y="15"/>
                  </a:lnTo>
                  <a:lnTo>
                    <a:pt x="8" y="15"/>
                  </a:lnTo>
                  <a:lnTo>
                    <a:pt x="4" y="16"/>
                  </a:lnTo>
                  <a:lnTo>
                    <a:pt x="0" y="16"/>
                  </a:lnTo>
                  <a:lnTo>
                    <a:pt x="0" y="11"/>
                  </a:lnTo>
                  <a:lnTo>
                    <a:pt x="2" y="9"/>
                  </a:lnTo>
                  <a:lnTo>
                    <a:pt x="2" y="4"/>
                  </a:lnTo>
                  <a:lnTo>
                    <a:pt x="6" y="2"/>
                  </a:lnTo>
                  <a:lnTo>
                    <a:pt x="8"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39">
              <a:extLst>
                <a:ext uri="{FF2B5EF4-FFF2-40B4-BE49-F238E27FC236}">
                  <a16:creationId xmlns:a16="http://schemas.microsoft.com/office/drawing/2014/main" id="{147FED38-70C2-46A5-9208-5DEF528B388D}"/>
                </a:ext>
              </a:extLst>
            </p:cNvPr>
            <p:cNvSpPr>
              <a:spLocks/>
            </p:cNvSpPr>
            <p:nvPr/>
          </p:nvSpPr>
          <p:spPr bwMode="auto">
            <a:xfrm>
              <a:off x="9745664" y="2035175"/>
              <a:ext cx="19050" cy="44450"/>
            </a:xfrm>
            <a:custGeom>
              <a:avLst/>
              <a:gdLst/>
              <a:ahLst/>
              <a:cxnLst>
                <a:cxn ang="0">
                  <a:pos x="10" y="0"/>
                </a:cxn>
                <a:cxn ang="0">
                  <a:pos x="12" y="17"/>
                </a:cxn>
                <a:cxn ang="0">
                  <a:pos x="10" y="19"/>
                </a:cxn>
                <a:cxn ang="0">
                  <a:pos x="7" y="21"/>
                </a:cxn>
                <a:cxn ang="0">
                  <a:pos x="5" y="24"/>
                </a:cxn>
                <a:cxn ang="0">
                  <a:pos x="2" y="26"/>
                </a:cxn>
                <a:cxn ang="0">
                  <a:pos x="0" y="28"/>
                </a:cxn>
                <a:cxn ang="0">
                  <a:pos x="0" y="23"/>
                </a:cxn>
                <a:cxn ang="0">
                  <a:pos x="2" y="17"/>
                </a:cxn>
                <a:cxn ang="0">
                  <a:pos x="2" y="8"/>
                </a:cxn>
                <a:cxn ang="0">
                  <a:pos x="10" y="0"/>
                </a:cxn>
              </a:cxnLst>
              <a:rect l="0" t="0" r="r" b="b"/>
              <a:pathLst>
                <a:path w="12" h="28">
                  <a:moveTo>
                    <a:pt x="10" y="0"/>
                  </a:moveTo>
                  <a:lnTo>
                    <a:pt x="12" y="17"/>
                  </a:lnTo>
                  <a:lnTo>
                    <a:pt x="10" y="19"/>
                  </a:lnTo>
                  <a:lnTo>
                    <a:pt x="7" y="21"/>
                  </a:lnTo>
                  <a:lnTo>
                    <a:pt x="5" y="24"/>
                  </a:lnTo>
                  <a:lnTo>
                    <a:pt x="2" y="26"/>
                  </a:lnTo>
                  <a:lnTo>
                    <a:pt x="0" y="28"/>
                  </a:lnTo>
                  <a:lnTo>
                    <a:pt x="0" y="23"/>
                  </a:lnTo>
                  <a:lnTo>
                    <a:pt x="2" y="17"/>
                  </a:lnTo>
                  <a:lnTo>
                    <a:pt x="2" y="8"/>
                  </a:lnTo>
                  <a:lnTo>
                    <a:pt x="1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340">
              <a:extLst>
                <a:ext uri="{FF2B5EF4-FFF2-40B4-BE49-F238E27FC236}">
                  <a16:creationId xmlns:a16="http://schemas.microsoft.com/office/drawing/2014/main" id="{2421A720-BBFE-4708-98BC-CBE9632E5A77}"/>
                </a:ext>
              </a:extLst>
            </p:cNvPr>
            <p:cNvSpPr>
              <a:spLocks/>
            </p:cNvSpPr>
            <p:nvPr/>
          </p:nvSpPr>
          <p:spPr bwMode="auto">
            <a:xfrm>
              <a:off x="9761539" y="2014538"/>
              <a:ext cx="20638" cy="46038"/>
            </a:xfrm>
            <a:custGeom>
              <a:avLst/>
              <a:gdLst/>
              <a:ahLst/>
              <a:cxnLst>
                <a:cxn ang="0">
                  <a:pos x="11" y="0"/>
                </a:cxn>
                <a:cxn ang="0">
                  <a:pos x="13" y="21"/>
                </a:cxn>
                <a:cxn ang="0">
                  <a:pos x="11" y="23"/>
                </a:cxn>
                <a:cxn ang="0">
                  <a:pos x="8" y="25"/>
                </a:cxn>
                <a:cxn ang="0">
                  <a:pos x="6" y="27"/>
                </a:cxn>
                <a:cxn ang="0">
                  <a:pos x="2" y="29"/>
                </a:cxn>
                <a:cxn ang="0">
                  <a:pos x="0" y="29"/>
                </a:cxn>
                <a:cxn ang="0">
                  <a:pos x="0" y="13"/>
                </a:cxn>
                <a:cxn ang="0">
                  <a:pos x="11" y="0"/>
                </a:cxn>
              </a:cxnLst>
              <a:rect l="0" t="0" r="r" b="b"/>
              <a:pathLst>
                <a:path w="13" h="29">
                  <a:moveTo>
                    <a:pt x="11" y="0"/>
                  </a:moveTo>
                  <a:lnTo>
                    <a:pt x="13" y="21"/>
                  </a:lnTo>
                  <a:lnTo>
                    <a:pt x="11" y="23"/>
                  </a:lnTo>
                  <a:lnTo>
                    <a:pt x="8" y="25"/>
                  </a:lnTo>
                  <a:lnTo>
                    <a:pt x="6" y="27"/>
                  </a:lnTo>
                  <a:lnTo>
                    <a:pt x="2" y="29"/>
                  </a:lnTo>
                  <a:lnTo>
                    <a:pt x="0" y="29"/>
                  </a:lnTo>
                  <a:lnTo>
                    <a:pt x="0" y="13"/>
                  </a:lnTo>
                  <a:lnTo>
                    <a:pt x="11"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341">
              <a:extLst>
                <a:ext uri="{FF2B5EF4-FFF2-40B4-BE49-F238E27FC236}">
                  <a16:creationId xmlns:a16="http://schemas.microsoft.com/office/drawing/2014/main" id="{C2347C24-A92D-4488-9419-60CE6AB23A9B}"/>
                </a:ext>
              </a:extLst>
            </p:cNvPr>
            <p:cNvSpPr>
              <a:spLocks/>
            </p:cNvSpPr>
            <p:nvPr/>
          </p:nvSpPr>
          <p:spPr bwMode="auto">
            <a:xfrm>
              <a:off x="9779001" y="2014538"/>
              <a:ext cx="3175" cy="28575"/>
            </a:xfrm>
            <a:custGeom>
              <a:avLst/>
              <a:gdLst/>
              <a:ahLst/>
              <a:cxnLst>
                <a:cxn ang="0">
                  <a:pos x="0" y="0"/>
                </a:cxn>
                <a:cxn ang="0">
                  <a:pos x="2" y="0"/>
                </a:cxn>
                <a:cxn ang="0">
                  <a:pos x="2" y="18"/>
                </a:cxn>
                <a:cxn ang="0">
                  <a:pos x="0" y="0"/>
                </a:cxn>
              </a:cxnLst>
              <a:rect l="0" t="0" r="r" b="b"/>
              <a:pathLst>
                <a:path w="2" h="18">
                  <a:moveTo>
                    <a:pt x="0" y="0"/>
                  </a:moveTo>
                  <a:lnTo>
                    <a:pt x="2" y="0"/>
                  </a:lnTo>
                  <a:lnTo>
                    <a:pt x="2" y="18"/>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342">
              <a:extLst>
                <a:ext uri="{FF2B5EF4-FFF2-40B4-BE49-F238E27FC236}">
                  <a16:creationId xmlns:a16="http://schemas.microsoft.com/office/drawing/2014/main" id="{4F801BD8-D324-4807-8C66-3D53933087EF}"/>
                </a:ext>
              </a:extLst>
            </p:cNvPr>
            <p:cNvSpPr>
              <a:spLocks/>
            </p:cNvSpPr>
            <p:nvPr/>
          </p:nvSpPr>
          <p:spPr bwMode="auto">
            <a:xfrm>
              <a:off x="9728201" y="2011363"/>
              <a:ext cx="53975" cy="53975"/>
            </a:xfrm>
            <a:custGeom>
              <a:avLst/>
              <a:gdLst/>
              <a:ahLst/>
              <a:cxnLst>
                <a:cxn ang="0">
                  <a:pos x="34" y="0"/>
                </a:cxn>
                <a:cxn ang="0">
                  <a:pos x="34" y="2"/>
                </a:cxn>
                <a:cxn ang="0">
                  <a:pos x="2" y="34"/>
                </a:cxn>
                <a:cxn ang="0">
                  <a:pos x="0" y="32"/>
                </a:cxn>
                <a:cxn ang="0">
                  <a:pos x="34" y="0"/>
                </a:cxn>
              </a:cxnLst>
              <a:rect l="0" t="0" r="r" b="b"/>
              <a:pathLst>
                <a:path w="34" h="34">
                  <a:moveTo>
                    <a:pt x="34" y="0"/>
                  </a:moveTo>
                  <a:lnTo>
                    <a:pt x="34" y="2"/>
                  </a:lnTo>
                  <a:lnTo>
                    <a:pt x="2" y="34"/>
                  </a:lnTo>
                  <a:lnTo>
                    <a:pt x="0" y="32"/>
                  </a:lnTo>
                  <a:lnTo>
                    <a:pt x="3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43">
              <a:extLst>
                <a:ext uri="{FF2B5EF4-FFF2-40B4-BE49-F238E27FC236}">
                  <a16:creationId xmlns:a16="http://schemas.microsoft.com/office/drawing/2014/main" id="{795A556F-8272-4D56-B01D-CA87F2260EBA}"/>
                </a:ext>
              </a:extLst>
            </p:cNvPr>
            <p:cNvSpPr>
              <a:spLocks/>
            </p:cNvSpPr>
            <p:nvPr/>
          </p:nvSpPr>
          <p:spPr bwMode="auto">
            <a:xfrm>
              <a:off x="9779001" y="2003425"/>
              <a:ext cx="11113" cy="11113"/>
            </a:xfrm>
            <a:custGeom>
              <a:avLst/>
              <a:gdLst/>
              <a:ahLst/>
              <a:cxnLst>
                <a:cxn ang="0">
                  <a:pos x="7" y="0"/>
                </a:cxn>
                <a:cxn ang="0">
                  <a:pos x="4" y="7"/>
                </a:cxn>
                <a:cxn ang="0">
                  <a:pos x="0" y="5"/>
                </a:cxn>
                <a:cxn ang="0">
                  <a:pos x="7" y="0"/>
                </a:cxn>
              </a:cxnLst>
              <a:rect l="0" t="0" r="r" b="b"/>
              <a:pathLst>
                <a:path w="7" h="7">
                  <a:moveTo>
                    <a:pt x="7" y="0"/>
                  </a:moveTo>
                  <a:lnTo>
                    <a:pt x="4" y="7"/>
                  </a:lnTo>
                  <a:lnTo>
                    <a:pt x="0" y="5"/>
                  </a:lnTo>
                  <a:lnTo>
                    <a:pt x="7"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44">
              <a:extLst>
                <a:ext uri="{FF2B5EF4-FFF2-40B4-BE49-F238E27FC236}">
                  <a16:creationId xmlns:a16="http://schemas.microsoft.com/office/drawing/2014/main" id="{8A1818D7-7DFF-4366-A04B-F5B3F8C0A22B}"/>
                </a:ext>
              </a:extLst>
            </p:cNvPr>
            <p:cNvSpPr>
              <a:spLocks/>
            </p:cNvSpPr>
            <p:nvPr/>
          </p:nvSpPr>
          <p:spPr bwMode="auto">
            <a:xfrm>
              <a:off x="9734551" y="2025650"/>
              <a:ext cx="55563" cy="111125"/>
            </a:xfrm>
            <a:custGeom>
              <a:avLst/>
              <a:gdLst/>
              <a:ahLst/>
              <a:cxnLst>
                <a:cxn ang="0">
                  <a:pos x="35" y="0"/>
                </a:cxn>
                <a:cxn ang="0">
                  <a:pos x="35" y="52"/>
                </a:cxn>
                <a:cxn ang="0">
                  <a:pos x="32" y="62"/>
                </a:cxn>
                <a:cxn ang="0">
                  <a:pos x="26" y="66"/>
                </a:cxn>
                <a:cxn ang="0">
                  <a:pos x="23" y="70"/>
                </a:cxn>
                <a:cxn ang="0">
                  <a:pos x="17" y="70"/>
                </a:cxn>
                <a:cxn ang="0">
                  <a:pos x="12" y="68"/>
                </a:cxn>
                <a:cxn ang="0">
                  <a:pos x="9" y="68"/>
                </a:cxn>
                <a:cxn ang="0">
                  <a:pos x="3" y="66"/>
                </a:cxn>
                <a:cxn ang="0">
                  <a:pos x="0" y="66"/>
                </a:cxn>
                <a:cxn ang="0">
                  <a:pos x="0" y="27"/>
                </a:cxn>
                <a:cxn ang="0">
                  <a:pos x="35" y="0"/>
                </a:cxn>
              </a:cxnLst>
              <a:rect l="0" t="0" r="r" b="b"/>
              <a:pathLst>
                <a:path w="35" h="70">
                  <a:moveTo>
                    <a:pt x="35" y="0"/>
                  </a:moveTo>
                  <a:lnTo>
                    <a:pt x="35" y="52"/>
                  </a:lnTo>
                  <a:lnTo>
                    <a:pt x="32" y="62"/>
                  </a:lnTo>
                  <a:lnTo>
                    <a:pt x="26" y="66"/>
                  </a:lnTo>
                  <a:lnTo>
                    <a:pt x="23" y="70"/>
                  </a:lnTo>
                  <a:lnTo>
                    <a:pt x="17" y="70"/>
                  </a:lnTo>
                  <a:lnTo>
                    <a:pt x="12" y="68"/>
                  </a:lnTo>
                  <a:lnTo>
                    <a:pt x="9" y="68"/>
                  </a:lnTo>
                  <a:lnTo>
                    <a:pt x="3" y="66"/>
                  </a:lnTo>
                  <a:lnTo>
                    <a:pt x="0" y="66"/>
                  </a:lnTo>
                  <a:lnTo>
                    <a:pt x="0" y="27"/>
                  </a:lnTo>
                  <a:lnTo>
                    <a:pt x="3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345">
              <a:extLst>
                <a:ext uri="{FF2B5EF4-FFF2-40B4-BE49-F238E27FC236}">
                  <a16:creationId xmlns:a16="http://schemas.microsoft.com/office/drawing/2014/main" id="{B2C89F50-D158-4C7B-9E4F-631A66E1C5C9}"/>
                </a:ext>
              </a:extLst>
            </p:cNvPr>
            <p:cNvSpPr>
              <a:spLocks noEditPoints="1"/>
            </p:cNvSpPr>
            <p:nvPr/>
          </p:nvSpPr>
          <p:spPr bwMode="auto">
            <a:xfrm>
              <a:off x="9731376" y="2024063"/>
              <a:ext cx="58738" cy="112713"/>
            </a:xfrm>
            <a:custGeom>
              <a:avLst/>
              <a:gdLst/>
              <a:ahLst/>
              <a:cxnLst>
                <a:cxn ang="0">
                  <a:pos x="2" y="67"/>
                </a:cxn>
                <a:cxn ang="0">
                  <a:pos x="9" y="67"/>
                </a:cxn>
                <a:cxn ang="0">
                  <a:pos x="14" y="69"/>
                </a:cxn>
                <a:cxn ang="0">
                  <a:pos x="23" y="69"/>
                </a:cxn>
                <a:cxn ang="0">
                  <a:pos x="28" y="67"/>
                </a:cxn>
                <a:cxn ang="0">
                  <a:pos x="25" y="71"/>
                </a:cxn>
                <a:cxn ang="0">
                  <a:pos x="14" y="71"/>
                </a:cxn>
                <a:cxn ang="0">
                  <a:pos x="9" y="69"/>
                </a:cxn>
                <a:cxn ang="0">
                  <a:pos x="5" y="69"/>
                </a:cxn>
                <a:cxn ang="0">
                  <a:pos x="2" y="67"/>
                </a:cxn>
                <a:cxn ang="0">
                  <a:pos x="35" y="0"/>
                </a:cxn>
                <a:cxn ang="0">
                  <a:pos x="37" y="53"/>
                </a:cxn>
                <a:cxn ang="0">
                  <a:pos x="34" y="63"/>
                </a:cxn>
                <a:cxn ang="0">
                  <a:pos x="28" y="67"/>
                </a:cxn>
                <a:cxn ang="0">
                  <a:pos x="32" y="63"/>
                </a:cxn>
                <a:cxn ang="0">
                  <a:pos x="35" y="53"/>
                </a:cxn>
                <a:cxn ang="0">
                  <a:pos x="35" y="1"/>
                </a:cxn>
                <a:cxn ang="0">
                  <a:pos x="2" y="30"/>
                </a:cxn>
                <a:cxn ang="0">
                  <a:pos x="2" y="67"/>
                </a:cxn>
                <a:cxn ang="0">
                  <a:pos x="0" y="67"/>
                </a:cxn>
                <a:cxn ang="0">
                  <a:pos x="0" y="28"/>
                </a:cxn>
                <a:cxn ang="0">
                  <a:pos x="35" y="0"/>
                </a:cxn>
              </a:cxnLst>
              <a:rect l="0" t="0" r="r" b="b"/>
              <a:pathLst>
                <a:path w="37" h="71">
                  <a:moveTo>
                    <a:pt x="2" y="67"/>
                  </a:moveTo>
                  <a:lnTo>
                    <a:pt x="9" y="67"/>
                  </a:lnTo>
                  <a:lnTo>
                    <a:pt x="14" y="69"/>
                  </a:lnTo>
                  <a:lnTo>
                    <a:pt x="23" y="69"/>
                  </a:lnTo>
                  <a:lnTo>
                    <a:pt x="28" y="67"/>
                  </a:lnTo>
                  <a:lnTo>
                    <a:pt x="25" y="71"/>
                  </a:lnTo>
                  <a:lnTo>
                    <a:pt x="14" y="71"/>
                  </a:lnTo>
                  <a:lnTo>
                    <a:pt x="9" y="69"/>
                  </a:lnTo>
                  <a:lnTo>
                    <a:pt x="5" y="69"/>
                  </a:lnTo>
                  <a:lnTo>
                    <a:pt x="2" y="67"/>
                  </a:lnTo>
                  <a:close/>
                  <a:moveTo>
                    <a:pt x="35" y="0"/>
                  </a:moveTo>
                  <a:lnTo>
                    <a:pt x="37" y="53"/>
                  </a:lnTo>
                  <a:lnTo>
                    <a:pt x="34" y="63"/>
                  </a:lnTo>
                  <a:lnTo>
                    <a:pt x="28" y="67"/>
                  </a:lnTo>
                  <a:lnTo>
                    <a:pt x="32" y="63"/>
                  </a:lnTo>
                  <a:lnTo>
                    <a:pt x="35" y="53"/>
                  </a:lnTo>
                  <a:lnTo>
                    <a:pt x="35" y="1"/>
                  </a:lnTo>
                  <a:lnTo>
                    <a:pt x="2" y="30"/>
                  </a:lnTo>
                  <a:lnTo>
                    <a:pt x="2" y="67"/>
                  </a:lnTo>
                  <a:lnTo>
                    <a:pt x="0" y="67"/>
                  </a:lnTo>
                  <a:lnTo>
                    <a:pt x="0" y="28"/>
                  </a:lnTo>
                  <a:lnTo>
                    <a:pt x="3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46">
              <a:extLst>
                <a:ext uri="{FF2B5EF4-FFF2-40B4-BE49-F238E27FC236}">
                  <a16:creationId xmlns:a16="http://schemas.microsoft.com/office/drawing/2014/main" id="{05240242-0392-44D3-80C3-14A05852AEDD}"/>
                </a:ext>
              </a:extLst>
            </p:cNvPr>
            <p:cNvSpPr>
              <a:spLocks/>
            </p:cNvSpPr>
            <p:nvPr/>
          </p:nvSpPr>
          <p:spPr bwMode="auto">
            <a:xfrm>
              <a:off x="9739314" y="2090738"/>
              <a:ext cx="50800" cy="46038"/>
            </a:xfrm>
            <a:custGeom>
              <a:avLst/>
              <a:gdLst/>
              <a:ahLst/>
              <a:cxnLst>
                <a:cxn ang="0">
                  <a:pos x="32" y="0"/>
                </a:cxn>
                <a:cxn ang="0">
                  <a:pos x="32" y="11"/>
                </a:cxn>
                <a:cxn ang="0">
                  <a:pos x="29" y="21"/>
                </a:cxn>
                <a:cxn ang="0">
                  <a:pos x="23" y="25"/>
                </a:cxn>
                <a:cxn ang="0">
                  <a:pos x="20" y="29"/>
                </a:cxn>
                <a:cxn ang="0">
                  <a:pos x="14" y="29"/>
                </a:cxn>
                <a:cxn ang="0">
                  <a:pos x="9" y="27"/>
                </a:cxn>
                <a:cxn ang="0">
                  <a:pos x="6" y="27"/>
                </a:cxn>
                <a:cxn ang="0">
                  <a:pos x="0" y="25"/>
                </a:cxn>
                <a:cxn ang="0">
                  <a:pos x="9" y="25"/>
                </a:cxn>
                <a:cxn ang="0">
                  <a:pos x="13" y="23"/>
                </a:cxn>
                <a:cxn ang="0">
                  <a:pos x="14" y="23"/>
                </a:cxn>
                <a:cxn ang="0">
                  <a:pos x="18" y="20"/>
                </a:cxn>
                <a:cxn ang="0">
                  <a:pos x="20" y="16"/>
                </a:cxn>
                <a:cxn ang="0">
                  <a:pos x="22" y="11"/>
                </a:cxn>
                <a:cxn ang="0">
                  <a:pos x="22" y="4"/>
                </a:cxn>
                <a:cxn ang="0">
                  <a:pos x="25" y="4"/>
                </a:cxn>
                <a:cxn ang="0">
                  <a:pos x="32" y="0"/>
                </a:cxn>
              </a:cxnLst>
              <a:rect l="0" t="0" r="r" b="b"/>
              <a:pathLst>
                <a:path w="32" h="29">
                  <a:moveTo>
                    <a:pt x="32" y="0"/>
                  </a:moveTo>
                  <a:lnTo>
                    <a:pt x="32" y="11"/>
                  </a:lnTo>
                  <a:lnTo>
                    <a:pt x="29" y="21"/>
                  </a:lnTo>
                  <a:lnTo>
                    <a:pt x="23" y="25"/>
                  </a:lnTo>
                  <a:lnTo>
                    <a:pt x="20" y="29"/>
                  </a:lnTo>
                  <a:lnTo>
                    <a:pt x="14" y="29"/>
                  </a:lnTo>
                  <a:lnTo>
                    <a:pt x="9" y="27"/>
                  </a:lnTo>
                  <a:lnTo>
                    <a:pt x="6" y="27"/>
                  </a:lnTo>
                  <a:lnTo>
                    <a:pt x="0" y="25"/>
                  </a:lnTo>
                  <a:lnTo>
                    <a:pt x="9" y="25"/>
                  </a:lnTo>
                  <a:lnTo>
                    <a:pt x="13" y="23"/>
                  </a:lnTo>
                  <a:lnTo>
                    <a:pt x="14" y="23"/>
                  </a:lnTo>
                  <a:lnTo>
                    <a:pt x="18" y="20"/>
                  </a:lnTo>
                  <a:lnTo>
                    <a:pt x="20" y="16"/>
                  </a:lnTo>
                  <a:lnTo>
                    <a:pt x="22" y="11"/>
                  </a:lnTo>
                  <a:lnTo>
                    <a:pt x="22" y="4"/>
                  </a:lnTo>
                  <a:lnTo>
                    <a:pt x="25" y="4"/>
                  </a:lnTo>
                  <a:lnTo>
                    <a:pt x="32"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47">
              <a:extLst>
                <a:ext uri="{FF2B5EF4-FFF2-40B4-BE49-F238E27FC236}">
                  <a16:creationId xmlns:a16="http://schemas.microsoft.com/office/drawing/2014/main" id="{3080AEB2-6A6F-45B2-AD01-9F6DF152D244}"/>
                </a:ext>
              </a:extLst>
            </p:cNvPr>
            <p:cNvSpPr>
              <a:spLocks/>
            </p:cNvSpPr>
            <p:nvPr/>
          </p:nvSpPr>
          <p:spPr bwMode="auto">
            <a:xfrm>
              <a:off x="9771064" y="2025650"/>
              <a:ext cx="19050" cy="60325"/>
            </a:xfrm>
            <a:custGeom>
              <a:avLst/>
              <a:gdLst/>
              <a:ahLst/>
              <a:cxnLst>
                <a:cxn ang="0">
                  <a:pos x="12" y="0"/>
                </a:cxn>
                <a:cxn ang="0">
                  <a:pos x="12" y="34"/>
                </a:cxn>
                <a:cxn ang="0">
                  <a:pos x="2" y="38"/>
                </a:cxn>
                <a:cxn ang="0">
                  <a:pos x="0" y="7"/>
                </a:cxn>
                <a:cxn ang="0">
                  <a:pos x="12" y="0"/>
                </a:cxn>
              </a:cxnLst>
              <a:rect l="0" t="0" r="r" b="b"/>
              <a:pathLst>
                <a:path w="12" h="38">
                  <a:moveTo>
                    <a:pt x="12" y="0"/>
                  </a:moveTo>
                  <a:lnTo>
                    <a:pt x="12" y="34"/>
                  </a:lnTo>
                  <a:lnTo>
                    <a:pt x="2" y="38"/>
                  </a:lnTo>
                  <a:lnTo>
                    <a:pt x="0" y="7"/>
                  </a:lnTo>
                  <a:lnTo>
                    <a:pt x="12"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348">
              <a:extLst>
                <a:ext uri="{FF2B5EF4-FFF2-40B4-BE49-F238E27FC236}">
                  <a16:creationId xmlns:a16="http://schemas.microsoft.com/office/drawing/2014/main" id="{208C304A-8A16-4AE8-B780-5AFDAF04A4BE}"/>
                </a:ext>
              </a:extLst>
            </p:cNvPr>
            <p:cNvSpPr>
              <a:spLocks/>
            </p:cNvSpPr>
            <p:nvPr/>
          </p:nvSpPr>
          <p:spPr bwMode="auto">
            <a:xfrm>
              <a:off x="9731376" y="2051050"/>
              <a:ext cx="25400" cy="46038"/>
            </a:xfrm>
            <a:custGeom>
              <a:avLst/>
              <a:gdLst/>
              <a:ahLst/>
              <a:cxnLst>
                <a:cxn ang="0">
                  <a:pos x="16" y="0"/>
                </a:cxn>
                <a:cxn ang="0">
                  <a:pos x="16" y="23"/>
                </a:cxn>
                <a:cxn ang="0">
                  <a:pos x="12" y="23"/>
                </a:cxn>
                <a:cxn ang="0">
                  <a:pos x="5" y="27"/>
                </a:cxn>
                <a:cxn ang="0">
                  <a:pos x="3" y="27"/>
                </a:cxn>
                <a:cxn ang="0">
                  <a:pos x="2" y="29"/>
                </a:cxn>
                <a:cxn ang="0">
                  <a:pos x="0" y="29"/>
                </a:cxn>
                <a:cxn ang="0">
                  <a:pos x="0" y="11"/>
                </a:cxn>
                <a:cxn ang="0">
                  <a:pos x="16" y="0"/>
                </a:cxn>
              </a:cxnLst>
              <a:rect l="0" t="0" r="r" b="b"/>
              <a:pathLst>
                <a:path w="16" h="29">
                  <a:moveTo>
                    <a:pt x="16" y="0"/>
                  </a:moveTo>
                  <a:lnTo>
                    <a:pt x="16" y="23"/>
                  </a:lnTo>
                  <a:lnTo>
                    <a:pt x="12" y="23"/>
                  </a:lnTo>
                  <a:lnTo>
                    <a:pt x="5" y="27"/>
                  </a:lnTo>
                  <a:lnTo>
                    <a:pt x="3" y="27"/>
                  </a:lnTo>
                  <a:lnTo>
                    <a:pt x="2" y="29"/>
                  </a:lnTo>
                  <a:lnTo>
                    <a:pt x="0" y="29"/>
                  </a:lnTo>
                  <a:lnTo>
                    <a:pt x="0" y="11"/>
                  </a:lnTo>
                  <a:lnTo>
                    <a:pt x="16"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349">
              <a:extLst>
                <a:ext uri="{FF2B5EF4-FFF2-40B4-BE49-F238E27FC236}">
                  <a16:creationId xmlns:a16="http://schemas.microsoft.com/office/drawing/2014/main" id="{7B00D10E-56CB-41F7-AF70-7E391DD6E473}"/>
                </a:ext>
              </a:extLst>
            </p:cNvPr>
            <p:cNvSpPr>
              <a:spLocks/>
            </p:cNvSpPr>
            <p:nvPr/>
          </p:nvSpPr>
          <p:spPr bwMode="auto">
            <a:xfrm>
              <a:off x="9734551" y="2101850"/>
              <a:ext cx="22225" cy="14288"/>
            </a:xfrm>
            <a:custGeom>
              <a:avLst/>
              <a:gdLst/>
              <a:ahLst/>
              <a:cxnLst>
                <a:cxn ang="0">
                  <a:pos x="9" y="0"/>
                </a:cxn>
                <a:cxn ang="0">
                  <a:pos x="14" y="0"/>
                </a:cxn>
                <a:cxn ang="0">
                  <a:pos x="14" y="7"/>
                </a:cxn>
                <a:cxn ang="0">
                  <a:pos x="12" y="7"/>
                </a:cxn>
                <a:cxn ang="0">
                  <a:pos x="10" y="9"/>
                </a:cxn>
                <a:cxn ang="0">
                  <a:pos x="5" y="9"/>
                </a:cxn>
                <a:cxn ang="0">
                  <a:pos x="3" y="7"/>
                </a:cxn>
                <a:cxn ang="0">
                  <a:pos x="0" y="7"/>
                </a:cxn>
                <a:cxn ang="0">
                  <a:pos x="0" y="4"/>
                </a:cxn>
                <a:cxn ang="0">
                  <a:pos x="3" y="2"/>
                </a:cxn>
                <a:cxn ang="0">
                  <a:pos x="5" y="2"/>
                </a:cxn>
                <a:cxn ang="0">
                  <a:pos x="9" y="0"/>
                </a:cxn>
              </a:cxnLst>
              <a:rect l="0" t="0" r="r" b="b"/>
              <a:pathLst>
                <a:path w="14" h="9">
                  <a:moveTo>
                    <a:pt x="9" y="0"/>
                  </a:moveTo>
                  <a:lnTo>
                    <a:pt x="14" y="0"/>
                  </a:lnTo>
                  <a:lnTo>
                    <a:pt x="14" y="7"/>
                  </a:lnTo>
                  <a:lnTo>
                    <a:pt x="12" y="7"/>
                  </a:lnTo>
                  <a:lnTo>
                    <a:pt x="10" y="9"/>
                  </a:lnTo>
                  <a:lnTo>
                    <a:pt x="5" y="9"/>
                  </a:lnTo>
                  <a:lnTo>
                    <a:pt x="3" y="7"/>
                  </a:lnTo>
                  <a:lnTo>
                    <a:pt x="0" y="7"/>
                  </a:lnTo>
                  <a:lnTo>
                    <a:pt x="0" y="4"/>
                  </a:lnTo>
                  <a:lnTo>
                    <a:pt x="3" y="2"/>
                  </a:lnTo>
                  <a:lnTo>
                    <a:pt x="5" y="2"/>
                  </a:lnTo>
                  <a:lnTo>
                    <a:pt x="9"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350">
              <a:extLst>
                <a:ext uri="{FF2B5EF4-FFF2-40B4-BE49-F238E27FC236}">
                  <a16:creationId xmlns:a16="http://schemas.microsoft.com/office/drawing/2014/main" id="{CD63523D-2E1B-4E22-80FB-E0334C74D18F}"/>
                </a:ext>
              </a:extLst>
            </p:cNvPr>
            <p:cNvSpPr>
              <a:spLocks noEditPoints="1"/>
            </p:cNvSpPr>
            <p:nvPr/>
          </p:nvSpPr>
          <p:spPr bwMode="auto">
            <a:xfrm>
              <a:off x="9731376" y="2024063"/>
              <a:ext cx="58738" cy="112713"/>
            </a:xfrm>
            <a:custGeom>
              <a:avLst/>
              <a:gdLst/>
              <a:ahLst/>
              <a:cxnLst>
                <a:cxn ang="0">
                  <a:pos x="2" y="67"/>
                </a:cxn>
                <a:cxn ang="0">
                  <a:pos x="9" y="67"/>
                </a:cxn>
                <a:cxn ang="0">
                  <a:pos x="14" y="69"/>
                </a:cxn>
                <a:cxn ang="0">
                  <a:pos x="23" y="69"/>
                </a:cxn>
                <a:cxn ang="0">
                  <a:pos x="28" y="67"/>
                </a:cxn>
                <a:cxn ang="0">
                  <a:pos x="25" y="71"/>
                </a:cxn>
                <a:cxn ang="0">
                  <a:pos x="14" y="71"/>
                </a:cxn>
                <a:cxn ang="0">
                  <a:pos x="9" y="69"/>
                </a:cxn>
                <a:cxn ang="0">
                  <a:pos x="5" y="69"/>
                </a:cxn>
                <a:cxn ang="0">
                  <a:pos x="2" y="67"/>
                </a:cxn>
                <a:cxn ang="0">
                  <a:pos x="35" y="0"/>
                </a:cxn>
                <a:cxn ang="0">
                  <a:pos x="37" y="53"/>
                </a:cxn>
                <a:cxn ang="0">
                  <a:pos x="34" y="63"/>
                </a:cxn>
                <a:cxn ang="0">
                  <a:pos x="28" y="67"/>
                </a:cxn>
                <a:cxn ang="0">
                  <a:pos x="32" y="63"/>
                </a:cxn>
                <a:cxn ang="0">
                  <a:pos x="35" y="53"/>
                </a:cxn>
                <a:cxn ang="0">
                  <a:pos x="35" y="1"/>
                </a:cxn>
                <a:cxn ang="0">
                  <a:pos x="2" y="30"/>
                </a:cxn>
                <a:cxn ang="0">
                  <a:pos x="2" y="67"/>
                </a:cxn>
                <a:cxn ang="0">
                  <a:pos x="0" y="67"/>
                </a:cxn>
                <a:cxn ang="0">
                  <a:pos x="0" y="28"/>
                </a:cxn>
                <a:cxn ang="0">
                  <a:pos x="35" y="0"/>
                </a:cxn>
              </a:cxnLst>
              <a:rect l="0" t="0" r="r" b="b"/>
              <a:pathLst>
                <a:path w="37" h="71">
                  <a:moveTo>
                    <a:pt x="2" y="67"/>
                  </a:moveTo>
                  <a:lnTo>
                    <a:pt x="9" y="67"/>
                  </a:lnTo>
                  <a:lnTo>
                    <a:pt x="14" y="69"/>
                  </a:lnTo>
                  <a:lnTo>
                    <a:pt x="23" y="69"/>
                  </a:lnTo>
                  <a:lnTo>
                    <a:pt x="28" y="67"/>
                  </a:lnTo>
                  <a:lnTo>
                    <a:pt x="25" y="71"/>
                  </a:lnTo>
                  <a:lnTo>
                    <a:pt x="14" y="71"/>
                  </a:lnTo>
                  <a:lnTo>
                    <a:pt x="9" y="69"/>
                  </a:lnTo>
                  <a:lnTo>
                    <a:pt x="5" y="69"/>
                  </a:lnTo>
                  <a:lnTo>
                    <a:pt x="2" y="67"/>
                  </a:lnTo>
                  <a:close/>
                  <a:moveTo>
                    <a:pt x="35" y="0"/>
                  </a:moveTo>
                  <a:lnTo>
                    <a:pt x="37" y="53"/>
                  </a:lnTo>
                  <a:lnTo>
                    <a:pt x="34" y="63"/>
                  </a:lnTo>
                  <a:lnTo>
                    <a:pt x="28" y="67"/>
                  </a:lnTo>
                  <a:lnTo>
                    <a:pt x="32" y="63"/>
                  </a:lnTo>
                  <a:lnTo>
                    <a:pt x="35" y="53"/>
                  </a:lnTo>
                  <a:lnTo>
                    <a:pt x="35" y="1"/>
                  </a:lnTo>
                  <a:lnTo>
                    <a:pt x="2" y="30"/>
                  </a:lnTo>
                  <a:lnTo>
                    <a:pt x="2" y="67"/>
                  </a:lnTo>
                  <a:lnTo>
                    <a:pt x="0" y="67"/>
                  </a:lnTo>
                  <a:lnTo>
                    <a:pt x="0" y="28"/>
                  </a:lnTo>
                  <a:lnTo>
                    <a:pt x="3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351">
              <a:extLst>
                <a:ext uri="{FF2B5EF4-FFF2-40B4-BE49-F238E27FC236}">
                  <a16:creationId xmlns:a16="http://schemas.microsoft.com/office/drawing/2014/main" id="{15096A04-544D-40DC-9C8B-AA9C682998B7}"/>
                </a:ext>
              </a:extLst>
            </p:cNvPr>
            <p:cNvSpPr>
              <a:spLocks/>
            </p:cNvSpPr>
            <p:nvPr/>
          </p:nvSpPr>
          <p:spPr bwMode="auto">
            <a:xfrm>
              <a:off x="9731376" y="2020888"/>
              <a:ext cx="61913" cy="50800"/>
            </a:xfrm>
            <a:custGeom>
              <a:avLst/>
              <a:gdLst/>
              <a:ahLst/>
              <a:cxnLst>
                <a:cxn ang="0">
                  <a:pos x="37" y="0"/>
                </a:cxn>
                <a:cxn ang="0">
                  <a:pos x="39" y="2"/>
                </a:cxn>
                <a:cxn ang="0">
                  <a:pos x="2" y="32"/>
                </a:cxn>
                <a:cxn ang="0">
                  <a:pos x="0" y="30"/>
                </a:cxn>
                <a:cxn ang="0">
                  <a:pos x="37" y="0"/>
                </a:cxn>
              </a:cxnLst>
              <a:rect l="0" t="0" r="r" b="b"/>
              <a:pathLst>
                <a:path w="39" h="32">
                  <a:moveTo>
                    <a:pt x="37" y="0"/>
                  </a:moveTo>
                  <a:lnTo>
                    <a:pt x="39" y="2"/>
                  </a:lnTo>
                  <a:lnTo>
                    <a:pt x="2" y="32"/>
                  </a:lnTo>
                  <a:lnTo>
                    <a:pt x="0" y="30"/>
                  </a:lnTo>
                  <a:lnTo>
                    <a:pt x="3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352">
              <a:extLst>
                <a:ext uri="{FF2B5EF4-FFF2-40B4-BE49-F238E27FC236}">
                  <a16:creationId xmlns:a16="http://schemas.microsoft.com/office/drawing/2014/main" id="{3D57223D-32E2-4672-BB03-EF57E998DE2C}"/>
                </a:ext>
              </a:extLst>
            </p:cNvPr>
            <p:cNvSpPr>
              <a:spLocks/>
            </p:cNvSpPr>
            <p:nvPr/>
          </p:nvSpPr>
          <p:spPr bwMode="auto">
            <a:xfrm>
              <a:off x="9786939" y="2014538"/>
              <a:ext cx="12700" cy="9525"/>
            </a:xfrm>
            <a:custGeom>
              <a:avLst/>
              <a:gdLst/>
              <a:ahLst/>
              <a:cxnLst>
                <a:cxn ang="0">
                  <a:pos x="8" y="0"/>
                </a:cxn>
                <a:cxn ang="0">
                  <a:pos x="4" y="6"/>
                </a:cxn>
                <a:cxn ang="0">
                  <a:pos x="0" y="4"/>
                </a:cxn>
                <a:cxn ang="0">
                  <a:pos x="8" y="0"/>
                </a:cxn>
              </a:cxnLst>
              <a:rect l="0" t="0" r="r" b="b"/>
              <a:pathLst>
                <a:path w="8" h="6">
                  <a:moveTo>
                    <a:pt x="8" y="0"/>
                  </a:moveTo>
                  <a:lnTo>
                    <a:pt x="4" y="6"/>
                  </a:lnTo>
                  <a:lnTo>
                    <a:pt x="0" y="4"/>
                  </a:lnTo>
                  <a:lnTo>
                    <a:pt x="8"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353">
              <a:extLst>
                <a:ext uri="{FF2B5EF4-FFF2-40B4-BE49-F238E27FC236}">
                  <a16:creationId xmlns:a16="http://schemas.microsoft.com/office/drawing/2014/main" id="{FD366E6D-0860-4DC1-9122-45EEFD9B92E7}"/>
                </a:ext>
              </a:extLst>
            </p:cNvPr>
            <p:cNvSpPr>
              <a:spLocks/>
            </p:cNvSpPr>
            <p:nvPr/>
          </p:nvSpPr>
          <p:spPr bwMode="auto">
            <a:xfrm>
              <a:off x="9731376" y="2090738"/>
              <a:ext cx="14288" cy="42863"/>
            </a:xfrm>
            <a:custGeom>
              <a:avLst/>
              <a:gdLst/>
              <a:ahLst/>
              <a:cxnLst>
                <a:cxn ang="0">
                  <a:pos x="2" y="0"/>
                </a:cxn>
                <a:cxn ang="0">
                  <a:pos x="3" y="0"/>
                </a:cxn>
                <a:cxn ang="0">
                  <a:pos x="3" y="7"/>
                </a:cxn>
                <a:cxn ang="0">
                  <a:pos x="5" y="11"/>
                </a:cxn>
                <a:cxn ang="0">
                  <a:pos x="7" y="16"/>
                </a:cxn>
                <a:cxn ang="0">
                  <a:pos x="7" y="18"/>
                </a:cxn>
                <a:cxn ang="0">
                  <a:pos x="9" y="21"/>
                </a:cxn>
                <a:cxn ang="0">
                  <a:pos x="9" y="27"/>
                </a:cxn>
                <a:cxn ang="0">
                  <a:pos x="7" y="27"/>
                </a:cxn>
                <a:cxn ang="0">
                  <a:pos x="5" y="25"/>
                </a:cxn>
                <a:cxn ang="0">
                  <a:pos x="5" y="23"/>
                </a:cxn>
                <a:cxn ang="0">
                  <a:pos x="0" y="2"/>
                </a:cxn>
                <a:cxn ang="0">
                  <a:pos x="2" y="0"/>
                </a:cxn>
              </a:cxnLst>
              <a:rect l="0" t="0" r="r" b="b"/>
              <a:pathLst>
                <a:path w="9" h="27">
                  <a:moveTo>
                    <a:pt x="2" y="0"/>
                  </a:moveTo>
                  <a:lnTo>
                    <a:pt x="3" y="0"/>
                  </a:lnTo>
                  <a:lnTo>
                    <a:pt x="3" y="7"/>
                  </a:lnTo>
                  <a:lnTo>
                    <a:pt x="5" y="11"/>
                  </a:lnTo>
                  <a:lnTo>
                    <a:pt x="7" y="16"/>
                  </a:lnTo>
                  <a:lnTo>
                    <a:pt x="7" y="18"/>
                  </a:lnTo>
                  <a:lnTo>
                    <a:pt x="9" y="21"/>
                  </a:lnTo>
                  <a:lnTo>
                    <a:pt x="9" y="27"/>
                  </a:lnTo>
                  <a:lnTo>
                    <a:pt x="7" y="27"/>
                  </a:lnTo>
                  <a:lnTo>
                    <a:pt x="5" y="25"/>
                  </a:lnTo>
                  <a:lnTo>
                    <a:pt x="5" y="23"/>
                  </a:lnTo>
                  <a:lnTo>
                    <a:pt x="0" y="2"/>
                  </a:lnTo>
                  <a:lnTo>
                    <a:pt x="2"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354">
              <a:extLst>
                <a:ext uri="{FF2B5EF4-FFF2-40B4-BE49-F238E27FC236}">
                  <a16:creationId xmlns:a16="http://schemas.microsoft.com/office/drawing/2014/main" id="{059A3216-BD3D-44C4-BD03-58EB70AE26A4}"/>
                </a:ext>
              </a:extLst>
            </p:cNvPr>
            <p:cNvSpPr>
              <a:spLocks noEditPoints="1"/>
            </p:cNvSpPr>
            <p:nvPr/>
          </p:nvSpPr>
          <p:spPr bwMode="auto">
            <a:xfrm>
              <a:off x="9728201" y="2087563"/>
              <a:ext cx="20638" cy="49213"/>
            </a:xfrm>
            <a:custGeom>
              <a:avLst/>
              <a:gdLst/>
              <a:ahLst/>
              <a:cxnLst>
                <a:cxn ang="0">
                  <a:pos x="9" y="18"/>
                </a:cxn>
                <a:cxn ang="0">
                  <a:pos x="13" y="25"/>
                </a:cxn>
                <a:cxn ang="0">
                  <a:pos x="13" y="29"/>
                </a:cxn>
                <a:cxn ang="0">
                  <a:pos x="11" y="31"/>
                </a:cxn>
                <a:cxn ang="0">
                  <a:pos x="9" y="29"/>
                </a:cxn>
                <a:cxn ang="0">
                  <a:pos x="7" y="25"/>
                </a:cxn>
                <a:cxn ang="0">
                  <a:pos x="11" y="29"/>
                </a:cxn>
                <a:cxn ang="0">
                  <a:pos x="11" y="27"/>
                </a:cxn>
                <a:cxn ang="0">
                  <a:pos x="9" y="23"/>
                </a:cxn>
                <a:cxn ang="0">
                  <a:pos x="9" y="18"/>
                </a:cxn>
                <a:cxn ang="0">
                  <a:pos x="7" y="15"/>
                </a:cxn>
                <a:cxn ang="0">
                  <a:pos x="9" y="15"/>
                </a:cxn>
                <a:cxn ang="0">
                  <a:pos x="9" y="18"/>
                </a:cxn>
                <a:cxn ang="0">
                  <a:pos x="7" y="18"/>
                </a:cxn>
                <a:cxn ang="0">
                  <a:pos x="7" y="15"/>
                </a:cxn>
                <a:cxn ang="0">
                  <a:pos x="0" y="4"/>
                </a:cxn>
                <a:cxn ang="0">
                  <a:pos x="2" y="4"/>
                </a:cxn>
                <a:cxn ang="0">
                  <a:pos x="7" y="25"/>
                </a:cxn>
                <a:cxn ang="0">
                  <a:pos x="0" y="4"/>
                </a:cxn>
                <a:cxn ang="0">
                  <a:pos x="4" y="0"/>
                </a:cxn>
                <a:cxn ang="0">
                  <a:pos x="5" y="0"/>
                </a:cxn>
                <a:cxn ang="0">
                  <a:pos x="5" y="4"/>
                </a:cxn>
                <a:cxn ang="0">
                  <a:pos x="7" y="9"/>
                </a:cxn>
                <a:cxn ang="0">
                  <a:pos x="7" y="15"/>
                </a:cxn>
                <a:cxn ang="0">
                  <a:pos x="4" y="4"/>
                </a:cxn>
                <a:cxn ang="0">
                  <a:pos x="2" y="4"/>
                </a:cxn>
                <a:cxn ang="0">
                  <a:pos x="2" y="2"/>
                </a:cxn>
                <a:cxn ang="0">
                  <a:pos x="4" y="0"/>
                </a:cxn>
              </a:cxnLst>
              <a:rect l="0" t="0" r="r" b="b"/>
              <a:pathLst>
                <a:path w="13" h="31">
                  <a:moveTo>
                    <a:pt x="9" y="18"/>
                  </a:moveTo>
                  <a:lnTo>
                    <a:pt x="13" y="25"/>
                  </a:lnTo>
                  <a:lnTo>
                    <a:pt x="13" y="29"/>
                  </a:lnTo>
                  <a:lnTo>
                    <a:pt x="11" y="31"/>
                  </a:lnTo>
                  <a:lnTo>
                    <a:pt x="9" y="29"/>
                  </a:lnTo>
                  <a:lnTo>
                    <a:pt x="7" y="25"/>
                  </a:lnTo>
                  <a:lnTo>
                    <a:pt x="11" y="29"/>
                  </a:lnTo>
                  <a:lnTo>
                    <a:pt x="11" y="27"/>
                  </a:lnTo>
                  <a:lnTo>
                    <a:pt x="9" y="23"/>
                  </a:lnTo>
                  <a:lnTo>
                    <a:pt x="9" y="18"/>
                  </a:lnTo>
                  <a:close/>
                  <a:moveTo>
                    <a:pt x="7" y="15"/>
                  </a:moveTo>
                  <a:lnTo>
                    <a:pt x="9" y="15"/>
                  </a:lnTo>
                  <a:lnTo>
                    <a:pt x="9" y="18"/>
                  </a:lnTo>
                  <a:lnTo>
                    <a:pt x="7" y="18"/>
                  </a:lnTo>
                  <a:lnTo>
                    <a:pt x="7" y="15"/>
                  </a:lnTo>
                  <a:close/>
                  <a:moveTo>
                    <a:pt x="0" y="4"/>
                  </a:moveTo>
                  <a:lnTo>
                    <a:pt x="2" y="4"/>
                  </a:lnTo>
                  <a:lnTo>
                    <a:pt x="7" y="25"/>
                  </a:lnTo>
                  <a:lnTo>
                    <a:pt x="0" y="4"/>
                  </a:lnTo>
                  <a:close/>
                  <a:moveTo>
                    <a:pt x="4" y="0"/>
                  </a:moveTo>
                  <a:lnTo>
                    <a:pt x="5" y="0"/>
                  </a:lnTo>
                  <a:lnTo>
                    <a:pt x="5" y="4"/>
                  </a:lnTo>
                  <a:lnTo>
                    <a:pt x="7" y="9"/>
                  </a:lnTo>
                  <a:lnTo>
                    <a:pt x="7" y="15"/>
                  </a:lnTo>
                  <a:lnTo>
                    <a:pt x="4" y="4"/>
                  </a:lnTo>
                  <a:lnTo>
                    <a:pt x="2" y="4"/>
                  </a:lnTo>
                  <a:lnTo>
                    <a:pt x="2"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355">
              <a:extLst>
                <a:ext uri="{FF2B5EF4-FFF2-40B4-BE49-F238E27FC236}">
                  <a16:creationId xmlns:a16="http://schemas.microsoft.com/office/drawing/2014/main" id="{616E37E3-F93B-4402-8D4F-C4E3157D7E1F}"/>
                </a:ext>
              </a:extLst>
            </p:cNvPr>
            <p:cNvSpPr>
              <a:spLocks noEditPoints="1"/>
            </p:cNvSpPr>
            <p:nvPr/>
          </p:nvSpPr>
          <p:spPr bwMode="auto">
            <a:xfrm>
              <a:off x="9731376" y="2090738"/>
              <a:ext cx="14288" cy="57150"/>
            </a:xfrm>
            <a:custGeom>
              <a:avLst/>
              <a:gdLst/>
              <a:ahLst/>
              <a:cxnLst>
                <a:cxn ang="0">
                  <a:pos x="0" y="2"/>
                </a:cxn>
                <a:cxn ang="0">
                  <a:pos x="2" y="4"/>
                </a:cxn>
                <a:cxn ang="0">
                  <a:pos x="2" y="7"/>
                </a:cxn>
                <a:cxn ang="0">
                  <a:pos x="3" y="11"/>
                </a:cxn>
                <a:cxn ang="0">
                  <a:pos x="3" y="14"/>
                </a:cxn>
                <a:cxn ang="0">
                  <a:pos x="5" y="18"/>
                </a:cxn>
                <a:cxn ang="0">
                  <a:pos x="5" y="21"/>
                </a:cxn>
                <a:cxn ang="0">
                  <a:pos x="7" y="25"/>
                </a:cxn>
                <a:cxn ang="0">
                  <a:pos x="7" y="29"/>
                </a:cxn>
                <a:cxn ang="0">
                  <a:pos x="9" y="32"/>
                </a:cxn>
                <a:cxn ang="0">
                  <a:pos x="9" y="36"/>
                </a:cxn>
                <a:cxn ang="0">
                  <a:pos x="2" y="34"/>
                </a:cxn>
                <a:cxn ang="0">
                  <a:pos x="0" y="2"/>
                </a:cxn>
                <a:cxn ang="0">
                  <a:pos x="0" y="0"/>
                </a:cxn>
                <a:cxn ang="0">
                  <a:pos x="0" y="2"/>
                </a:cxn>
                <a:cxn ang="0">
                  <a:pos x="0" y="0"/>
                </a:cxn>
              </a:cxnLst>
              <a:rect l="0" t="0" r="r" b="b"/>
              <a:pathLst>
                <a:path w="9" h="36">
                  <a:moveTo>
                    <a:pt x="0" y="2"/>
                  </a:moveTo>
                  <a:lnTo>
                    <a:pt x="2" y="4"/>
                  </a:lnTo>
                  <a:lnTo>
                    <a:pt x="2" y="7"/>
                  </a:lnTo>
                  <a:lnTo>
                    <a:pt x="3" y="11"/>
                  </a:lnTo>
                  <a:lnTo>
                    <a:pt x="3" y="14"/>
                  </a:lnTo>
                  <a:lnTo>
                    <a:pt x="5" y="18"/>
                  </a:lnTo>
                  <a:lnTo>
                    <a:pt x="5" y="21"/>
                  </a:lnTo>
                  <a:lnTo>
                    <a:pt x="7" y="25"/>
                  </a:lnTo>
                  <a:lnTo>
                    <a:pt x="7" y="29"/>
                  </a:lnTo>
                  <a:lnTo>
                    <a:pt x="9" y="32"/>
                  </a:lnTo>
                  <a:lnTo>
                    <a:pt x="9" y="36"/>
                  </a:lnTo>
                  <a:lnTo>
                    <a:pt x="2" y="34"/>
                  </a:lnTo>
                  <a:lnTo>
                    <a:pt x="0" y="2"/>
                  </a:lnTo>
                  <a:close/>
                  <a:moveTo>
                    <a:pt x="0" y="0"/>
                  </a:moveTo>
                  <a:lnTo>
                    <a:pt x="0" y="2"/>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356">
              <a:extLst>
                <a:ext uri="{FF2B5EF4-FFF2-40B4-BE49-F238E27FC236}">
                  <a16:creationId xmlns:a16="http://schemas.microsoft.com/office/drawing/2014/main" id="{95725B82-9715-48D0-9696-C9AE3D5AEA77}"/>
                </a:ext>
              </a:extLst>
            </p:cNvPr>
            <p:cNvSpPr>
              <a:spLocks noEditPoints="1"/>
            </p:cNvSpPr>
            <p:nvPr/>
          </p:nvSpPr>
          <p:spPr bwMode="auto">
            <a:xfrm>
              <a:off x="9728201" y="2090738"/>
              <a:ext cx="17463" cy="57150"/>
            </a:xfrm>
            <a:custGeom>
              <a:avLst/>
              <a:gdLst/>
              <a:ahLst/>
              <a:cxnLst>
                <a:cxn ang="0">
                  <a:pos x="0" y="2"/>
                </a:cxn>
                <a:cxn ang="0">
                  <a:pos x="4" y="34"/>
                </a:cxn>
                <a:cxn ang="0">
                  <a:pos x="9" y="34"/>
                </a:cxn>
                <a:cxn ang="0">
                  <a:pos x="9" y="29"/>
                </a:cxn>
                <a:cxn ang="0">
                  <a:pos x="7" y="25"/>
                </a:cxn>
                <a:cxn ang="0">
                  <a:pos x="7" y="18"/>
                </a:cxn>
                <a:cxn ang="0">
                  <a:pos x="4" y="11"/>
                </a:cxn>
                <a:cxn ang="0">
                  <a:pos x="4" y="7"/>
                </a:cxn>
                <a:cxn ang="0">
                  <a:pos x="2" y="4"/>
                </a:cxn>
                <a:cxn ang="0">
                  <a:pos x="0" y="2"/>
                </a:cxn>
                <a:cxn ang="0">
                  <a:pos x="0" y="0"/>
                </a:cxn>
                <a:cxn ang="0">
                  <a:pos x="4" y="4"/>
                </a:cxn>
                <a:cxn ang="0">
                  <a:pos x="5" y="9"/>
                </a:cxn>
                <a:cxn ang="0">
                  <a:pos x="5" y="13"/>
                </a:cxn>
                <a:cxn ang="0">
                  <a:pos x="9" y="20"/>
                </a:cxn>
                <a:cxn ang="0">
                  <a:pos x="9" y="27"/>
                </a:cxn>
                <a:cxn ang="0">
                  <a:pos x="11" y="30"/>
                </a:cxn>
                <a:cxn ang="0">
                  <a:pos x="11" y="36"/>
                </a:cxn>
                <a:cxn ang="0">
                  <a:pos x="4" y="36"/>
                </a:cxn>
                <a:cxn ang="0">
                  <a:pos x="0" y="2"/>
                </a:cxn>
                <a:cxn ang="0">
                  <a:pos x="0" y="0"/>
                </a:cxn>
              </a:cxnLst>
              <a:rect l="0" t="0" r="r" b="b"/>
              <a:pathLst>
                <a:path w="11" h="36">
                  <a:moveTo>
                    <a:pt x="0" y="2"/>
                  </a:moveTo>
                  <a:lnTo>
                    <a:pt x="4" y="34"/>
                  </a:lnTo>
                  <a:lnTo>
                    <a:pt x="9" y="34"/>
                  </a:lnTo>
                  <a:lnTo>
                    <a:pt x="9" y="29"/>
                  </a:lnTo>
                  <a:lnTo>
                    <a:pt x="7" y="25"/>
                  </a:lnTo>
                  <a:lnTo>
                    <a:pt x="7" y="18"/>
                  </a:lnTo>
                  <a:lnTo>
                    <a:pt x="4" y="11"/>
                  </a:lnTo>
                  <a:lnTo>
                    <a:pt x="4" y="7"/>
                  </a:lnTo>
                  <a:lnTo>
                    <a:pt x="2" y="4"/>
                  </a:lnTo>
                  <a:lnTo>
                    <a:pt x="0" y="2"/>
                  </a:lnTo>
                  <a:close/>
                  <a:moveTo>
                    <a:pt x="0" y="0"/>
                  </a:moveTo>
                  <a:lnTo>
                    <a:pt x="4" y="4"/>
                  </a:lnTo>
                  <a:lnTo>
                    <a:pt x="5" y="9"/>
                  </a:lnTo>
                  <a:lnTo>
                    <a:pt x="5" y="13"/>
                  </a:lnTo>
                  <a:lnTo>
                    <a:pt x="9" y="20"/>
                  </a:lnTo>
                  <a:lnTo>
                    <a:pt x="9" y="27"/>
                  </a:lnTo>
                  <a:lnTo>
                    <a:pt x="11" y="30"/>
                  </a:lnTo>
                  <a:lnTo>
                    <a:pt x="11" y="36"/>
                  </a:lnTo>
                  <a:lnTo>
                    <a:pt x="4" y="36"/>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357">
              <a:extLst>
                <a:ext uri="{FF2B5EF4-FFF2-40B4-BE49-F238E27FC236}">
                  <a16:creationId xmlns:a16="http://schemas.microsoft.com/office/drawing/2014/main" id="{8AD67800-1AFE-445C-8BE2-EA3B79F0D66F}"/>
                </a:ext>
              </a:extLst>
            </p:cNvPr>
            <p:cNvSpPr>
              <a:spLocks/>
            </p:cNvSpPr>
            <p:nvPr/>
          </p:nvSpPr>
          <p:spPr bwMode="auto">
            <a:xfrm>
              <a:off x="9710739" y="2076450"/>
              <a:ext cx="31750" cy="85725"/>
            </a:xfrm>
            <a:custGeom>
              <a:avLst/>
              <a:gdLst/>
              <a:ahLst/>
              <a:cxnLst>
                <a:cxn ang="0">
                  <a:pos x="20" y="0"/>
                </a:cxn>
                <a:cxn ang="0">
                  <a:pos x="20" y="2"/>
                </a:cxn>
                <a:cxn ang="0">
                  <a:pos x="18" y="4"/>
                </a:cxn>
                <a:cxn ang="0">
                  <a:pos x="18" y="7"/>
                </a:cxn>
                <a:cxn ang="0">
                  <a:pos x="16" y="13"/>
                </a:cxn>
                <a:cxn ang="0">
                  <a:pos x="16" y="16"/>
                </a:cxn>
                <a:cxn ang="0">
                  <a:pos x="15" y="20"/>
                </a:cxn>
                <a:cxn ang="0">
                  <a:pos x="15" y="29"/>
                </a:cxn>
                <a:cxn ang="0">
                  <a:pos x="16" y="34"/>
                </a:cxn>
                <a:cxn ang="0">
                  <a:pos x="16" y="45"/>
                </a:cxn>
                <a:cxn ang="0">
                  <a:pos x="13" y="52"/>
                </a:cxn>
                <a:cxn ang="0">
                  <a:pos x="11" y="54"/>
                </a:cxn>
                <a:cxn ang="0">
                  <a:pos x="8" y="50"/>
                </a:cxn>
                <a:cxn ang="0">
                  <a:pos x="8" y="46"/>
                </a:cxn>
                <a:cxn ang="0">
                  <a:pos x="4" y="43"/>
                </a:cxn>
                <a:cxn ang="0">
                  <a:pos x="0" y="36"/>
                </a:cxn>
                <a:cxn ang="0">
                  <a:pos x="0" y="27"/>
                </a:cxn>
                <a:cxn ang="0">
                  <a:pos x="2" y="22"/>
                </a:cxn>
                <a:cxn ang="0">
                  <a:pos x="9" y="7"/>
                </a:cxn>
                <a:cxn ang="0">
                  <a:pos x="20" y="0"/>
                </a:cxn>
              </a:cxnLst>
              <a:rect l="0" t="0" r="r" b="b"/>
              <a:pathLst>
                <a:path w="20" h="54">
                  <a:moveTo>
                    <a:pt x="20" y="0"/>
                  </a:moveTo>
                  <a:lnTo>
                    <a:pt x="20" y="2"/>
                  </a:lnTo>
                  <a:lnTo>
                    <a:pt x="18" y="4"/>
                  </a:lnTo>
                  <a:lnTo>
                    <a:pt x="18" y="7"/>
                  </a:lnTo>
                  <a:lnTo>
                    <a:pt x="16" y="13"/>
                  </a:lnTo>
                  <a:lnTo>
                    <a:pt x="16" y="16"/>
                  </a:lnTo>
                  <a:lnTo>
                    <a:pt x="15" y="20"/>
                  </a:lnTo>
                  <a:lnTo>
                    <a:pt x="15" y="29"/>
                  </a:lnTo>
                  <a:lnTo>
                    <a:pt x="16" y="34"/>
                  </a:lnTo>
                  <a:lnTo>
                    <a:pt x="16" y="45"/>
                  </a:lnTo>
                  <a:lnTo>
                    <a:pt x="13" y="52"/>
                  </a:lnTo>
                  <a:lnTo>
                    <a:pt x="11" y="54"/>
                  </a:lnTo>
                  <a:lnTo>
                    <a:pt x="8" y="50"/>
                  </a:lnTo>
                  <a:lnTo>
                    <a:pt x="8" y="46"/>
                  </a:lnTo>
                  <a:lnTo>
                    <a:pt x="4" y="43"/>
                  </a:lnTo>
                  <a:lnTo>
                    <a:pt x="0" y="36"/>
                  </a:lnTo>
                  <a:lnTo>
                    <a:pt x="0" y="27"/>
                  </a:lnTo>
                  <a:lnTo>
                    <a:pt x="2" y="22"/>
                  </a:lnTo>
                  <a:lnTo>
                    <a:pt x="9" y="7"/>
                  </a:lnTo>
                  <a:lnTo>
                    <a:pt x="2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358">
              <a:extLst>
                <a:ext uri="{FF2B5EF4-FFF2-40B4-BE49-F238E27FC236}">
                  <a16:creationId xmlns:a16="http://schemas.microsoft.com/office/drawing/2014/main" id="{9BFB1E98-15E9-4BCB-91B5-77C4AEECD6DB}"/>
                </a:ext>
              </a:extLst>
            </p:cNvPr>
            <p:cNvSpPr>
              <a:spLocks noEditPoints="1"/>
            </p:cNvSpPr>
            <p:nvPr/>
          </p:nvSpPr>
          <p:spPr bwMode="auto">
            <a:xfrm>
              <a:off x="9709151" y="2079625"/>
              <a:ext cx="33338" cy="87313"/>
            </a:xfrm>
            <a:custGeom>
              <a:avLst/>
              <a:gdLst/>
              <a:ahLst/>
              <a:cxnLst>
                <a:cxn ang="0">
                  <a:pos x="17" y="43"/>
                </a:cxn>
                <a:cxn ang="0">
                  <a:pos x="16" y="46"/>
                </a:cxn>
                <a:cxn ang="0">
                  <a:pos x="16" y="50"/>
                </a:cxn>
                <a:cxn ang="0">
                  <a:pos x="14" y="52"/>
                </a:cxn>
                <a:cxn ang="0">
                  <a:pos x="14" y="53"/>
                </a:cxn>
                <a:cxn ang="0">
                  <a:pos x="12" y="55"/>
                </a:cxn>
                <a:cxn ang="0">
                  <a:pos x="12" y="53"/>
                </a:cxn>
                <a:cxn ang="0">
                  <a:pos x="10" y="50"/>
                </a:cxn>
                <a:cxn ang="0">
                  <a:pos x="9" y="48"/>
                </a:cxn>
                <a:cxn ang="0">
                  <a:pos x="9" y="44"/>
                </a:cxn>
                <a:cxn ang="0">
                  <a:pos x="10" y="46"/>
                </a:cxn>
                <a:cxn ang="0">
                  <a:pos x="12" y="50"/>
                </a:cxn>
                <a:cxn ang="0">
                  <a:pos x="12" y="52"/>
                </a:cxn>
                <a:cxn ang="0">
                  <a:pos x="14" y="50"/>
                </a:cxn>
                <a:cxn ang="0">
                  <a:pos x="17" y="43"/>
                </a:cxn>
                <a:cxn ang="0">
                  <a:pos x="3" y="20"/>
                </a:cxn>
                <a:cxn ang="0">
                  <a:pos x="1" y="25"/>
                </a:cxn>
                <a:cxn ang="0">
                  <a:pos x="1" y="32"/>
                </a:cxn>
                <a:cxn ang="0">
                  <a:pos x="5" y="39"/>
                </a:cxn>
                <a:cxn ang="0">
                  <a:pos x="9" y="43"/>
                </a:cxn>
                <a:cxn ang="0">
                  <a:pos x="9" y="44"/>
                </a:cxn>
                <a:cxn ang="0">
                  <a:pos x="3" y="39"/>
                </a:cxn>
                <a:cxn ang="0">
                  <a:pos x="0" y="32"/>
                </a:cxn>
                <a:cxn ang="0">
                  <a:pos x="0" y="23"/>
                </a:cxn>
                <a:cxn ang="0">
                  <a:pos x="3" y="20"/>
                </a:cxn>
                <a:cxn ang="0">
                  <a:pos x="9" y="9"/>
                </a:cxn>
                <a:cxn ang="0">
                  <a:pos x="3" y="20"/>
                </a:cxn>
                <a:cxn ang="0">
                  <a:pos x="5" y="14"/>
                </a:cxn>
                <a:cxn ang="0">
                  <a:pos x="9" y="9"/>
                </a:cxn>
                <a:cxn ang="0">
                  <a:pos x="19" y="7"/>
                </a:cxn>
                <a:cxn ang="0">
                  <a:pos x="19" y="11"/>
                </a:cxn>
                <a:cxn ang="0">
                  <a:pos x="17" y="14"/>
                </a:cxn>
                <a:cxn ang="0">
                  <a:pos x="17" y="37"/>
                </a:cxn>
                <a:cxn ang="0">
                  <a:pos x="16" y="32"/>
                </a:cxn>
                <a:cxn ang="0">
                  <a:pos x="16" y="14"/>
                </a:cxn>
                <a:cxn ang="0">
                  <a:pos x="19" y="7"/>
                </a:cxn>
                <a:cxn ang="0">
                  <a:pos x="10" y="5"/>
                </a:cxn>
                <a:cxn ang="0">
                  <a:pos x="9" y="9"/>
                </a:cxn>
                <a:cxn ang="0">
                  <a:pos x="10" y="5"/>
                </a:cxn>
                <a:cxn ang="0">
                  <a:pos x="21" y="0"/>
                </a:cxn>
                <a:cxn ang="0">
                  <a:pos x="21" y="4"/>
                </a:cxn>
                <a:cxn ang="0">
                  <a:pos x="19" y="7"/>
                </a:cxn>
                <a:cxn ang="0">
                  <a:pos x="19" y="4"/>
                </a:cxn>
                <a:cxn ang="0">
                  <a:pos x="21" y="0"/>
                </a:cxn>
              </a:cxnLst>
              <a:rect l="0" t="0" r="r" b="b"/>
              <a:pathLst>
                <a:path w="21" h="55">
                  <a:moveTo>
                    <a:pt x="17" y="43"/>
                  </a:moveTo>
                  <a:lnTo>
                    <a:pt x="16" y="46"/>
                  </a:lnTo>
                  <a:lnTo>
                    <a:pt x="16" y="50"/>
                  </a:lnTo>
                  <a:lnTo>
                    <a:pt x="14" y="52"/>
                  </a:lnTo>
                  <a:lnTo>
                    <a:pt x="14" y="53"/>
                  </a:lnTo>
                  <a:lnTo>
                    <a:pt x="12" y="55"/>
                  </a:lnTo>
                  <a:lnTo>
                    <a:pt x="12" y="53"/>
                  </a:lnTo>
                  <a:lnTo>
                    <a:pt x="10" y="50"/>
                  </a:lnTo>
                  <a:lnTo>
                    <a:pt x="9" y="48"/>
                  </a:lnTo>
                  <a:lnTo>
                    <a:pt x="9" y="44"/>
                  </a:lnTo>
                  <a:lnTo>
                    <a:pt x="10" y="46"/>
                  </a:lnTo>
                  <a:lnTo>
                    <a:pt x="12" y="50"/>
                  </a:lnTo>
                  <a:lnTo>
                    <a:pt x="12" y="52"/>
                  </a:lnTo>
                  <a:lnTo>
                    <a:pt x="14" y="50"/>
                  </a:lnTo>
                  <a:lnTo>
                    <a:pt x="17" y="43"/>
                  </a:lnTo>
                  <a:close/>
                  <a:moveTo>
                    <a:pt x="3" y="20"/>
                  </a:moveTo>
                  <a:lnTo>
                    <a:pt x="1" y="25"/>
                  </a:lnTo>
                  <a:lnTo>
                    <a:pt x="1" y="32"/>
                  </a:lnTo>
                  <a:lnTo>
                    <a:pt x="5" y="39"/>
                  </a:lnTo>
                  <a:lnTo>
                    <a:pt x="9" y="43"/>
                  </a:lnTo>
                  <a:lnTo>
                    <a:pt x="9" y="44"/>
                  </a:lnTo>
                  <a:lnTo>
                    <a:pt x="3" y="39"/>
                  </a:lnTo>
                  <a:lnTo>
                    <a:pt x="0" y="32"/>
                  </a:lnTo>
                  <a:lnTo>
                    <a:pt x="0" y="23"/>
                  </a:lnTo>
                  <a:lnTo>
                    <a:pt x="3" y="20"/>
                  </a:lnTo>
                  <a:close/>
                  <a:moveTo>
                    <a:pt x="9" y="9"/>
                  </a:moveTo>
                  <a:lnTo>
                    <a:pt x="3" y="20"/>
                  </a:lnTo>
                  <a:lnTo>
                    <a:pt x="5" y="14"/>
                  </a:lnTo>
                  <a:lnTo>
                    <a:pt x="9" y="9"/>
                  </a:lnTo>
                  <a:close/>
                  <a:moveTo>
                    <a:pt x="19" y="7"/>
                  </a:moveTo>
                  <a:lnTo>
                    <a:pt x="19" y="11"/>
                  </a:lnTo>
                  <a:lnTo>
                    <a:pt x="17" y="14"/>
                  </a:lnTo>
                  <a:lnTo>
                    <a:pt x="17" y="37"/>
                  </a:lnTo>
                  <a:lnTo>
                    <a:pt x="16" y="32"/>
                  </a:lnTo>
                  <a:lnTo>
                    <a:pt x="16" y="14"/>
                  </a:lnTo>
                  <a:lnTo>
                    <a:pt x="19" y="7"/>
                  </a:lnTo>
                  <a:close/>
                  <a:moveTo>
                    <a:pt x="10" y="5"/>
                  </a:moveTo>
                  <a:lnTo>
                    <a:pt x="9" y="9"/>
                  </a:lnTo>
                  <a:lnTo>
                    <a:pt x="10" y="5"/>
                  </a:lnTo>
                  <a:close/>
                  <a:moveTo>
                    <a:pt x="21" y="0"/>
                  </a:moveTo>
                  <a:lnTo>
                    <a:pt x="21" y="4"/>
                  </a:lnTo>
                  <a:lnTo>
                    <a:pt x="19" y="7"/>
                  </a:lnTo>
                  <a:lnTo>
                    <a:pt x="19" y="4"/>
                  </a:lnTo>
                  <a:lnTo>
                    <a:pt x="2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359">
              <a:extLst>
                <a:ext uri="{FF2B5EF4-FFF2-40B4-BE49-F238E27FC236}">
                  <a16:creationId xmlns:a16="http://schemas.microsoft.com/office/drawing/2014/main" id="{4B286ACB-C6DF-4BE2-9E1D-808195780536}"/>
                </a:ext>
              </a:extLst>
            </p:cNvPr>
            <p:cNvSpPr>
              <a:spLocks/>
            </p:cNvSpPr>
            <p:nvPr/>
          </p:nvSpPr>
          <p:spPr bwMode="auto">
            <a:xfrm>
              <a:off x="9710739" y="2079625"/>
              <a:ext cx="25400" cy="68263"/>
            </a:xfrm>
            <a:custGeom>
              <a:avLst/>
              <a:gdLst/>
              <a:ahLst/>
              <a:cxnLst>
                <a:cxn ang="0">
                  <a:pos x="16" y="0"/>
                </a:cxn>
                <a:cxn ang="0">
                  <a:pos x="15" y="2"/>
                </a:cxn>
                <a:cxn ang="0">
                  <a:pos x="13" y="5"/>
                </a:cxn>
                <a:cxn ang="0">
                  <a:pos x="9" y="9"/>
                </a:cxn>
                <a:cxn ang="0">
                  <a:pos x="6" y="20"/>
                </a:cxn>
                <a:cxn ang="0">
                  <a:pos x="6" y="43"/>
                </a:cxn>
                <a:cxn ang="0">
                  <a:pos x="4" y="41"/>
                </a:cxn>
                <a:cxn ang="0">
                  <a:pos x="0" y="34"/>
                </a:cxn>
                <a:cxn ang="0">
                  <a:pos x="0" y="25"/>
                </a:cxn>
                <a:cxn ang="0">
                  <a:pos x="2" y="20"/>
                </a:cxn>
                <a:cxn ang="0">
                  <a:pos x="9" y="5"/>
                </a:cxn>
                <a:cxn ang="0">
                  <a:pos x="16" y="0"/>
                </a:cxn>
              </a:cxnLst>
              <a:rect l="0" t="0" r="r" b="b"/>
              <a:pathLst>
                <a:path w="16" h="43">
                  <a:moveTo>
                    <a:pt x="16" y="0"/>
                  </a:moveTo>
                  <a:lnTo>
                    <a:pt x="15" y="2"/>
                  </a:lnTo>
                  <a:lnTo>
                    <a:pt x="13" y="5"/>
                  </a:lnTo>
                  <a:lnTo>
                    <a:pt x="9" y="9"/>
                  </a:lnTo>
                  <a:lnTo>
                    <a:pt x="6" y="20"/>
                  </a:lnTo>
                  <a:lnTo>
                    <a:pt x="6" y="43"/>
                  </a:lnTo>
                  <a:lnTo>
                    <a:pt x="4" y="41"/>
                  </a:lnTo>
                  <a:lnTo>
                    <a:pt x="0" y="34"/>
                  </a:lnTo>
                  <a:lnTo>
                    <a:pt x="0" y="25"/>
                  </a:lnTo>
                  <a:lnTo>
                    <a:pt x="2" y="20"/>
                  </a:lnTo>
                  <a:lnTo>
                    <a:pt x="9" y="5"/>
                  </a:lnTo>
                  <a:lnTo>
                    <a:pt x="16" y="0"/>
                  </a:lnTo>
                  <a:close/>
                </a:path>
              </a:pathLst>
            </a:custGeom>
            <a:solidFill>
              <a:srgbClr val="0013C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360">
              <a:extLst>
                <a:ext uri="{FF2B5EF4-FFF2-40B4-BE49-F238E27FC236}">
                  <a16:creationId xmlns:a16="http://schemas.microsoft.com/office/drawing/2014/main" id="{7F081D6F-7E47-46DF-B536-9F0C1E46614E}"/>
                </a:ext>
              </a:extLst>
            </p:cNvPr>
            <p:cNvSpPr>
              <a:spLocks/>
            </p:cNvSpPr>
            <p:nvPr/>
          </p:nvSpPr>
          <p:spPr bwMode="auto">
            <a:xfrm>
              <a:off x="9725026" y="2076450"/>
              <a:ext cx="17463" cy="85725"/>
            </a:xfrm>
            <a:custGeom>
              <a:avLst/>
              <a:gdLst/>
              <a:ahLst/>
              <a:cxnLst>
                <a:cxn ang="0">
                  <a:pos x="11" y="0"/>
                </a:cxn>
                <a:cxn ang="0">
                  <a:pos x="11" y="2"/>
                </a:cxn>
                <a:cxn ang="0">
                  <a:pos x="9" y="4"/>
                </a:cxn>
                <a:cxn ang="0">
                  <a:pos x="9" y="7"/>
                </a:cxn>
                <a:cxn ang="0">
                  <a:pos x="7" y="13"/>
                </a:cxn>
                <a:cxn ang="0">
                  <a:pos x="7" y="16"/>
                </a:cxn>
                <a:cxn ang="0">
                  <a:pos x="6" y="20"/>
                </a:cxn>
                <a:cxn ang="0">
                  <a:pos x="6" y="29"/>
                </a:cxn>
                <a:cxn ang="0">
                  <a:pos x="7" y="34"/>
                </a:cxn>
                <a:cxn ang="0">
                  <a:pos x="7" y="45"/>
                </a:cxn>
                <a:cxn ang="0">
                  <a:pos x="4" y="52"/>
                </a:cxn>
                <a:cxn ang="0">
                  <a:pos x="2" y="54"/>
                </a:cxn>
                <a:cxn ang="0">
                  <a:pos x="2" y="30"/>
                </a:cxn>
                <a:cxn ang="0">
                  <a:pos x="0" y="25"/>
                </a:cxn>
                <a:cxn ang="0">
                  <a:pos x="0" y="16"/>
                </a:cxn>
                <a:cxn ang="0">
                  <a:pos x="4" y="6"/>
                </a:cxn>
                <a:cxn ang="0">
                  <a:pos x="4" y="2"/>
                </a:cxn>
                <a:cxn ang="0">
                  <a:pos x="11" y="0"/>
                </a:cxn>
              </a:cxnLst>
              <a:rect l="0" t="0" r="r" b="b"/>
              <a:pathLst>
                <a:path w="11" h="54">
                  <a:moveTo>
                    <a:pt x="11" y="0"/>
                  </a:moveTo>
                  <a:lnTo>
                    <a:pt x="11" y="2"/>
                  </a:lnTo>
                  <a:lnTo>
                    <a:pt x="9" y="4"/>
                  </a:lnTo>
                  <a:lnTo>
                    <a:pt x="9" y="7"/>
                  </a:lnTo>
                  <a:lnTo>
                    <a:pt x="7" y="13"/>
                  </a:lnTo>
                  <a:lnTo>
                    <a:pt x="7" y="16"/>
                  </a:lnTo>
                  <a:lnTo>
                    <a:pt x="6" y="20"/>
                  </a:lnTo>
                  <a:lnTo>
                    <a:pt x="6" y="29"/>
                  </a:lnTo>
                  <a:lnTo>
                    <a:pt x="7" y="34"/>
                  </a:lnTo>
                  <a:lnTo>
                    <a:pt x="7" y="45"/>
                  </a:lnTo>
                  <a:lnTo>
                    <a:pt x="4" y="52"/>
                  </a:lnTo>
                  <a:lnTo>
                    <a:pt x="2" y="54"/>
                  </a:lnTo>
                  <a:lnTo>
                    <a:pt x="2" y="30"/>
                  </a:lnTo>
                  <a:lnTo>
                    <a:pt x="0" y="25"/>
                  </a:lnTo>
                  <a:lnTo>
                    <a:pt x="0" y="16"/>
                  </a:lnTo>
                  <a:lnTo>
                    <a:pt x="4" y="6"/>
                  </a:lnTo>
                  <a:lnTo>
                    <a:pt x="4" y="2"/>
                  </a:lnTo>
                  <a:lnTo>
                    <a:pt x="11"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361">
              <a:extLst>
                <a:ext uri="{FF2B5EF4-FFF2-40B4-BE49-F238E27FC236}">
                  <a16:creationId xmlns:a16="http://schemas.microsoft.com/office/drawing/2014/main" id="{68916197-4DD9-4A78-B240-EFBECAB8FED2}"/>
                </a:ext>
              </a:extLst>
            </p:cNvPr>
            <p:cNvSpPr>
              <a:spLocks noEditPoints="1"/>
            </p:cNvSpPr>
            <p:nvPr/>
          </p:nvSpPr>
          <p:spPr bwMode="auto">
            <a:xfrm>
              <a:off x="9709151" y="2079625"/>
              <a:ext cx="33338" cy="87313"/>
            </a:xfrm>
            <a:custGeom>
              <a:avLst/>
              <a:gdLst/>
              <a:ahLst/>
              <a:cxnLst>
                <a:cxn ang="0">
                  <a:pos x="17" y="43"/>
                </a:cxn>
                <a:cxn ang="0">
                  <a:pos x="16" y="46"/>
                </a:cxn>
                <a:cxn ang="0">
                  <a:pos x="16" y="50"/>
                </a:cxn>
                <a:cxn ang="0">
                  <a:pos x="14" y="52"/>
                </a:cxn>
                <a:cxn ang="0">
                  <a:pos x="14" y="53"/>
                </a:cxn>
                <a:cxn ang="0">
                  <a:pos x="12" y="55"/>
                </a:cxn>
                <a:cxn ang="0">
                  <a:pos x="12" y="53"/>
                </a:cxn>
                <a:cxn ang="0">
                  <a:pos x="10" y="50"/>
                </a:cxn>
                <a:cxn ang="0">
                  <a:pos x="9" y="48"/>
                </a:cxn>
                <a:cxn ang="0">
                  <a:pos x="9" y="44"/>
                </a:cxn>
                <a:cxn ang="0">
                  <a:pos x="10" y="46"/>
                </a:cxn>
                <a:cxn ang="0">
                  <a:pos x="12" y="50"/>
                </a:cxn>
                <a:cxn ang="0">
                  <a:pos x="12" y="52"/>
                </a:cxn>
                <a:cxn ang="0">
                  <a:pos x="14" y="50"/>
                </a:cxn>
                <a:cxn ang="0">
                  <a:pos x="17" y="43"/>
                </a:cxn>
                <a:cxn ang="0">
                  <a:pos x="3" y="20"/>
                </a:cxn>
                <a:cxn ang="0">
                  <a:pos x="1" y="25"/>
                </a:cxn>
                <a:cxn ang="0">
                  <a:pos x="1" y="32"/>
                </a:cxn>
                <a:cxn ang="0">
                  <a:pos x="5" y="39"/>
                </a:cxn>
                <a:cxn ang="0">
                  <a:pos x="9" y="43"/>
                </a:cxn>
                <a:cxn ang="0">
                  <a:pos x="9" y="44"/>
                </a:cxn>
                <a:cxn ang="0">
                  <a:pos x="3" y="39"/>
                </a:cxn>
                <a:cxn ang="0">
                  <a:pos x="0" y="32"/>
                </a:cxn>
                <a:cxn ang="0">
                  <a:pos x="0" y="23"/>
                </a:cxn>
                <a:cxn ang="0">
                  <a:pos x="3" y="20"/>
                </a:cxn>
                <a:cxn ang="0">
                  <a:pos x="9" y="9"/>
                </a:cxn>
                <a:cxn ang="0">
                  <a:pos x="3" y="20"/>
                </a:cxn>
                <a:cxn ang="0">
                  <a:pos x="5" y="14"/>
                </a:cxn>
                <a:cxn ang="0">
                  <a:pos x="9" y="9"/>
                </a:cxn>
                <a:cxn ang="0">
                  <a:pos x="19" y="7"/>
                </a:cxn>
                <a:cxn ang="0">
                  <a:pos x="19" y="11"/>
                </a:cxn>
                <a:cxn ang="0">
                  <a:pos x="17" y="14"/>
                </a:cxn>
                <a:cxn ang="0">
                  <a:pos x="17" y="37"/>
                </a:cxn>
                <a:cxn ang="0">
                  <a:pos x="16" y="32"/>
                </a:cxn>
                <a:cxn ang="0">
                  <a:pos x="16" y="14"/>
                </a:cxn>
                <a:cxn ang="0">
                  <a:pos x="19" y="7"/>
                </a:cxn>
                <a:cxn ang="0">
                  <a:pos x="10" y="5"/>
                </a:cxn>
                <a:cxn ang="0">
                  <a:pos x="9" y="9"/>
                </a:cxn>
                <a:cxn ang="0">
                  <a:pos x="10" y="5"/>
                </a:cxn>
                <a:cxn ang="0">
                  <a:pos x="21" y="0"/>
                </a:cxn>
                <a:cxn ang="0">
                  <a:pos x="21" y="4"/>
                </a:cxn>
                <a:cxn ang="0">
                  <a:pos x="19" y="7"/>
                </a:cxn>
                <a:cxn ang="0">
                  <a:pos x="19" y="4"/>
                </a:cxn>
                <a:cxn ang="0">
                  <a:pos x="21" y="0"/>
                </a:cxn>
              </a:cxnLst>
              <a:rect l="0" t="0" r="r" b="b"/>
              <a:pathLst>
                <a:path w="21" h="55">
                  <a:moveTo>
                    <a:pt x="17" y="43"/>
                  </a:moveTo>
                  <a:lnTo>
                    <a:pt x="16" y="46"/>
                  </a:lnTo>
                  <a:lnTo>
                    <a:pt x="16" y="50"/>
                  </a:lnTo>
                  <a:lnTo>
                    <a:pt x="14" y="52"/>
                  </a:lnTo>
                  <a:lnTo>
                    <a:pt x="14" y="53"/>
                  </a:lnTo>
                  <a:lnTo>
                    <a:pt x="12" y="55"/>
                  </a:lnTo>
                  <a:lnTo>
                    <a:pt x="12" y="53"/>
                  </a:lnTo>
                  <a:lnTo>
                    <a:pt x="10" y="50"/>
                  </a:lnTo>
                  <a:lnTo>
                    <a:pt x="9" y="48"/>
                  </a:lnTo>
                  <a:lnTo>
                    <a:pt x="9" y="44"/>
                  </a:lnTo>
                  <a:lnTo>
                    <a:pt x="10" y="46"/>
                  </a:lnTo>
                  <a:lnTo>
                    <a:pt x="12" y="50"/>
                  </a:lnTo>
                  <a:lnTo>
                    <a:pt x="12" y="52"/>
                  </a:lnTo>
                  <a:lnTo>
                    <a:pt x="14" y="50"/>
                  </a:lnTo>
                  <a:lnTo>
                    <a:pt x="17" y="43"/>
                  </a:lnTo>
                  <a:close/>
                  <a:moveTo>
                    <a:pt x="3" y="20"/>
                  </a:moveTo>
                  <a:lnTo>
                    <a:pt x="1" y="25"/>
                  </a:lnTo>
                  <a:lnTo>
                    <a:pt x="1" y="32"/>
                  </a:lnTo>
                  <a:lnTo>
                    <a:pt x="5" y="39"/>
                  </a:lnTo>
                  <a:lnTo>
                    <a:pt x="9" y="43"/>
                  </a:lnTo>
                  <a:lnTo>
                    <a:pt x="9" y="44"/>
                  </a:lnTo>
                  <a:lnTo>
                    <a:pt x="3" y="39"/>
                  </a:lnTo>
                  <a:lnTo>
                    <a:pt x="0" y="32"/>
                  </a:lnTo>
                  <a:lnTo>
                    <a:pt x="0" y="23"/>
                  </a:lnTo>
                  <a:lnTo>
                    <a:pt x="3" y="20"/>
                  </a:lnTo>
                  <a:close/>
                  <a:moveTo>
                    <a:pt x="9" y="9"/>
                  </a:moveTo>
                  <a:lnTo>
                    <a:pt x="3" y="20"/>
                  </a:lnTo>
                  <a:lnTo>
                    <a:pt x="5" y="14"/>
                  </a:lnTo>
                  <a:lnTo>
                    <a:pt x="9" y="9"/>
                  </a:lnTo>
                  <a:close/>
                  <a:moveTo>
                    <a:pt x="19" y="7"/>
                  </a:moveTo>
                  <a:lnTo>
                    <a:pt x="19" y="11"/>
                  </a:lnTo>
                  <a:lnTo>
                    <a:pt x="17" y="14"/>
                  </a:lnTo>
                  <a:lnTo>
                    <a:pt x="17" y="37"/>
                  </a:lnTo>
                  <a:lnTo>
                    <a:pt x="16" y="32"/>
                  </a:lnTo>
                  <a:lnTo>
                    <a:pt x="16" y="14"/>
                  </a:lnTo>
                  <a:lnTo>
                    <a:pt x="19" y="7"/>
                  </a:lnTo>
                  <a:close/>
                  <a:moveTo>
                    <a:pt x="10" y="5"/>
                  </a:moveTo>
                  <a:lnTo>
                    <a:pt x="9" y="9"/>
                  </a:lnTo>
                  <a:lnTo>
                    <a:pt x="10" y="5"/>
                  </a:lnTo>
                  <a:close/>
                  <a:moveTo>
                    <a:pt x="21" y="0"/>
                  </a:moveTo>
                  <a:lnTo>
                    <a:pt x="21" y="4"/>
                  </a:lnTo>
                  <a:lnTo>
                    <a:pt x="19" y="7"/>
                  </a:lnTo>
                  <a:lnTo>
                    <a:pt x="19" y="4"/>
                  </a:lnTo>
                  <a:lnTo>
                    <a:pt x="2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362">
              <a:extLst>
                <a:ext uri="{FF2B5EF4-FFF2-40B4-BE49-F238E27FC236}">
                  <a16:creationId xmlns:a16="http://schemas.microsoft.com/office/drawing/2014/main" id="{FE52799B-D339-4E01-96E1-678997FB4FCB}"/>
                </a:ext>
              </a:extLst>
            </p:cNvPr>
            <p:cNvSpPr>
              <a:spLocks/>
            </p:cNvSpPr>
            <p:nvPr/>
          </p:nvSpPr>
          <p:spPr bwMode="auto">
            <a:xfrm>
              <a:off x="9723439" y="2082800"/>
              <a:ext cx="19050" cy="14288"/>
            </a:xfrm>
            <a:custGeom>
              <a:avLst/>
              <a:gdLst/>
              <a:ahLst/>
              <a:cxnLst>
                <a:cxn ang="0">
                  <a:pos x="0" y="0"/>
                </a:cxn>
                <a:cxn ang="0">
                  <a:pos x="8" y="0"/>
                </a:cxn>
                <a:cxn ang="0">
                  <a:pos x="10" y="3"/>
                </a:cxn>
                <a:cxn ang="0">
                  <a:pos x="12" y="5"/>
                </a:cxn>
                <a:cxn ang="0">
                  <a:pos x="12" y="7"/>
                </a:cxn>
                <a:cxn ang="0">
                  <a:pos x="10" y="7"/>
                </a:cxn>
                <a:cxn ang="0">
                  <a:pos x="8" y="9"/>
                </a:cxn>
                <a:cxn ang="0">
                  <a:pos x="7" y="7"/>
                </a:cxn>
                <a:cxn ang="0">
                  <a:pos x="7" y="5"/>
                </a:cxn>
                <a:cxn ang="0">
                  <a:pos x="5" y="3"/>
                </a:cxn>
                <a:cxn ang="0">
                  <a:pos x="1" y="3"/>
                </a:cxn>
                <a:cxn ang="0">
                  <a:pos x="0" y="5"/>
                </a:cxn>
                <a:cxn ang="0">
                  <a:pos x="0" y="0"/>
                </a:cxn>
              </a:cxnLst>
              <a:rect l="0" t="0" r="r" b="b"/>
              <a:pathLst>
                <a:path w="12" h="9">
                  <a:moveTo>
                    <a:pt x="0" y="0"/>
                  </a:moveTo>
                  <a:lnTo>
                    <a:pt x="8" y="0"/>
                  </a:lnTo>
                  <a:lnTo>
                    <a:pt x="10" y="3"/>
                  </a:lnTo>
                  <a:lnTo>
                    <a:pt x="12" y="5"/>
                  </a:lnTo>
                  <a:lnTo>
                    <a:pt x="12" y="7"/>
                  </a:lnTo>
                  <a:lnTo>
                    <a:pt x="10" y="7"/>
                  </a:lnTo>
                  <a:lnTo>
                    <a:pt x="8" y="9"/>
                  </a:lnTo>
                  <a:lnTo>
                    <a:pt x="7" y="7"/>
                  </a:lnTo>
                  <a:lnTo>
                    <a:pt x="7" y="5"/>
                  </a:lnTo>
                  <a:lnTo>
                    <a:pt x="5" y="3"/>
                  </a:lnTo>
                  <a:lnTo>
                    <a:pt x="1" y="3"/>
                  </a:lnTo>
                  <a:lnTo>
                    <a:pt x="0" y="5"/>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363">
              <a:extLst>
                <a:ext uri="{FF2B5EF4-FFF2-40B4-BE49-F238E27FC236}">
                  <a16:creationId xmlns:a16="http://schemas.microsoft.com/office/drawing/2014/main" id="{74343EB2-39D1-47A1-AD60-1F00BD4CB47A}"/>
                </a:ext>
              </a:extLst>
            </p:cNvPr>
            <p:cNvSpPr>
              <a:spLocks noEditPoints="1"/>
            </p:cNvSpPr>
            <p:nvPr/>
          </p:nvSpPr>
          <p:spPr bwMode="auto">
            <a:xfrm>
              <a:off x="9723439" y="2082800"/>
              <a:ext cx="19050" cy="15875"/>
            </a:xfrm>
            <a:custGeom>
              <a:avLst/>
              <a:gdLst/>
              <a:ahLst/>
              <a:cxnLst>
                <a:cxn ang="0">
                  <a:pos x="0" y="5"/>
                </a:cxn>
                <a:cxn ang="0">
                  <a:pos x="1" y="5"/>
                </a:cxn>
                <a:cxn ang="0">
                  <a:pos x="0" y="7"/>
                </a:cxn>
                <a:cxn ang="0">
                  <a:pos x="0" y="5"/>
                </a:cxn>
                <a:cxn ang="0">
                  <a:pos x="1" y="3"/>
                </a:cxn>
                <a:cxn ang="0">
                  <a:pos x="5" y="3"/>
                </a:cxn>
                <a:cxn ang="0">
                  <a:pos x="7" y="5"/>
                </a:cxn>
                <a:cxn ang="0">
                  <a:pos x="1" y="5"/>
                </a:cxn>
                <a:cxn ang="0">
                  <a:pos x="1" y="3"/>
                </a:cxn>
                <a:cxn ang="0">
                  <a:pos x="1" y="0"/>
                </a:cxn>
                <a:cxn ang="0">
                  <a:pos x="8" y="0"/>
                </a:cxn>
                <a:cxn ang="0">
                  <a:pos x="12" y="3"/>
                </a:cxn>
                <a:cxn ang="0">
                  <a:pos x="12" y="7"/>
                </a:cxn>
                <a:cxn ang="0">
                  <a:pos x="8" y="10"/>
                </a:cxn>
                <a:cxn ang="0">
                  <a:pos x="8" y="9"/>
                </a:cxn>
                <a:cxn ang="0">
                  <a:pos x="7" y="7"/>
                </a:cxn>
                <a:cxn ang="0">
                  <a:pos x="7" y="5"/>
                </a:cxn>
                <a:cxn ang="0">
                  <a:pos x="8" y="5"/>
                </a:cxn>
                <a:cxn ang="0">
                  <a:pos x="10" y="7"/>
                </a:cxn>
                <a:cxn ang="0">
                  <a:pos x="10" y="3"/>
                </a:cxn>
                <a:cxn ang="0">
                  <a:pos x="7" y="2"/>
                </a:cxn>
                <a:cxn ang="0">
                  <a:pos x="1" y="0"/>
                </a:cxn>
                <a:cxn ang="0">
                  <a:pos x="0" y="0"/>
                </a:cxn>
                <a:cxn ang="0">
                  <a:pos x="1" y="0"/>
                </a:cxn>
                <a:cxn ang="0">
                  <a:pos x="0" y="2"/>
                </a:cxn>
                <a:cxn ang="0">
                  <a:pos x="0" y="0"/>
                </a:cxn>
              </a:cxnLst>
              <a:rect l="0" t="0" r="r" b="b"/>
              <a:pathLst>
                <a:path w="12" h="10">
                  <a:moveTo>
                    <a:pt x="0" y="5"/>
                  </a:moveTo>
                  <a:lnTo>
                    <a:pt x="1" y="5"/>
                  </a:lnTo>
                  <a:lnTo>
                    <a:pt x="0" y="7"/>
                  </a:lnTo>
                  <a:lnTo>
                    <a:pt x="0" y="5"/>
                  </a:lnTo>
                  <a:close/>
                  <a:moveTo>
                    <a:pt x="1" y="3"/>
                  </a:moveTo>
                  <a:lnTo>
                    <a:pt x="5" y="3"/>
                  </a:lnTo>
                  <a:lnTo>
                    <a:pt x="7" y="5"/>
                  </a:lnTo>
                  <a:lnTo>
                    <a:pt x="1" y="5"/>
                  </a:lnTo>
                  <a:lnTo>
                    <a:pt x="1" y="3"/>
                  </a:lnTo>
                  <a:close/>
                  <a:moveTo>
                    <a:pt x="1" y="0"/>
                  </a:moveTo>
                  <a:lnTo>
                    <a:pt x="8" y="0"/>
                  </a:lnTo>
                  <a:lnTo>
                    <a:pt x="12" y="3"/>
                  </a:lnTo>
                  <a:lnTo>
                    <a:pt x="12" y="7"/>
                  </a:lnTo>
                  <a:lnTo>
                    <a:pt x="8" y="10"/>
                  </a:lnTo>
                  <a:lnTo>
                    <a:pt x="8" y="9"/>
                  </a:lnTo>
                  <a:lnTo>
                    <a:pt x="7" y="7"/>
                  </a:lnTo>
                  <a:lnTo>
                    <a:pt x="7" y="5"/>
                  </a:lnTo>
                  <a:lnTo>
                    <a:pt x="8" y="5"/>
                  </a:lnTo>
                  <a:lnTo>
                    <a:pt x="10" y="7"/>
                  </a:lnTo>
                  <a:lnTo>
                    <a:pt x="10" y="3"/>
                  </a:lnTo>
                  <a:lnTo>
                    <a:pt x="7" y="2"/>
                  </a:lnTo>
                  <a:lnTo>
                    <a:pt x="1" y="0"/>
                  </a:lnTo>
                  <a:close/>
                  <a:moveTo>
                    <a:pt x="0" y="0"/>
                  </a:moveTo>
                  <a:lnTo>
                    <a:pt x="1" y="0"/>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364">
              <a:extLst>
                <a:ext uri="{FF2B5EF4-FFF2-40B4-BE49-F238E27FC236}">
                  <a16:creationId xmlns:a16="http://schemas.microsoft.com/office/drawing/2014/main" id="{6D246501-DA6D-4D0C-8397-F274782719B1}"/>
                </a:ext>
              </a:extLst>
            </p:cNvPr>
            <p:cNvSpPr>
              <a:spLocks/>
            </p:cNvSpPr>
            <p:nvPr/>
          </p:nvSpPr>
          <p:spPr bwMode="auto">
            <a:xfrm>
              <a:off x="9713914" y="2062163"/>
              <a:ext cx="36513" cy="25400"/>
            </a:xfrm>
            <a:custGeom>
              <a:avLst/>
              <a:gdLst/>
              <a:ahLst/>
              <a:cxnLst>
                <a:cxn ang="0">
                  <a:pos x="0" y="0"/>
                </a:cxn>
                <a:cxn ang="0">
                  <a:pos x="2" y="0"/>
                </a:cxn>
                <a:cxn ang="0">
                  <a:pos x="4" y="2"/>
                </a:cxn>
                <a:cxn ang="0">
                  <a:pos x="9" y="2"/>
                </a:cxn>
                <a:cxn ang="0">
                  <a:pos x="13" y="6"/>
                </a:cxn>
                <a:cxn ang="0">
                  <a:pos x="20" y="9"/>
                </a:cxn>
                <a:cxn ang="0">
                  <a:pos x="22" y="11"/>
                </a:cxn>
                <a:cxn ang="0">
                  <a:pos x="23" y="11"/>
                </a:cxn>
                <a:cxn ang="0">
                  <a:pos x="23" y="13"/>
                </a:cxn>
                <a:cxn ang="0">
                  <a:pos x="16" y="13"/>
                </a:cxn>
                <a:cxn ang="0">
                  <a:pos x="14" y="15"/>
                </a:cxn>
                <a:cxn ang="0">
                  <a:pos x="11" y="15"/>
                </a:cxn>
                <a:cxn ang="0">
                  <a:pos x="9" y="16"/>
                </a:cxn>
                <a:cxn ang="0">
                  <a:pos x="6" y="16"/>
                </a:cxn>
                <a:cxn ang="0">
                  <a:pos x="0" y="0"/>
                </a:cxn>
              </a:cxnLst>
              <a:rect l="0" t="0" r="r" b="b"/>
              <a:pathLst>
                <a:path w="23" h="16">
                  <a:moveTo>
                    <a:pt x="0" y="0"/>
                  </a:moveTo>
                  <a:lnTo>
                    <a:pt x="2" y="0"/>
                  </a:lnTo>
                  <a:lnTo>
                    <a:pt x="4" y="2"/>
                  </a:lnTo>
                  <a:lnTo>
                    <a:pt x="9" y="2"/>
                  </a:lnTo>
                  <a:lnTo>
                    <a:pt x="13" y="6"/>
                  </a:lnTo>
                  <a:lnTo>
                    <a:pt x="20" y="9"/>
                  </a:lnTo>
                  <a:lnTo>
                    <a:pt x="22" y="11"/>
                  </a:lnTo>
                  <a:lnTo>
                    <a:pt x="23" y="11"/>
                  </a:lnTo>
                  <a:lnTo>
                    <a:pt x="23" y="13"/>
                  </a:lnTo>
                  <a:lnTo>
                    <a:pt x="16" y="13"/>
                  </a:lnTo>
                  <a:lnTo>
                    <a:pt x="14" y="15"/>
                  </a:lnTo>
                  <a:lnTo>
                    <a:pt x="11" y="15"/>
                  </a:lnTo>
                  <a:lnTo>
                    <a:pt x="9" y="16"/>
                  </a:lnTo>
                  <a:lnTo>
                    <a:pt x="6" y="16"/>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365">
              <a:extLst>
                <a:ext uri="{FF2B5EF4-FFF2-40B4-BE49-F238E27FC236}">
                  <a16:creationId xmlns:a16="http://schemas.microsoft.com/office/drawing/2014/main" id="{5AA1AE1C-7032-4B96-9CF7-FABD299B5544}"/>
                </a:ext>
              </a:extLst>
            </p:cNvPr>
            <p:cNvSpPr>
              <a:spLocks noEditPoints="1"/>
            </p:cNvSpPr>
            <p:nvPr/>
          </p:nvSpPr>
          <p:spPr bwMode="auto">
            <a:xfrm>
              <a:off x="9710739" y="2060575"/>
              <a:ext cx="42863" cy="30163"/>
            </a:xfrm>
            <a:custGeom>
              <a:avLst/>
              <a:gdLst/>
              <a:ahLst/>
              <a:cxnLst>
                <a:cxn ang="0">
                  <a:pos x="18" y="14"/>
                </a:cxn>
                <a:cxn ang="0">
                  <a:pos x="20" y="14"/>
                </a:cxn>
                <a:cxn ang="0">
                  <a:pos x="20" y="16"/>
                </a:cxn>
                <a:cxn ang="0">
                  <a:pos x="16" y="16"/>
                </a:cxn>
                <a:cxn ang="0">
                  <a:pos x="18" y="14"/>
                </a:cxn>
                <a:cxn ang="0">
                  <a:pos x="22" y="12"/>
                </a:cxn>
                <a:cxn ang="0">
                  <a:pos x="27" y="12"/>
                </a:cxn>
                <a:cxn ang="0">
                  <a:pos x="25" y="14"/>
                </a:cxn>
                <a:cxn ang="0">
                  <a:pos x="20" y="14"/>
                </a:cxn>
                <a:cxn ang="0">
                  <a:pos x="22" y="12"/>
                </a:cxn>
                <a:cxn ang="0">
                  <a:pos x="2" y="0"/>
                </a:cxn>
                <a:cxn ang="0">
                  <a:pos x="4" y="0"/>
                </a:cxn>
                <a:cxn ang="0">
                  <a:pos x="8" y="1"/>
                </a:cxn>
                <a:cxn ang="0">
                  <a:pos x="13" y="3"/>
                </a:cxn>
                <a:cxn ang="0">
                  <a:pos x="16" y="7"/>
                </a:cxn>
                <a:cxn ang="0">
                  <a:pos x="24" y="10"/>
                </a:cxn>
                <a:cxn ang="0">
                  <a:pos x="25" y="12"/>
                </a:cxn>
                <a:cxn ang="0">
                  <a:pos x="20" y="10"/>
                </a:cxn>
                <a:cxn ang="0">
                  <a:pos x="16" y="8"/>
                </a:cxn>
                <a:cxn ang="0">
                  <a:pos x="11" y="5"/>
                </a:cxn>
                <a:cxn ang="0">
                  <a:pos x="4" y="1"/>
                </a:cxn>
                <a:cxn ang="0">
                  <a:pos x="2" y="1"/>
                </a:cxn>
                <a:cxn ang="0">
                  <a:pos x="8" y="17"/>
                </a:cxn>
                <a:cxn ang="0">
                  <a:pos x="11" y="16"/>
                </a:cxn>
                <a:cxn ang="0">
                  <a:pos x="13" y="16"/>
                </a:cxn>
                <a:cxn ang="0">
                  <a:pos x="13" y="17"/>
                </a:cxn>
                <a:cxn ang="0">
                  <a:pos x="9" y="17"/>
                </a:cxn>
                <a:cxn ang="0">
                  <a:pos x="8" y="19"/>
                </a:cxn>
                <a:cxn ang="0">
                  <a:pos x="0" y="1"/>
                </a:cxn>
                <a:cxn ang="0">
                  <a:pos x="2" y="0"/>
                </a:cxn>
              </a:cxnLst>
              <a:rect l="0" t="0" r="r" b="b"/>
              <a:pathLst>
                <a:path w="27" h="19">
                  <a:moveTo>
                    <a:pt x="18" y="14"/>
                  </a:moveTo>
                  <a:lnTo>
                    <a:pt x="20" y="14"/>
                  </a:lnTo>
                  <a:lnTo>
                    <a:pt x="20" y="16"/>
                  </a:lnTo>
                  <a:lnTo>
                    <a:pt x="16" y="16"/>
                  </a:lnTo>
                  <a:lnTo>
                    <a:pt x="18" y="14"/>
                  </a:lnTo>
                  <a:close/>
                  <a:moveTo>
                    <a:pt x="22" y="12"/>
                  </a:moveTo>
                  <a:lnTo>
                    <a:pt x="27" y="12"/>
                  </a:lnTo>
                  <a:lnTo>
                    <a:pt x="25" y="14"/>
                  </a:lnTo>
                  <a:lnTo>
                    <a:pt x="20" y="14"/>
                  </a:lnTo>
                  <a:lnTo>
                    <a:pt x="22" y="12"/>
                  </a:lnTo>
                  <a:close/>
                  <a:moveTo>
                    <a:pt x="2" y="0"/>
                  </a:moveTo>
                  <a:lnTo>
                    <a:pt x="4" y="0"/>
                  </a:lnTo>
                  <a:lnTo>
                    <a:pt x="8" y="1"/>
                  </a:lnTo>
                  <a:lnTo>
                    <a:pt x="13" y="3"/>
                  </a:lnTo>
                  <a:lnTo>
                    <a:pt x="16" y="7"/>
                  </a:lnTo>
                  <a:lnTo>
                    <a:pt x="24" y="10"/>
                  </a:lnTo>
                  <a:lnTo>
                    <a:pt x="25" y="12"/>
                  </a:lnTo>
                  <a:lnTo>
                    <a:pt x="20" y="10"/>
                  </a:lnTo>
                  <a:lnTo>
                    <a:pt x="16" y="8"/>
                  </a:lnTo>
                  <a:lnTo>
                    <a:pt x="11" y="5"/>
                  </a:lnTo>
                  <a:lnTo>
                    <a:pt x="4" y="1"/>
                  </a:lnTo>
                  <a:lnTo>
                    <a:pt x="2" y="1"/>
                  </a:lnTo>
                  <a:lnTo>
                    <a:pt x="8" y="17"/>
                  </a:lnTo>
                  <a:lnTo>
                    <a:pt x="11" y="16"/>
                  </a:lnTo>
                  <a:lnTo>
                    <a:pt x="13" y="16"/>
                  </a:lnTo>
                  <a:lnTo>
                    <a:pt x="13" y="17"/>
                  </a:lnTo>
                  <a:lnTo>
                    <a:pt x="9" y="17"/>
                  </a:lnTo>
                  <a:lnTo>
                    <a:pt x="8" y="19"/>
                  </a:lnTo>
                  <a:lnTo>
                    <a:pt x="0" y="1"/>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366">
              <a:extLst>
                <a:ext uri="{FF2B5EF4-FFF2-40B4-BE49-F238E27FC236}">
                  <a16:creationId xmlns:a16="http://schemas.microsoft.com/office/drawing/2014/main" id="{29B94CBA-759F-40FE-99AA-CEECF0CD6E29}"/>
                </a:ext>
              </a:extLst>
            </p:cNvPr>
            <p:cNvSpPr>
              <a:spLocks/>
            </p:cNvSpPr>
            <p:nvPr/>
          </p:nvSpPr>
          <p:spPr bwMode="auto">
            <a:xfrm>
              <a:off x="9713914" y="2051050"/>
              <a:ext cx="36513" cy="34925"/>
            </a:xfrm>
            <a:custGeom>
              <a:avLst/>
              <a:gdLst/>
              <a:ahLst/>
              <a:cxnLst>
                <a:cxn ang="0">
                  <a:pos x="14" y="0"/>
                </a:cxn>
                <a:cxn ang="0">
                  <a:pos x="18" y="0"/>
                </a:cxn>
                <a:cxn ang="0">
                  <a:pos x="23" y="18"/>
                </a:cxn>
                <a:cxn ang="0">
                  <a:pos x="16" y="18"/>
                </a:cxn>
                <a:cxn ang="0">
                  <a:pos x="14" y="20"/>
                </a:cxn>
                <a:cxn ang="0">
                  <a:pos x="11" y="20"/>
                </a:cxn>
                <a:cxn ang="0">
                  <a:pos x="9" y="22"/>
                </a:cxn>
                <a:cxn ang="0">
                  <a:pos x="6" y="22"/>
                </a:cxn>
                <a:cxn ang="0">
                  <a:pos x="0" y="6"/>
                </a:cxn>
                <a:cxn ang="0">
                  <a:pos x="2" y="6"/>
                </a:cxn>
                <a:cxn ang="0">
                  <a:pos x="4" y="4"/>
                </a:cxn>
                <a:cxn ang="0">
                  <a:pos x="9" y="4"/>
                </a:cxn>
                <a:cxn ang="0">
                  <a:pos x="11" y="2"/>
                </a:cxn>
                <a:cxn ang="0">
                  <a:pos x="13" y="2"/>
                </a:cxn>
                <a:cxn ang="0">
                  <a:pos x="14" y="0"/>
                </a:cxn>
              </a:cxnLst>
              <a:rect l="0" t="0" r="r" b="b"/>
              <a:pathLst>
                <a:path w="23" h="22">
                  <a:moveTo>
                    <a:pt x="14" y="0"/>
                  </a:moveTo>
                  <a:lnTo>
                    <a:pt x="18" y="0"/>
                  </a:lnTo>
                  <a:lnTo>
                    <a:pt x="23" y="18"/>
                  </a:lnTo>
                  <a:lnTo>
                    <a:pt x="16" y="18"/>
                  </a:lnTo>
                  <a:lnTo>
                    <a:pt x="14" y="20"/>
                  </a:lnTo>
                  <a:lnTo>
                    <a:pt x="11" y="20"/>
                  </a:lnTo>
                  <a:lnTo>
                    <a:pt x="9" y="22"/>
                  </a:lnTo>
                  <a:lnTo>
                    <a:pt x="6" y="22"/>
                  </a:lnTo>
                  <a:lnTo>
                    <a:pt x="0" y="6"/>
                  </a:lnTo>
                  <a:lnTo>
                    <a:pt x="2" y="6"/>
                  </a:lnTo>
                  <a:lnTo>
                    <a:pt x="4" y="4"/>
                  </a:lnTo>
                  <a:lnTo>
                    <a:pt x="9" y="4"/>
                  </a:lnTo>
                  <a:lnTo>
                    <a:pt x="11" y="2"/>
                  </a:lnTo>
                  <a:lnTo>
                    <a:pt x="13" y="2"/>
                  </a:lnTo>
                  <a:lnTo>
                    <a:pt x="1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367">
              <a:extLst>
                <a:ext uri="{FF2B5EF4-FFF2-40B4-BE49-F238E27FC236}">
                  <a16:creationId xmlns:a16="http://schemas.microsoft.com/office/drawing/2014/main" id="{BE79580D-6A52-4E43-BEC4-36F2C5B6156D}"/>
                </a:ext>
              </a:extLst>
            </p:cNvPr>
            <p:cNvSpPr>
              <a:spLocks noEditPoints="1"/>
            </p:cNvSpPr>
            <p:nvPr/>
          </p:nvSpPr>
          <p:spPr bwMode="auto">
            <a:xfrm>
              <a:off x="9713914" y="2051050"/>
              <a:ext cx="36513" cy="36513"/>
            </a:xfrm>
            <a:custGeom>
              <a:avLst/>
              <a:gdLst/>
              <a:ahLst/>
              <a:cxnLst>
                <a:cxn ang="0">
                  <a:pos x="22" y="13"/>
                </a:cxn>
                <a:cxn ang="0">
                  <a:pos x="23" y="16"/>
                </a:cxn>
                <a:cxn ang="0">
                  <a:pos x="22" y="13"/>
                </a:cxn>
                <a:cxn ang="0">
                  <a:pos x="0" y="7"/>
                </a:cxn>
                <a:cxn ang="0">
                  <a:pos x="7" y="22"/>
                </a:cxn>
                <a:cxn ang="0">
                  <a:pos x="9" y="20"/>
                </a:cxn>
                <a:cxn ang="0">
                  <a:pos x="14" y="20"/>
                </a:cxn>
                <a:cxn ang="0">
                  <a:pos x="16" y="18"/>
                </a:cxn>
                <a:cxn ang="0">
                  <a:pos x="18" y="18"/>
                </a:cxn>
                <a:cxn ang="0">
                  <a:pos x="20" y="16"/>
                </a:cxn>
                <a:cxn ang="0">
                  <a:pos x="23" y="16"/>
                </a:cxn>
                <a:cxn ang="0">
                  <a:pos x="23" y="18"/>
                </a:cxn>
                <a:cxn ang="0">
                  <a:pos x="20" y="18"/>
                </a:cxn>
                <a:cxn ang="0">
                  <a:pos x="18" y="20"/>
                </a:cxn>
                <a:cxn ang="0">
                  <a:pos x="16" y="20"/>
                </a:cxn>
                <a:cxn ang="0">
                  <a:pos x="14" y="22"/>
                </a:cxn>
                <a:cxn ang="0">
                  <a:pos x="9" y="22"/>
                </a:cxn>
                <a:cxn ang="0">
                  <a:pos x="7" y="23"/>
                </a:cxn>
                <a:cxn ang="0">
                  <a:pos x="6" y="23"/>
                </a:cxn>
                <a:cxn ang="0">
                  <a:pos x="0" y="7"/>
                </a:cxn>
                <a:cxn ang="0">
                  <a:pos x="4" y="4"/>
                </a:cxn>
                <a:cxn ang="0">
                  <a:pos x="6" y="4"/>
                </a:cxn>
                <a:cxn ang="0">
                  <a:pos x="4" y="6"/>
                </a:cxn>
                <a:cxn ang="0">
                  <a:pos x="2" y="6"/>
                </a:cxn>
                <a:cxn ang="0">
                  <a:pos x="4" y="4"/>
                </a:cxn>
                <a:cxn ang="0">
                  <a:pos x="16" y="0"/>
                </a:cxn>
                <a:cxn ang="0">
                  <a:pos x="18" y="0"/>
                </a:cxn>
                <a:cxn ang="0">
                  <a:pos x="22" y="13"/>
                </a:cxn>
                <a:cxn ang="0">
                  <a:pos x="16" y="0"/>
                </a:cxn>
                <a:cxn ang="0">
                  <a:pos x="13" y="0"/>
                </a:cxn>
                <a:cxn ang="0">
                  <a:pos x="16" y="0"/>
                </a:cxn>
                <a:cxn ang="0">
                  <a:pos x="14" y="2"/>
                </a:cxn>
                <a:cxn ang="0">
                  <a:pos x="11" y="2"/>
                </a:cxn>
                <a:cxn ang="0">
                  <a:pos x="13" y="0"/>
                </a:cxn>
              </a:cxnLst>
              <a:rect l="0" t="0" r="r" b="b"/>
              <a:pathLst>
                <a:path w="23" h="23">
                  <a:moveTo>
                    <a:pt x="22" y="13"/>
                  </a:moveTo>
                  <a:lnTo>
                    <a:pt x="23" y="16"/>
                  </a:lnTo>
                  <a:lnTo>
                    <a:pt x="22" y="13"/>
                  </a:lnTo>
                  <a:close/>
                  <a:moveTo>
                    <a:pt x="0" y="7"/>
                  </a:moveTo>
                  <a:lnTo>
                    <a:pt x="7" y="22"/>
                  </a:lnTo>
                  <a:lnTo>
                    <a:pt x="9" y="20"/>
                  </a:lnTo>
                  <a:lnTo>
                    <a:pt x="14" y="20"/>
                  </a:lnTo>
                  <a:lnTo>
                    <a:pt x="16" y="18"/>
                  </a:lnTo>
                  <a:lnTo>
                    <a:pt x="18" y="18"/>
                  </a:lnTo>
                  <a:lnTo>
                    <a:pt x="20" y="16"/>
                  </a:lnTo>
                  <a:lnTo>
                    <a:pt x="23" y="16"/>
                  </a:lnTo>
                  <a:lnTo>
                    <a:pt x="23" y="18"/>
                  </a:lnTo>
                  <a:lnTo>
                    <a:pt x="20" y="18"/>
                  </a:lnTo>
                  <a:lnTo>
                    <a:pt x="18" y="20"/>
                  </a:lnTo>
                  <a:lnTo>
                    <a:pt x="16" y="20"/>
                  </a:lnTo>
                  <a:lnTo>
                    <a:pt x="14" y="22"/>
                  </a:lnTo>
                  <a:lnTo>
                    <a:pt x="9" y="22"/>
                  </a:lnTo>
                  <a:lnTo>
                    <a:pt x="7" y="23"/>
                  </a:lnTo>
                  <a:lnTo>
                    <a:pt x="6" y="23"/>
                  </a:lnTo>
                  <a:lnTo>
                    <a:pt x="0" y="7"/>
                  </a:lnTo>
                  <a:close/>
                  <a:moveTo>
                    <a:pt x="4" y="4"/>
                  </a:moveTo>
                  <a:lnTo>
                    <a:pt x="6" y="4"/>
                  </a:lnTo>
                  <a:lnTo>
                    <a:pt x="4" y="6"/>
                  </a:lnTo>
                  <a:lnTo>
                    <a:pt x="2" y="6"/>
                  </a:lnTo>
                  <a:lnTo>
                    <a:pt x="4" y="4"/>
                  </a:lnTo>
                  <a:close/>
                  <a:moveTo>
                    <a:pt x="16" y="0"/>
                  </a:moveTo>
                  <a:lnTo>
                    <a:pt x="18" y="0"/>
                  </a:lnTo>
                  <a:lnTo>
                    <a:pt x="22" y="13"/>
                  </a:lnTo>
                  <a:lnTo>
                    <a:pt x="16" y="0"/>
                  </a:lnTo>
                  <a:close/>
                  <a:moveTo>
                    <a:pt x="13" y="0"/>
                  </a:moveTo>
                  <a:lnTo>
                    <a:pt x="16" y="0"/>
                  </a:lnTo>
                  <a:lnTo>
                    <a:pt x="14" y="2"/>
                  </a:lnTo>
                  <a:lnTo>
                    <a:pt x="11" y="2"/>
                  </a:lnTo>
                  <a:lnTo>
                    <a:pt x="1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368">
              <a:extLst>
                <a:ext uri="{FF2B5EF4-FFF2-40B4-BE49-F238E27FC236}">
                  <a16:creationId xmlns:a16="http://schemas.microsoft.com/office/drawing/2014/main" id="{FD4AFAE0-8786-4E3F-A0FF-944447E4ECB3}"/>
                </a:ext>
              </a:extLst>
            </p:cNvPr>
            <p:cNvSpPr>
              <a:spLocks/>
            </p:cNvSpPr>
            <p:nvPr/>
          </p:nvSpPr>
          <p:spPr bwMode="auto">
            <a:xfrm>
              <a:off x="9713914" y="2060575"/>
              <a:ext cx="6350" cy="1588"/>
            </a:xfrm>
            <a:custGeom>
              <a:avLst/>
              <a:gdLst/>
              <a:ahLst/>
              <a:cxnLst>
                <a:cxn ang="0">
                  <a:pos x="2" y="0"/>
                </a:cxn>
                <a:cxn ang="0">
                  <a:pos x="4" y="0"/>
                </a:cxn>
                <a:cxn ang="0">
                  <a:pos x="2" y="1"/>
                </a:cxn>
                <a:cxn ang="0">
                  <a:pos x="0" y="1"/>
                </a:cxn>
                <a:cxn ang="0">
                  <a:pos x="2" y="0"/>
                </a:cxn>
              </a:cxnLst>
              <a:rect l="0" t="0" r="r" b="b"/>
              <a:pathLst>
                <a:path w="4" h="1">
                  <a:moveTo>
                    <a:pt x="2" y="0"/>
                  </a:moveTo>
                  <a:lnTo>
                    <a:pt x="4" y="0"/>
                  </a:lnTo>
                  <a:lnTo>
                    <a:pt x="2" y="1"/>
                  </a:lnTo>
                  <a:lnTo>
                    <a:pt x="0" y="1"/>
                  </a:lnTo>
                  <a:lnTo>
                    <a:pt x="2"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369">
              <a:extLst>
                <a:ext uri="{FF2B5EF4-FFF2-40B4-BE49-F238E27FC236}">
                  <a16:creationId xmlns:a16="http://schemas.microsoft.com/office/drawing/2014/main" id="{9D5AC66B-48F4-4E94-8356-31F19629D7CA}"/>
                </a:ext>
              </a:extLst>
            </p:cNvPr>
            <p:cNvSpPr>
              <a:spLocks/>
            </p:cNvSpPr>
            <p:nvPr/>
          </p:nvSpPr>
          <p:spPr bwMode="auto">
            <a:xfrm>
              <a:off x="9717089" y="2065338"/>
              <a:ext cx="14288" cy="6350"/>
            </a:xfrm>
            <a:custGeom>
              <a:avLst/>
              <a:gdLst/>
              <a:ahLst/>
              <a:cxnLst>
                <a:cxn ang="0">
                  <a:pos x="2" y="0"/>
                </a:cxn>
                <a:cxn ang="0">
                  <a:pos x="9" y="0"/>
                </a:cxn>
                <a:cxn ang="0">
                  <a:pos x="4" y="2"/>
                </a:cxn>
                <a:cxn ang="0">
                  <a:pos x="0" y="4"/>
                </a:cxn>
                <a:cxn ang="0">
                  <a:pos x="0" y="2"/>
                </a:cxn>
                <a:cxn ang="0">
                  <a:pos x="2" y="0"/>
                </a:cxn>
              </a:cxnLst>
              <a:rect l="0" t="0" r="r" b="b"/>
              <a:pathLst>
                <a:path w="9" h="4">
                  <a:moveTo>
                    <a:pt x="2" y="0"/>
                  </a:moveTo>
                  <a:lnTo>
                    <a:pt x="9" y="0"/>
                  </a:lnTo>
                  <a:lnTo>
                    <a:pt x="4" y="2"/>
                  </a:lnTo>
                  <a:lnTo>
                    <a:pt x="0" y="4"/>
                  </a:lnTo>
                  <a:lnTo>
                    <a:pt x="0" y="2"/>
                  </a:lnTo>
                  <a:lnTo>
                    <a:pt x="2"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370">
              <a:extLst>
                <a:ext uri="{FF2B5EF4-FFF2-40B4-BE49-F238E27FC236}">
                  <a16:creationId xmlns:a16="http://schemas.microsoft.com/office/drawing/2014/main" id="{A7E186C5-EBDE-4B56-839C-7531D703879D}"/>
                </a:ext>
              </a:extLst>
            </p:cNvPr>
            <p:cNvSpPr>
              <a:spLocks/>
            </p:cNvSpPr>
            <p:nvPr/>
          </p:nvSpPr>
          <p:spPr bwMode="auto">
            <a:xfrm>
              <a:off x="9717089" y="2068513"/>
              <a:ext cx="11113" cy="4763"/>
            </a:xfrm>
            <a:custGeom>
              <a:avLst/>
              <a:gdLst/>
              <a:ahLst/>
              <a:cxnLst>
                <a:cxn ang="0">
                  <a:pos x="5" y="0"/>
                </a:cxn>
                <a:cxn ang="0">
                  <a:pos x="7" y="0"/>
                </a:cxn>
                <a:cxn ang="0">
                  <a:pos x="4" y="2"/>
                </a:cxn>
                <a:cxn ang="0">
                  <a:pos x="2" y="3"/>
                </a:cxn>
                <a:cxn ang="0">
                  <a:pos x="0" y="2"/>
                </a:cxn>
                <a:cxn ang="0">
                  <a:pos x="5" y="0"/>
                </a:cxn>
              </a:cxnLst>
              <a:rect l="0" t="0" r="r" b="b"/>
              <a:pathLst>
                <a:path w="7" h="3">
                  <a:moveTo>
                    <a:pt x="5" y="0"/>
                  </a:moveTo>
                  <a:lnTo>
                    <a:pt x="7" y="0"/>
                  </a:lnTo>
                  <a:lnTo>
                    <a:pt x="4" y="2"/>
                  </a:lnTo>
                  <a:lnTo>
                    <a:pt x="2" y="3"/>
                  </a:lnTo>
                  <a:lnTo>
                    <a:pt x="0" y="2"/>
                  </a:lnTo>
                  <a:lnTo>
                    <a:pt x="5"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371">
              <a:extLst>
                <a:ext uri="{FF2B5EF4-FFF2-40B4-BE49-F238E27FC236}">
                  <a16:creationId xmlns:a16="http://schemas.microsoft.com/office/drawing/2014/main" id="{B30AEFF7-93E7-4FAF-889A-BBC1F14A57DD}"/>
                </a:ext>
              </a:extLst>
            </p:cNvPr>
            <p:cNvSpPr>
              <a:spLocks noEditPoints="1"/>
            </p:cNvSpPr>
            <p:nvPr/>
          </p:nvSpPr>
          <p:spPr bwMode="auto">
            <a:xfrm>
              <a:off x="9720264" y="2071688"/>
              <a:ext cx="14288" cy="4763"/>
            </a:xfrm>
            <a:custGeom>
              <a:avLst/>
              <a:gdLst/>
              <a:ahLst/>
              <a:cxnLst>
                <a:cxn ang="0">
                  <a:pos x="2" y="1"/>
                </a:cxn>
                <a:cxn ang="0">
                  <a:pos x="3" y="1"/>
                </a:cxn>
                <a:cxn ang="0">
                  <a:pos x="0" y="3"/>
                </a:cxn>
                <a:cxn ang="0">
                  <a:pos x="2" y="1"/>
                </a:cxn>
                <a:cxn ang="0">
                  <a:pos x="9" y="0"/>
                </a:cxn>
                <a:cxn ang="0">
                  <a:pos x="5" y="1"/>
                </a:cxn>
                <a:cxn ang="0">
                  <a:pos x="3" y="1"/>
                </a:cxn>
                <a:cxn ang="0">
                  <a:pos x="9" y="0"/>
                </a:cxn>
              </a:cxnLst>
              <a:rect l="0" t="0" r="r" b="b"/>
              <a:pathLst>
                <a:path w="9" h="3">
                  <a:moveTo>
                    <a:pt x="2" y="1"/>
                  </a:moveTo>
                  <a:lnTo>
                    <a:pt x="3" y="1"/>
                  </a:lnTo>
                  <a:lnTo>
                    <a:pt x="0" y="3"/>
                  </a:lnTo>
                  <a:lnTo>
                    <a:pt x="2" y="1"/>
                  </a:lnTo>
                  <a:close/>
                  <a:moveTo>
                    <a:pt x="9" y="0"/>
                  </a:moveTo>
                  <a:lnTo>
                    <a:pt x="5" y="1"/>
                  </a:lnTo>
                  <a:lnTo>
                    <a:pt x="3" y="1"/>
                  </a:lnTo>
                  <a:lnTo>
                    <a:pt x="9"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7" name="Freeform 372">
              <a:extLst>
                <a:ext uri="{FF2B5EF4-FFF2-40B4-BE49-F238E27FC236}">
                  <a16:creationId xmlns:a16="http://schemas.microsoft.com/office/drawing/2014/main" id="{97D06C07-E290-4870-B658-A21EA8169D49}"/>
                </a:ext>
              </a:extLst>
            </p:cNvPr>
            <p:cNvSpPr>
              <a:spLocks/>
            </p:cNvSpPr>
            <p:nvPr/>
          </p:nvSpPr>
          <p:spPr bwMode="auto">
            <a:xfrm>
              <a:off x="9720264" y="2076450"/>
              <a:ext cx="4763" cy="3175"/>
            </a:xfrm>
            <a:custGeom>
              <a:avLst/>
              <a:gdLst/>
              <a:ahLst/>
              <a:cxnLst>
                <a:cxn ang="0">
                  <a:pos x="2" y="0"/>
                </a:cxn>
                <a:cxn ang="0">
                  <a:pos x="3" y="0"/>
                </a:cxn>
                <a:cxn ang="0">
                  <a:pos x="2" y="2"/>
                </a:cxn>
                <a:cxn ang="0">
                  <a:pos x="0" y="2"/>
                </a:cxn>
                <a:cxn ang="0">
                  <a:pos x="2" y="0"/>
                </a:cxn>
              </a:cxnLst>
              <a:rect l="0" t="0" r="r" b="b"/>
              <a:pathLst>
                <a:path w="3" h="2">
                  <a:moveTo>
                    <a:pt x="2" y="0"/>
                  </a:moveTo>
                  <a:lnTo>
                    <a:pt x="3" y="0"/>
                  </a:lnTo>
                  <a:lnTo>
                    <a:pt x="2" y="2"/>
                  </a:lnTo>
                  <a:lnTo>
                    <a:pt x="0" y="2"/>
                  </a:lnTo>
                  <a:lnTo>
                    <a:pt x="2"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373">
              <a:extLst>
                <a:ext uri="{FF2B5EF4-FFF2-40B4-BE49-F238E27FC236}">
                  <a16:creationId xmlns:a16="http://schemas.microsoft.com/office/drawing/2014/main" id="{DAD57830-EAA0-47D5-881D-3442F725BAF2}"/>
                </a:ext>
              </a:extLst>
            </p:cNvPr>
            <p:cNvSpPr>
              <a:spLocks/>
            </p:cNvSpPr>
            <p:nvPr/>
          </p:nvSpPr>
          <p:spPr bwMode="auto">
            <a:xfrm>
              <a:off x="9723439" y="2079625"/>
              <a:ext cx="7938" cy="3175"/>
            </a:xfrm>
            <a:custGeom>
              <a:avLst/>
              <a:gdLst/>
              <a:ahLst/>
              <a:cxnLst>
                <a:cxn ang="0">
                  <a:pos x="1" y="0"/>
                </a:cxn>
                <a:cxn ang="0">
                  <a:pos x="5" y="0"/>
                </a:cxn>
                <a:cxn ang="0">
                  <a:pos x="1" y="2"/>
                </a:cxn>
                <a:cxn ang="0">
                  <a:pos x="0" y="2"/>
                </a:cxn>
                <a:cxn ang="0">
                  <a:pos x="1" y="0"/>
                </a:cxn>
              </a:cxnLst>
              <a:rect l="0" t="0" r="r" b="b"/>
              <a:pathLst>
                <a:path w="5" h="2">
                  <a:moveTo>
                    <a:pt x="1" y="0"/>
                  </a:moveTo>
                  <a:lnTo>
                    <a:pt x="5" y="0"/>
                  </a:lnTo>
                  <a:lnTo>
                    <a:pt x="1" y="2"/>
                  </a:lnTo>
                  <a:lnTo>
                    <a:pt x="0" y="2"/>
                  </a:lnTo>
                  <a:lnTo>
                    <a:pt x="1"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374">
              <a:extLst>
                <a:ext uri="{FF2B5EF4-FFF2-40B4-BE49-F238E27FC236}">
                  <a16:creationId xmlns:a16="http://schemas.microsoft.com/office/drawing/2014/main" id="{50A0CAEA-2257-4F0D-8048-BF4AE21651FF}"/>
                </a:ext>
              </a:extLst>
            </p:cNvPr>
            <p:cNvSpPr>
              <a:spLocks/>
            </p:cNvSpPr>
            <p:nvPr/>
          </p:nvSpPr>
          <p:spPr bwMode="auto">
            <a:xfrm>
              <a:off x="9728201" y="2054225"/>
              <a:ext cx="7938" cy="6350"/>
            </a:xfrm>
            <a:custGeom>
              <a:avLst/>
              <a:gdLst/>
              <a:ahLst/>
              <a:cxnLst>
                <a:cxn ang="0">
                  <a:pos x="4" y="0"/>
                </a:cxn>
                <a:cxn ang="0">
                  <a:pos x="5" y="0"/>
                </a:cxn>
                <a:cxn ang="0">
                  <a:pos x="2" y="4"/>
                </a:cxn>
                <a:cxn ang="0">
                  <a:pos x="0" y="4"/>
                </a:cxn>
                <a:cxn ang="0">
                  <a:pos x="4" y="0"/>
                </a:cxn>
              </a:cxnLst>
              <a:rect l="0" t="0" r="r" b="b"/>
              <a:pathLst>
                <a:path w="5" h="4">
                  <a:moveTo>
                    <a:pt x="4" y="0"/>
                  </a:moveTo>
                  <a:lnTo>
                    <a:pt x="5" y="0"/>
                  </a:lnTo>
                  <a:lnTo>
                    <a:pt x="2" y="4"/>
                  </a:lnTo>
                  <a:lnTo>
                    <a:pt x="0" y="4"/>
                  </a:lnTo>
                  <a:lnTo>
                    <a:pt x="4"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375">
              <a:extLst>
                <a:ext uri="{FF2B5EF4-FFF2-40B4-BE49-F238E27FC236}">
                  <a16:creationId xmlns:a16="http://schemas.microsoft.com/office/drawing/2014/main" id="{B3A03B0A-294F-47AA-A3C4-4BF4639196F8}"/>
                </a:ext>
              </a:extLst>
            </p:cNvPr>
            <p:cNvSpPr>
              <a:spLocks/>
            </p:cNvSpPr>
            <p:nvPr/>
          </p:nvSpPr>
          <p:spPr bwMode="auto">
            <a:xfrm>
              <a:off x="9731376" y="2057400"/>
              <a:ext cx="11113" cy="4763"/>
            </a:xfrm>
            <a:custGeom>
              <a:avLst/>
              <a:gdLst/>
              <a:ahLst/>
              <a:cxnLst>
                <a:cxn ang="0">
                  <a:pos x="3" y="0"/>
                </a:cxn>
                <a:cxn ang="0">
                  <a:pos x="7" y="0"/>
                </a:cxn>
                <a:cxn ang="0">
                  <a:pos x="5" y="2"/>
                </a:cxn>
                <a:cxn ang="0">
                  <a:pos x="2" y="2"/>
                </a:cxn>
                <a:cxn ang="0">
                  <a:pos x="0" y="3"/>
                </a:cxn>
                <a:cxn ang="0">
                  <a:pos x="3" y="0"/>
                </a:cxn>
              </a:cxnLst>
              <a:rect l="0" t="0" r="r" b="b"/>
              <a:pathLst>
                <a:path w="7" h="3">
                  <a:moveTo>
                    <a:pt x="3" y="0"/>
                  </a:moveTo>
                  <a:lnTo>
                    <a:pt x="7" y="0"/>
                  </a:lnTo>
                  <a:lnTo>
                    <a:pt x="5" y="2"/>
                  </a:lnTo>
                  <a:lnTo>
                    <a:pt x="2" y="2"/>
                  </a:lnTo>
                  <a:lnTo>
                    <a:pt x="0" y="3"/>
                  </a:lnTo>
                  <a:lnTo>
                    <a:pt x="3"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376">
              <a:extLst>
                <a:ext uri="{FF2B5EF4-FFF2-40B4-BE49-F238E27FC236}">
                  <a16:creationId xmlns:a16="http://schemas.microsoft.com/office/drawing/2014/main" id="{66896177-90D8-4C7D-80FA-4CD837E63787}"/>
                </a:ext>
              </a:extLst>
            </p:cNvPr>
            <p:cNvSpPr>
              <a:spLocks/>
            </p:cNvSpPr>
            <p:nvPr/>
          </p:nvSpPr>
          <p:spPr bwMode="auto">
            <a:xfrm>
              <a:off x="9734551" y="2060575"/>
              <a:ext cx="7938" cy="1588"/>
            </a:xfrm>
            <a:custGeom>
              <a:avLst/>
              <a:gdLst/>
              <a:ahLst/>
              <a:cxnLst>
                <a:cxn ang="0">
                  <a:pos x="3" y="0"/>
                </a:cxn>
                <a:cxn ang="0">
                  <a:pos x="5" y="0"/>
                </a:cxn>
                <a:cxn ang="0">
                  <a:pos x="3" y="1"/>
                </a:cxn>
                <a:cxn ang="0">
                  <a:pos x="0" y="1"/>
                </a:cxn>
                <a:cxn ang="0">
                  <a:pos x="3" y="0"/>
                </a:cxn>
              </a:cxnLst>
              <a:rect l="0" t="0" r="r" b="b"/>
              <a:pathLst>
                <a:path w="5" h="1">
                  <a:moveTo>
                    <a:pt x="3" y="0"/>
                  </a:moveTo>
                  <a:lnTo>
                    <a:pt x="5" y="0"/>
                  </a:lnTo>
                  <a:lnTo>
                    <a:pt x="3" y="1"/>
                  </a:lnTo>
                  <a:lnTo>
                    <a:pt x="0" y="1"/>
                  </a:lnTo>
                  <a:lnTo>
                    <a:pt x="3"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377">
              <a:extLst>
                <a:ext uri="{FF2B5EF4-FFF2-40B4-BE49-F238E27FC236}">
                  <a16:creationId xmlns:a16="http://schemas.microsoft.com/office/drawing/2014/main" id="{CAB55E9C-6BE9-49C5-8E31-FC10B3A0C796}"/>
                </a:ext>
              </a:extLst>
            </p:cNvPr>
            <p:cNvSpPr>
              <a:spLocks/>
            </p:cNvSpPr>
            <p:nvPr/>
          </p:nvSpPr>
          <p:spPr bwMode="auto">
            <a:xfrm>
              <a:off x="9731376" y="2062163"/>
              <a:ext cx="14288" cy="9525"/>
            </a:xfrm>
            <a:custGeom>
              <a:avLst/>
              <a:gdLst/>
              <a:ahLst/>
              <a:cxnLst>
                <a:cxn ang="0">
                  <a:pos x="9" y="0"/>
                </a:cxn>
                <a:cxn ang="0">
                  <a:pos x="5" y="2"/>
                </a:cxn>
                <a:cxn ang="0">
                  <a:pos x="2" y="6"/>
                </a:cxn>
                <a:cxn ang="0">
                  <a:pos x="0" y="4"/>
                </a:cxn>
                <a:cxn ang="0">
                  <a:pos x="3" y="2"/>
                </a:cxn>
                <a:cxn ang="0">
                  <a:pos x="9" y="0"/>
                </a:cxn>
              </a:cxnLst>
              <a:rect l="0" t="0" r="r" b="b"/>
              <a:pathLst>
                <a:path w="9" h="6">
                  <a:moveTo>
                    <a:pt x="9" y="0"/>
                  </a:moveTo>
                  <a:lnTo>
                    <a:pt x="5" y="2"/>
                  </a:lnTo>
                  <a:lnTo>
                    <a:pt x="2" y="6"/>
                  </a:lnTo>
                  <a:lnTo>
                    <a:pt x="0" y="4"/>
                  </a:lnTo>
                  <a:lnTo>
                    <a:pt x="3" y="2"/>
                  </a:lnTo>
                  <a:lnTo>
                    <a:pt x="9"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378">
              <a:extLst>
                <a:ext uri="{FF2B5EF4-FFF2-40B4-BE49-F238E27FC236}">
                  <a16:creationId xmlns:a16="http://schemas.microsoft.com/office/drawing/2014/main" id="{E08C345D-0837-40AD-BBAD-1C9AB57DE6F1}"/>
                </a:ext>
              </a:extLst>
            </p:cNvPr>
            <p:cNvSpPr>
              <a:spLocks/>
            </p:cNvSpPr>
            <p:nvPr/>
          </p:nvSpPr>
          <p:spPr bwMode="auto">
            <a:xfrm>
              <a:off x="9736139" y="2068513"/>
              <a:ext cx="6350" cy="3175"/>
            </a:xfrm>
            <a:custGeom>
              <a:avLst/>
              <a:gdLst/>
              <a:ahLst/>
              <a:cxnLst>
                <a:cxn ang="0">
                  <a:pos x="2" y="0"/>
                </a:cxn>
                <a:cxn ang="0">
                  <a:pos x="4" y="0"/>
                </a:cxn>
                <a:cxn ang="0">
                  <a:pos x="0" y="2"/>
                </a:cxn>
                <a:cxn ang="0">
                  <a:pos x="2" y="0"/>
                </a:cxn>
              </a:cxnLst>
              <a:rect l="0" t="0" r="r" b="b"/>
              <a:pathLst>
                <a:path w="4" h="2">
                  <a:moveTo>
                    <a:pt x="2" y="0"/>
                  </a:moveTo>
                  <a:lnTo>
                    <a:pt x="4" y="0"/>
                  </a:lnTo>
                  <a:lnTo>
                    <a:pt x="0" y="2"/>
                  </a:lnTo>
                  <a:lnTo>
                    <a:pt x="2"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379">
              <a:extLst>
                <a:ext uri="{FF2B5EF4-FFF2-40B4-BE49-F238E27FC236}">
                  <a16:creationId xmlns:a16="http://schemas.microsoft.com/office/drawing/2014/main" id="{90D52FD2-C0B6-4A42-B681-9400D336174F}"/>
                </a:ext>
              </a:extLst>
            </p:cNvPr>
            <p:cNvSpPr>
              <a:spLocks/>
            </p:cNvSpPr>
            <p:nvPr/>
          </p:nvSpPr>
          <p:spPr bwMode="auto">
            <a:xfrm>
              <a:off x="9734551" y="2071688"/>
              <a:ext cx="7938" cy="4763"/>
            </a:xfrm>
            <a:custGeom>
              <a:avLst/>
              <a:gdLst/>
              <a:ahLst/>
              <a:cxnLst>
                <a:cxn ang="0">
                  <a:pos x="3" y="0"/>
                </a:cxn>
                <a:cxn ang="0">
                  <a:pos x="5" y="0"/>
                </a:cxn>
                <a:cxn ang="0">
                  <a:pos x="1" y="3"/>
                </a:cxn>
                <a:cxn ang="0">
                  <a:pos x="0" y="3"/>
                </a:cxn>
                <a:cxn ang="0">
                  <a:pos x="3" y="0"/>
                </a:cxn>
              </a:cxnLst>
              <a:rect l="0" t="0" r="r" b="b"/>
              <a:pathLst>
                <a:path w="5" h="3">
                  <a:moveTo>
                    <a:pt x="3" y="0"/>
                  </a:moveTo>
                  <a:lnTo>
                    <a:pt x="5" y="0"/>
                  </a:lnTo>
                  <a:lnTo>
                    <a:pt x="1" y="3"/>
                  </a:lnTo>
                  <a:lnTo>
                    <a:pt x="0" y="3"/>
                  </a:lnTo>
                  <a:lnTo>
                    <a:pt x="3" y="0"/>
                  </a:lnTo>
                  <a:close/>
                </a:path>
              </a:pathLst>
            </a:custGeom>
            <a:solidFill>
              <a:srgbClr val="8F9AA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380">
              <a:extLst>
                <a:ext uri="{FF2B5EF4-FFF2-40B4-BE49-F238E27FC236}">
                  <a16:creationId xmlns:a16="http://schemas.microsoft.com/office/drawing/2014/main" id="{FC4B9B74-256C-4C90-AB92-20E42AAC5B97}"/>
                </a:ext>
              </a:extLst>
            </p:cNvPr>
            <p:cNvSpPr>
              <a:spLocks noEditPoints="1"/>
            </p:cNvSpPr>
            <p:nvPr/>
          </p:nvSpPr>
          <p:spPr bwMode="auto">
            <a:xfrm>
              <a:off x="9713914" y="2051050"/>
              <a:ext cx="36513" cy="36513"/>
            </a:xfrm>
            <a:custGeom>
              <a:avLst/>
              <a:gdLst/>
              <a:ahLst/>
              <a:cxnLst>
                <a:cxn ang="0">
                  <a:pos x="22" y="13"/>
                </a:cxn>
                <a:cxn ang="0">
                  <a:pos x="23" y="16"/>
                </a:cxn>
                <a:cxn ang="0">
                  <a:pos x="22" y="13"/>
                </a:cxn>
                <a:cxn ang="0">
                  <a:pos x="0" y="7"/>
                </a:cxn>
                <a:cxn ang="0">
                  <a:pos x="7" y="22"/>
                </a:cxn>
                <a:cxn ang="0">
                  <a:pos x="9" y="20"/>
                </a:cxn>
                <a:cxn ang="0">
                  <a:pos x="14" y="20"/>
                </a:cxn>
                <a:cxn ang="0">
                  <a:pos x="16" y="18"/>
                </a:cxn>
                <a:cxn ang="0">
                  <a:pos x="18" y="18"/>
                </a:cxn>
                <a:cxn ang="0">
                  <a:pos x="20" y="16"/>
                </a:cxn>
                <a:cxn ang="0">
                  <a:pos x="23" y="16"/>
                </a:cxn>
                <a:cxn ang="0">
                  <a:pos x="23" y="18"/>
                </a:cxn>
                <a:cxn ang="0">
                  <a:pos x="20" y="18"/>
                </a:cxn>
                <a:cxn ang="0">
                  <a:pos x="18" y="20"/>
                </a:cxn>
                <a:cxn ang="0">
                  <a:pos x="16" y="20"/>
                </a:cxn>
                <a:cxn ang="0">
                  <a:pos x="14" y="22"/>
                </a:cxn>
                <a:cxn ang="0">
                  <a:pos x="9" y="22"/>
                </a:cxn>
                <a:cxn ang="0">
                  <a:pos x="7" y="23"/>
                </a:cxn>
                <a:cxn ang="0">
                  <a:pos x="6" y="23"/>
                </a:cxn>
                <a:cxn ang="0">
                  <a:pos x="0" y="7"/>
                </a:cxn>
                <a:cxn ang="0">
                  <a:pos x="4" y="4"/>
                </a:cxn>
                <a:cxn ang="0">
                  <a:pos x="6" y="4"/>
                </a:cxn>
                <a:cxn ang="0">
                  <a:pos x="4" y="6"/>
                </a:cxn>
                <a:cxn ang="0">
                  <a:pos x="2" y="6"/>
                </a:cxn>
                <a:cxn ang="0">
                  <a:pos x="4" y="4"/>
                </a:cxn>
                <a:cxn ang="0">
                  <a:pos x="16" y="0"/>
                </a:cxn>
                <a:cxn ang="0">
                  <a:pos x="18" y="0"/>
                </a:cxn>
                <a:cxn ang="0">
                  <a:pos x="22" y="13"/>
                </a:cxn>
                <a:cxn ang="0">
                  <a:pos x="16" y="0"/>
                </a:cxn>
                <a:cxn ang="0">
                  <a:pos x="13" y="0"/>
                </a:cxn>
                <a:cxn ang="0">
                  <a:pos x="16" y="0"/>
                </a:cxn>
                <a:cxn ang="0">
                  <a:pos x="14" y="2"/>
                </a:cxn>
                <a:cxn ang="0">
                  <a:pos x="11" y="2"/>
                </a:cxn>
                <a:cxn ang="0">
                  <a:pos x="13" y="0"/>
                </a:cxn>
              </a:cxnLst>
              <a:rect l="0" t="0" r="r" b="b"/>
              <a:pathLst>
                <a:path w="23" h="23">
                  <a:moveTo>
                    <a:pt x="22" y="13"/>
                  </a:moveTo>
                  <a:lnTo>
                    <a:pt x="23" y="16"/>
                  </a:lnTo>
                  <a:lnTo>
                    <a:pt x="22" y="13"/>
                  </a:lnTo>
                  <a:close/>
                  <a:moveTo>
                    <a:pt x="0" y="7"/>
                  </a:moveTo>
                  <a:lnTo>
                    <a:pt x="7" y="22"/>
                  </a:lnTo>
                  <a:lnTo>
                    <a:pt x="9" y="20"/>
                  </a:lnTo>
                  <a:lnTo>
                    <a:pt x="14" y="20"/>
                  </a:lnTo>
                  <a:lnTo>
                    <a:pt x="16" y="18"/>
                  </a:lnTo>
                  <a:lnTo>
                    <a:pt x="18" y="18"/>
                  </a:lnTo>
                  <a:lnTo>
                    <a:pt x="20" y="16"/>
                  </a:lnTo>
                  <a:lnTo>
                    <a:pt x="23" y="16"/>
                  </a:lnTo>
                  <a:lnTo>
                    <a:pt x="23" y="18"/>
                  </a:lnTo>
                  <a:lnTo>
                    <a:pt x="20" y="18"/>
                  </a:lnTo>
                  <a:lnTo>
                    <a:pt x="18" y="20"/>
                  </a:lnTo>
                  <a:lnTo>
                    <a:pt x="16" y="20"/>
                  </a:lnTo>
                  <a:lnTo>
                    <a:pt x="14" y="22"/>
                  </a:lnTo>
                  <a:lnTo>
                    <a:pt x="9" y="22"/>
                  </a:lnTo>
                  <a:lnTo>
                    <a:pt x="7" y="23"/>
                  </a:lnTo>
                  <a:lnTo>
                    <a:pt x="6" y="23"/>
                  </a:lnTo>
                  <a:lnTo>
                    <a:pt x="0" y="7"/>
                  </a:lnTo>
                  <a:close/>
                  <a:moveTo>
                    <a:pt x="4" y="4"/>
                  </a:moveTo>
                  <a:lnTo>
                    <a:pt x="6" y="4"/>
                  </a:lnTo>
                  <a:lnTo>
                    <a:pt x="4" y="6"/>
                  </a:lnTo>
                  <a:lnTo>
                    <a:pt x="2" y="6"/>
                  </a:lnTo>
                  <a:lnTo>
                    <a:pt x="4" y="4"/>
                  </a:lnTo>
                  <a:close/>
                  <a:moveTo>
                    <a:pt x="16" y="0"/>
                  </a:moveTo>
                  <a:lnTo>
                    <a:pt x="18" y="0"/>
                  </a:lnTo>
                  <a:lnTo>
                    <a:pt x="22" y="13"/>
                  </a:lnTo>
                  <a:lnTo>
                    <a:pt x="16" y="0"/>
                  </a:lnTo>
                  <a:close/>
                  <a:moveTo>
                    <a:pt x="13" y="0"/>
                  </a:moveTo>
                  <a:lnTo>
                    <a:pt x="16" y="0"/>
                  </a:lnTo>
                  <a:lnTo>
                    <a:pt x="14" y="2"/>
                  </a:lnTo>
                  <a:lnTo>
                    <a:pt x="11" y="2"/>
                  </a:lnTo>
                  <a:lnTo>
                    <a:pt x="1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381">
              <a:extLst>
                <a:ext uri="{FF2B5EF4-FFF2-40B4-BE49-F238E27FC236}">
                  <a16:creationId xmlns:a16="http://schemas.microsoft.com/office/drawing/2014/main" id="{4A64FD12-0308-4CC0-828A-F9F72A7BD77C}"/>
                </a:ext>
              </a:extLst>
            </p:cNvPr>
            <p:cNvSpPr>
              <a:spLocks noEditPoints="1"/>
            </p:cNvSpPr>
            <p:nvPr/>
          </p:nvSpPr>
          <p:spPr bwMode="auto">
            <a:xfrm>
              <a:off x="9698039" y="2014538"/>
              <a:ext cx="190500" cy="225425"/>
            </a:xfrm>
            <a:custGeom>
              <a:avLst/>
              <a:gdLst/>
              <a:ahLst/>
              <a:cxnLst>
                <a:cxn ang="0">
                  <a:pos x="71" y="48"/>
                </a:cxn>
                <a:cxn ang="0">
                  <a:pos x="111" y="23"/>
                </a:cxn>
                <a:cxn ang="0">
                  <a:pos x="81" y="2"/>
                </a:cxn>
                <a:cxn ang="0">
                  <a:pos x="85" y="11"/>
                </a:cxn>
                <a:cxn ang="0">
                  <a:pos x="95" y="9"/>
                </a:cxn>
                <a:cxn ang="0">
                  <a:pos x="101" y="13"/>
                </a:cxn>
                <a:cxn ang="0">
                  <a:pos x="108" y="4"/>
                </a:cxn>
                <a:cxn ang="0">
                  <a:pos x="104" y="13"/>
                </a:cxn>
                <a:cxn ang="0">
                  <a:pos x="104" y="16"/>
                </a:cxn>
                <a:cxn ang="0">
                  <a:pos x="111" y="20"/>
                </a:cxn>
                <a:cxn ang="0">
                  <a:pos x="97" y="29"/>
                </a:cxn>
                <a:cxn ang="0">
                  <a:pos x="104" y="27"/>
                </a:cxn>
                <a:cxn ang="0">
                  <a:pos x="106" y="29"/>
                </a:cxn>
                <a:cxn ang="0">
                  <a:pos x="113" y="32"/>
                </a:cxn>
                <a:cxn ang="0">
                  <a:pos x="103" y="45"/>
                </a:cxn>
                <a:cxn ang="0">
                  <a:pos x="108" y="48"/>
                </a:cxn>
                <a:cxn ang="0">
                  <a:pos x="113" y="52"/>
                </a:cxn>
                <a:cxn ang="0">
                  <a:pos x="101" y="62"/>
                </a:cxn>
                <a:cxn ang="0">
                  <a:pos x="113" y="64"/>
                </a:cxn>
                <a:cxn ang="0">
                  <a:pos x="103" y="66"/>
                </a:cxn>
                <a:cxn ang="0">
                  <a:pos x="110" y="73"/>
                </a:cxn>
                <a:cxn ang="0">
                  <a:pos x="103" y="77"/>
                </a:cxn>
                <a:cxn ang="0">
                  <a:pos x="99" y="80"/>
                </a:cxn>
                <a:cxn ang="0">
                  <a:pos x="101" y="84"/>
                </a:cxn>
                <a:cxn ang="0">
                  <a:pos x="108" y="89"/>
                </a:cxn>
                <a:cxn ang="0">
                  <a:pos x="111" y="93"/>
                </a:cxn>
                <a:cxn ang="0">
                  <a:pos x="104" y="94"/>
                </a:cxn>
                <a:cxn ang="0">
                  <a:pos x="99" y="98"/>
                </a:cxn>
                <a:cxn ang="0">
                  <a:pos x="101" y="107"/>
                </a:cxn>
                <a:cxn ang="0">
                  <a:pos x="92" y="105"/>
                </a:cxn>
                <a:cxn ang="0">
                  <a:pos x="90" y="116"/>
                </a:cxn>
                <a:cxn ang="0">
                  <a:pos x="85" y="116"/>
                </a:cxn>
                <a:cxn ang="0">
                  <a:pos x="83" y="116"/>
                </a:cxn>
                <a:cxn ang="0">
                  <a:pos x="78" y="119"/>
                </a:cxn>
                <a:cxn ang="0">
                  <a:pos x="21" y="132"/>
                </a:cxn>
                <a:cxn ang="0">
                  <a:pos x="0" y="139"/>
                </a:cxn>
                <a:cxn ang="0">
                  <a:pos x="14" y="130"/>
                </a:cxn>
                <a:cxn ang="0">
                  <a:pos x="40" y="93"/>
                </a:cxn>
                <a:cxn ang="0">
                  <a:pos x="46" y="98"/>
                </a:cxn>
                <a:cxn ang="0">
                  <a:pos x="48" y="98"/>
                </a:cxn>
                <a:cxn ang="0">
                  <a:pos x="56" y="94"/>
                </a:cxn>
                <a:cxn ang="0">
                  <a:pos x="60" y="91"/>
                </a:cxn>
                <a:cxn ang="0">
                  <a:pos x="65" y="68"/>
                </a:cxn>
                <a:cxn ang="0">
                  <a:pos x="72" y="69"/>
                </a:cxn>
                <a:cxn ang="0">
                  <a:pos x="71" y="59"/>
                </a:cxn>
                <a:cxn ang="0">
                  <a:pos x="72" y="52"/>
                </a:cxn>
                <a:cxn ang="0">
                  <a:pos x="74" y="45"/>
                </a:cxn>
                <a:cxn ang="0">
                  <a:pos x="76" y="32"/>
                </a:cxn>
                <a:cxn ang="0">
                  <a:pos x="81" y="32"/>
                </a:cxn>
                <a:cxn ang="0">
                  <a:pos x="80" y="25"/>
                </a:cxn>
                <a:cxn ang="0">
                  <a:pos x="74" y="20"/>
                </a:cxn>
                <a:cxn ang="0">
                  <a:pos x="81" y="16"/>
                </a:cxn>
                <a:cxn ang="0">
                  <a:pos x="83" y="14"/>
                </a:cxn>
              </a:cxnLst>
              <a:rect l="0" t="0" r="r" b="b"/>
              <a:pathLst>
                <a:path w="120" h="142">
                  <a:moveTo>
                    <a:pt x="120" y="64"/>
                  </a:moveTo>
                  <a:lnTo>
                    <a:pt x="119" y="66"/>
                  </a:lnTo>
                  <a:lnTo>
                    <a:pt x="117" y="66"/>
                  </a:lnTo>
                  <a:lnTo>
                    <a:pt x="120" y="64"/>
                  </a:lnTo>
                  <a:close/>
                  <a:moveTo>
                    <a:pt x="71" y="48"/>
                  </a:moveTo>
                  <a:lnTo>
                    <a:pt x="69" y="52"/>
                  </a:lnTo>
                  <a:lnTo>
                    <a:pt x="67" y="53"/>
                  </a:lnTo>
                  <a:lnTo>
                    <a:pt x="69" y="50"/>
                  </a:lnTo>
                  <a:lnTo>
                    <a:pt x="71" y="48"/>
                  </a:lnTo>
                  <a:close/>
                  <a:moveTo>
                    <a:pt x="111" y="23"/>
                  </a:moveTo>
                  <a:lnTo>
                    <a:pt x="110" y="25"/>
                  </a:lnTo>
                  <a:lnTo>
                    <a:pt x="108" y="25"/>
                  </a:lnTo>
                  <a:lnTo>
                    <a:pt x="111" y="23"/>
                  </a:lnTo>
                  <a:close/>
                  <a:moveTo>
                    <a:pt x="80" y="0"/>
                  </a:moveTo>
                  <a:lnTo>
                    <a:pt x="81" y="2"/>
                  </a:lnTo>
                  <a:lnTo>
                    <a:pt x="81" y="6"/>
                  </a:lnTo>
                  <a:lnTo>
                    <a:pt x="83" y="6"/>
                  </a:lnTo>
                  <a:lnTo>
                    <a:pt x="83" y="7"/>
                  </a:lnTo>
                  <a:lnTo>
                    <a:pt x="85" y="9"/>
                  </a:lnTo>
                  <a:lnTo>
                    <a:pt x="85" y="11"/>
                  </a:lnTo>
                  <a:lnTo>
                    <a:pt x="87" y="11"/>
                  </a:lnTo>
                  <a:lnTo>
                    <a:pt x="87" y="2"/>
                  </a:lnTo>
                  <a:lnTo>
                    <a:pt x="90" y="11"/>
                  </a:lnTo>
                  <a:lnTo>
                    <a:pt x="94" y="0"/>
                  </a:lnTo>
                  <a:lnTo>
                    <a:pt x="95" y="9"/>
                  </a:lnTo>
                  <a:lnTo>
                    <a:pt x="97" y="7"/>
                  </a:lnTo>
                  <a:lnTo>
                    <a:pt x="97" y="4"/>
                  </a:lnTo>
                  <a:lnTo>
                    <a:pt x="99" y="2"/>
                  </a:lnTo>
                  <a:lnTo>
                    <a:pt x="99" y="14"/>
                  </a:lnTo>
                  <a:lnTo>
                    <a:pt x="101" y="13"/>
                  </a:lnTo>
                  <a:lnTo>
                    <a:pt x="101" y="11"/>
                  </a:lnTo>
                  <a:lnTo>
                    <a:pt x="103" y="7"/>
                  </a:lnTo>
                  <a:lnTo>
                    <a:pt x="103" y="6"/>
                  </a:lnTo>
                  <a:lnTo>
                    <a:pt x="104" y="4"/>
                  </a:lnTo>
                  <a:lnTo>
                    <a:pt x="108" y="4"/>
                  </a:lnTo>
                  <a:lnTo>
                    <a:pt x="108" y="6"/>
                  </a:lnTo>
                  <a:lnTo>
                    <a:pt x="106" y="7"/>
                  </a:lnTo>
                  <a:lnTo>
                    <a:pt x="106" y="9"/>
                  </a:lnTo>
                  <a:lnTo>
                    <a:pt x="104" y="11"/>
                  </a:lnTo>
                  <a:lnTo>
                    <a:pt x="104" y="13"/>
                  </a:lnTo>
                  <a:lnTo>
                    <a:pt x="103" y="16"/>
                  </a:lnTo>
                  <a:lnTo>
                    <a:pt x="101" y="18"/>
                  </a:lnTo>
                  <a:lnTo>
                    <a:pt x="101" y="20"/>
                  </a:lnTo>
                  <a:lnTo>
                    <a:pt x="103" y="20"/>
                  </a:lnTo>
                  <a:lnTo>
                    <a:pt x="104" y="16"/>
                  </a:lnTo>
                  <a:lnTo>
                    <a:pt x="106" y="14"/>
                  </a:lnTo>
                  <a:lnTo>
                    <a:pt x="110" y="14"/>
                  </a:lnTo>
                  <a:lnTo>
                    <a:pt x="111" y="16"/>
                  </a:lnTo>
                  <a:lnTo>
                    <a:pt x="113" y="20"/>
                  </a:lnTo>
                  <a:lnTo>
                    <a:pt x="111" y="20"/>
                  </a:lnTo>
                  <a:lnTo>
                    <a:pt x="110" y="18"/>
                  </a:lnTo>
                  <a:lnTo>
                    <a:pt x="106" y="18"/>
                  </a:lnTo>
                  <a:lnTo>
                    <a:pt x="103" y="21"/>
                  </a:lnTo>
                  <a:lnTo>
                    <a:pt x="101" y="25"/>
                  </a:lnTo>
                  <a:lnTo>
                    <a:pt x="97" y="29"/>
                  </a:lnTo>
                  <a:lnTo>
                    <a:pt x="99" y="29"/>
                  </a:lnTo>
                  <a:lnTo>
                    <a:pt x="101" y="27"/>
                  </a:lnTo>
                  <a:lnTo>
                    <a:pt x="103" y="23"/>
                  </a:lnTo>
                  <a:lnTo>
                    <a:pt x="104" y="21"/>
                  </a:lnTo>
                  <a:lnTo>
                    <a:pt x="104" y="27"/>
                  </a:lnTo>
                  <a:lnTo>
                    <a:pt x="106" y="25"/>
                  </a:lnTo>
                  <a:lnTo>
                    <a:pt x="108" y="25"/>
                  </a:lnTo>
                  <a:lnTo>
                    <a:pt x="103" y="30"/>
                  </a:lnTo>
                  <a:lnTo>
                    <a:pt x="104" y="30"/>
                  </a:lnTo>
                  <a:lnTo>
                    <a:pt x="106" y="29"/>
                  </a:lnTo>
                  <a:lnTo>
                    <a:pt x="110" y="29"/>
                  </a:lnTo>
                  <a:lnTo>
                    <a:pt x="103" y="36"/>
                  </a:lnTo>
                  <a:lnTo>
                    <a:pt x="106" y="34"/>
                  </a:lnTo>
                  <a:lnTo>
                    <a:pt x="108" y="32"/>
                  </a:lnTo>
                  <a:lnTo>
                    <a:pt x="113" y="32"/>
                  </a:lnTo>
                  <a:lnTo>
                    <a:pt x="115" y="34"/>
                  </a:lnTo>
                  <a:lnTo>
                    <a:pt x="110" y="34"/>
                  </a:lnTo>
                  <a:lnTo>
                    <a:pt x="104" y="39"/>
                  </a:lnTo>
                  <a:lnTo>
                    <a:pt x="103" y="43"/>
                  </a:lnTo>
                  <a:lnTo>
                    <a:pt x="103" y="45"/>
                  </a:lnTo>
                  <a:lnTo>
                    <a:pt x="108" y="39"/>
                  </a:lnTo>
                  <a:lnTo>
                    <a:pt x="106" y="45"/>
                  </a:lnTo>
                  <a:lnTo>
                    <a:pt x="115" y="39"/>
                  </a:lnTo>
                  <a:lnTo>
                    <a:pt x="104" y="50"/>
                  </a:lnTo>
                  <a:lnTo>
                    <a:pt x="108" y="48"/>
                  </a:lnTo>
                  <a:lnTo>
                    <a:pt x="110" y="46"/>
                  </a:lnTo>
                  <a:lnTo>
                    <a:pt x="113" y="46"/>
                  </a:lnTo>
                  <a:lnTo>
                    <a:pt x="115" y="48"/>
                  </a:lnTo>
                  <a:lnTo>
                    <a:pt x="117" y="52"/>
                  </a:lnTo>
                  <a:lnTo>
                    <a:pt x="113" y="52"/>
                  </a:lnTo>
                  <a:lnTo>
                    <a:pt x="111" y="50"/>
                  </a:lnTo>
                  <a:lnTo>
                    <a:pt x="110" y="50"/>
                  </a:lnTo>
                  <a:lnTo>
                    <a:pt x="108" y="53"/>
                  </a:lnTo>
                  <a:lnTo>
                    <a:pt x="99" y="62"/>
                  </a:lnTo>
                  <a:lnTo>
                    <a:pt x="101" y="62"/>
                  </a:lnTo>
                  <a:lnTo>
                    <a:pt x="108" y="59"/>
                  </a:lnTo>
                  <a:lnTo>
                    <a:pt x="110" y="59"/>
                  </a:lnTo>
                  <a:lnTo>
                    <a:pt x="111" y="61"/>
                  </a:lnTo>
                  <a:lnTo>
                    <a:pt x="111" y="62"/>
                  </a:lnTo>
                  <a:lnTo>
                    <a:pt x="113" y="64"/>
                  </a:lnTo>
                  <a:lnTo>
                    <a:pt x="113" y="66"/>
                  </a:lnTo>
                  <a:lnTo>
                    <a:pt x="111" y="66"/>
                  </a:lnTo>
                  <a:lnTo>
                    <a:pt x="110" y="64"/>
                  </a:lnTo>
                  <a:lnTo>
                    <a:pt x="106" y="64"/>
                  </a:lnTo>
                  <a:lnTo>
                    <a:pt x="103" y="66"/>
                  </a:lnTo>
                  <a:lnTo>
                    <a:pt x="99" y="69"/>
                  </a:lnTo>
                  <a:lnTo>
                    <a:pt x="104" y="69"/>
                  </a:lnTo>
                  <a:lnTo>
                    <a:pt x="106" y="68"/>
                  </a:lnTo>
                  <a:lnTo>
                    <a:pt x="115" y="68"/>
                  </a:lnTo>
                  <a:lnTo>
                    <a:pt x="110" y="73"/>
                  </a:lnTo>
                  <a:lnTo>
                    <a:pt x="113" y="73"/>
                  </a:lnTo>
                  <a:lnTo>
                    <a:pt x="111" y="75"/>
                  </a:lnTo>
                  <a:lnTo>
                    <a:pt x="108" y="75"/>
                  </a:lnTo>
                  <a:lnTo>
                    <a:pt x="106" y="77"/>
                  </a:lnTo>
                  <a:lnTo>
                    <a:pt x="103" y="77"/>
                  </a:lnTo>
                  <a:lnTo>
                    <a:pt x="101" y="78"/>
                  </a:lnTo>
                  <a:lnTo>
                    <a:pt x="97" y="78"/>
                  </a:lnTo>
                  <a:lnTo>
                    <a:pt x="94" y="82"/>
                  </a:lnTo>
                  <a:lnTo>
                    <a:pt x="95" y="82"/>
                  </a:lnTo>
                  <a:lnTo>
                    <a:pt x="99" y="80"/>
                  </a:lnTo>
                  <a:lnTo>
                    <a:pt x="110" y="80"/>
                  </a:lnTo>
                  <a:lnTo>
                    <a:pt x="111" y="82"/>
                  </a:lnTo>
                  <a:lnTo>
                    <a:pt x="110" y="82"/>
                  </a:lnTo>
                  <a:lnTo>
                    <a:pt x="106" y="84"/>
                  </a:lnTo>
                  <a:lnTo>
                    <a:pt x="101" y="84"/>
                  </a:lnTo>
                  <a:lnTo>
                    <a:pt x="99" y="85"/>
                  </a:lnTo>
                  <a:lnTo>
                    <a:pt x="110" y="85"/>
                  </a:lnTo>
                  <a:lnTo>
                    <a:pt x="103" y="87"/>
                  </a:lnTo>
                  <a:lnTo>
                    <a:pt x="106" y="87"/>
                  </a:lnTo>
                  <a:lnTo>
                    <a:pt x="108" y="89"/>
                  </a:lnTo>
                  <a:lnTo>
                    <a:pt x="110" y="89"/>
                  </a:lnTo>
                  <a:lnTo>
                    <a:pt x="110" y="91"/>
                  </a:lnTo>
                  <a:lnTo>
                    <a:pt x="113" y="91"/>
                  </a:lnTo>
                  <a:lnTo>
                    <a:pt x="115" y="93"/>
                  </a:lnTo>
                  <a:lnTo>
                    <a:pt x="111" y="93"/>
                  </a:lnTo>
                  <a:lnTo>
                    <a:pt x="108" y="91"/>
                  </a:lnTo>
                  <a:lnTo>
                    <a:pt x="101" y="91"/>
                  </a:lnTo>
                  <a:lnTo>
                    <a:pt x="103" y="93"/>
                  </a:lnTo>
                  <a:lnTo>
                    <a:pt x="104" y="93"/>
                  </a:lnTo>
                  <a:lnTo>
                    <a:pt x="104" y="94"/>
                  </a:lnTo>
                  <a:lnTo>
                    <a:pt x="101" y="94"/>
                  </a:lnTo>
                  <a:lnTo>
                    <a:pt x="103" y="96"/>
                  </a:lnTo>
                  <a:lnTo>
                    <a:pt x="104" y="96"/>
                  </a:lnTo>
                  <a:lnTo>
                    <a:pt x="106" y="98"/>
                  </a:lnTo>
                  <a:lnTo>
                    <a:pt x="99" y="98"/>
                  </a:lnTo>
                  <a:lnTo>
                    <a:pt x="106" y="103"/>
                  </a:lnTo>
                  <a:lnTo>
                    <a:pt x="103" y="103"/>
                  </a:lnTo>
                  <a:lnTo>
                    <a:pt x="101" y="101"/>
                  </a:lnTo>
                  <a:lnTo>
                    <a:pt x="95" y="101"/>
                  </a:lnTo>
                  <a:lnTo>
                    <a:pt x="101" y="107"/>
                  </a:lnTo>
                  <a:lnTo>
                    <a:pt x="101" y="109"/>
                  </a:lnTo>
                  <a:lnTo>
                    <a:pt x="99" y="107"/>
                  </a:lnTo>
                  <a:lnTo>
                    <a:pt x="95" y="107"/>
                  </a:lnTo>
                  <a:lnTo>
                    <a:pt x="94" y="105"/>
                  </a:lnTo>
                  <a:lnTo>
                    <a:pt x="92" y="105"/>
                  </a:lnTo>
                  <a:lnTo>
                    <a:pt x="95" y="110"/>
                  </a:lnTo>
                  <a:lnTo>
                    <a:pt x="90" y="109"/>
                  </a:lnTo>
                  <a:lnTo>
                    <a:pt x="92" y="114"/>
                  </a:lnTo>
                  <a:lnTo>
                    <a:pt x="90" y="112"/>
                  </a:lnTo>
                  <a:lnTo>
                    <a:pt x="90" y="116"/>
                  </a:lnTo>
                  <a:lnTo>
                    <a:pt x="88" y="117"/>
                  </a:lnTo>
                  <a:lnTo>
                    <a:pt x="88" y="121"/>
                  </a:lnTo>
                  <a:lnTo>
                    <a:pt x="87" y="121"/>
                  </a:lnTo>
                  <a:lnTo>
                    <a:pt x="87" y="116"/>
                  </a:lnTo>
                  <a:lnTo>
                    <a:pt x="85" y="116"/>
                  </a:lnTo>
                  <a:lnTo>
                    <a:pt x="85" y="114"/>
                  </a:lnTo>
                  <a:lnTo>
                    <a:pt x="83" y="114"/>
                  </a:lnTo>
                  <a:lnTo>
                    <a:pt x="81" y="112"/>
                  </a:lnTo>
                  <a:lnTo>
                    <a:pt x="80" y="112"/>
                  </a:lnTo>
                  <a:lnTo>
                    <a:pt x="83" y="116"/>
                  </a:lnTo>
                  <a:lnTo>
                    <a:pt x="76" y="116"/>
                  </a:lnTo>
                  <a:lnTo>
                    <a:pt x="78" y="117"/>
                  </a:lnTo>
                  <a:lnTo>
                    <a:pt x="81" y="117"/>
                  </a:lnTo>
                  <a:lnTo>
                    <a:pt x="83" y="119"/>
                  </a:lnTo>
                  <a:lnTo>
                    <a:pt x="78" y="119"/>
                  </a:lnTo>
                  <a:lnTo>
                    <a:pt x="67" y="117"/>
                  </a:lnTo>
                  <a:lnTo>
                    <a:pt x="55" y="117"/>
                  </a:lnTo>
                  <a:lnTo>
                    <a:pt x="44" y="116"/>
                  </a:lnTo>
                  <a:lnTo>
                    <a:pt x="37" y="116"/>
                  </a:lnTo>
                  <a:lnTo>
                    <a:pt x="21" y="132"/>
                  </a:lnTo>
                  <a:lnTo>
                    <a:pt x="17" y="133"/>
                  </a:lnTo>
                  <a:lnTo>
                    <a:pt x="10" y="141"/>
                  </a:lnTo>
                  <a:lnTo>
                    <a:pt x="5" y="141"/>
                  </a:lnTo>
                  <a:lnTo>
                    <a:pt x="3" y="142"/>
                  </a:lnTo>
                  <a:lnTo>
                    <a:pt x="0" y="139"/>
                  </a:lnTo>
                  <a:lnTo>
                    <a:pt x="1" y="139"/>
                  </a:lnTo>
                  <a:lnTo>
                    <a:pt x="3" y="137"/>
                  </a:lnTo>
                  <a:lnTo>
                    <a:pt x="7" y="135"/>
                  </a:lnTo>
                  <a:lnTo>
                    <a:pt x="10" y="132"/>
                  </a:lnTo>
                  <a:lnTo>
                    <a:pt x="14" y="130"/>
                  </a:lnTo>
                  <a:lnTo>
                    <a:pt x="35" y="109"/>
                  </a:lnTo>
                  <a:lnTo>
                    <a:pt x="39" y="101"/>
                  </a:lnTo>
                  <a:lnTo>
                    <a:pt x="39" y="91"/>
                  </a:lnTo>
                  <a:lnTo>
                    <a:pt x="40" y="91"/>
                  </a:lnTo>
                  <a:lnTo>
                    <a:pt x="40" y="93"/>
                  </a:lnTo>
                  <a:lnTo>
                    <a:pt x="42" y="96"/>
                  </a:lnTo>
                  <a:lnTo>
                    <a:pt x="44" y="94"/>
                  </a:lnTo>
                  <a:lnTo>
                    <a:pt x="44" y="98"/>
                  </a:lnTo>
                  <a:lnTo>
                    <a:pt x="46" y="100"/>
                  </a:lnTo>
                  <a:lnTo>
                    <a:pt x="46" y="98"/>
                  </a:lnTo>
                  <a:lnTo>
                    <a:pt x="48" y="94"/>
                  </a:lnTo>
                  <a:lnTo>
                    <a:pt x="48" y="93"/>
                  </a:lnTo>
                  <a:lnTo>
                    <a:pt x="49" y="91"/>
                  </a:lnTo>
                  <a:lnTo>
                    <a:pt x="49" y="94"/>
                  </a:lnTo>
                  <a:lnTo>
                    <a:pt x="48" y="98"/>
                  </a:lnTo>
                  <a:lnTo>
                    <a:pt x="48" y="100"/>
                  </a:lnTo>
                  <a:lnTo>
                    <a:pt x="51" y="96"/>
                  </a:lnTo>
                  <a:lnTo>
                    <a:pt x="53" y="93"/>
                  </a:lnTo>
                  <a:lnTo>
                    <a:pt x="53" y="98"/>
                  </a:lnTo>
                  <a:lnTo>
                    <a:pt x="56" y="94"/>
                  </a:lnTo>
                  <a:lnTo>
                    <a:pt x="56" y="91"/>
                  </a:lnTo>
                  <a:lnTo>
                    <a:pt x="58" y="91"/>
                  </a:lnTo>
                  <a:lnTo>
                    <a:pt x="58" y="93"/>
                  </a:lnTo>
                  <a:lnTo>
                    <a:pt x="60" y="94"/>
                  </a:lnTo>
                  <a:lnTo>
                    <a:pt x="60" y="91"/>
                  </a:lnTo>
                  <a:lnTo>
                    <a:pt x="62" y="89"/>
                  </a:lnTo>
                  <a:lnTo>
                    <a:pt x="62" y="87"/>
                  </a:lnTo>
                  <a:lnTo>
                    <a:pt x="64" y="87"/>
                  </a:lnTo>
                  <a:lnTo>
                    <a:pt x="65" y="89"/>
                  </a:lnTo>
                  <a:lnTo>
                    <a:pt x="65" y="68"/>
                  </a:lnTo>
                  <a:lnTo>
                    <a:pt x="69" y="68"/>
                  </a:lnTo>
                  <a:lnTo>
                    <a:pt x="71" y="69"/>
                  </a:lnTo>
                  <a:lnTo>
                    <a:pt x="71" y="64"/>
                  </a:lnTo>
                  <a:lnTo>
                    <a:pt x="72" y="68"/>
                  </a:lnTo>
                  <a:lnTo>
                    <a:pt x="72" y="69"/>
                  </a:lnTo>
                  <a:lnTo>
                    <a:pt x="74" y="71"/>
                  </a:lnTo>
                  <a:lnTo>
                    <a:pt x="74" y="69"/>
                  </a:lnTo>
                  <a:lnTo>
                    <a:pt x="72" y="66"/>
                  </a:lnTo>
                  <a:lnTo>
                    <a:pt x="72" y="61"/>
                  </a:lnTo>
                  <a:lnTo>
                    <a:pt x="71" y="59"/>
                  </a:lnTo>
                  <a:lnTo>
                    <a:pt x="71" y="53"/>
                  </a:lnTo>
                  <a:lnTo>
                    <a:pt x="72" y="57"/>
                  </a:lnTo>
                  <a:lnTo>
                    <a:pt x="76" y="61"/>
                  </a:lnTo>
                  <a:lnTo>
                    <a:pt x="76" y="59"/>
                  </a:lnTo>
                  <a:lnTo>
                    <a:pt x="72" y="52"/>
                  </a:lnTo>
                  <a:lnTo>
                    <a:pt x="72" y="50"/>
                  </a:lnTo>
                  <a:lnTo>
                    <a:pt x="71" y="48"/>
                  </a:lnTo>
                  <a:lnTo>
                    <a:pt x="71" y="45"/>
                  </a:lnTo>
                  <a:lnTo>
                    <a:pt x="72" y="43"/>
                  </a:lnTo>
                  <a:lnTo>
                    <a:pt x="74" y="45"/>
                  </a:lnTo>
                  <a:lnTo>
                    <a:pt x="74" y="48"/>
                  </a:lnTo>
                  <a:lnTo>
                    <a:pt x="76" y="50"/>
                  </a:lnTo>
                  <a:lnTo>
                    <a:pt x="72" y="36"/>
                  </a:lnTo>
                  <a:lnTo>
                    <a:pt x="76" y="41"/>
                  </a:lnTo>
                  <a:lnTo>
                    <a:pt x="76" y="32"/>
                  </a:lnTo>
                  <a:lnTo>
                    <a:pt x="78" y="32"/>
                  </a:lnTo>
                  <a:lnTo>
                    <a:pt x="78" y="25"/>
                  </a:lnTo>
                  <a:lnTo>
                    <a:pt x="80" y="27"/>
                  </a:lnTo>
                  <a:lnTo>
                    <a:pt x="80" y="30"/>
                  </a:lnTo>
                  <a:lnTo>
                    <a:pt x="81" y="32"/>
                  </a:lnTo>
                  <a:lnTo>
                    <a:pt x="81" y="30"/>
                  </a:lnTo>
                  <a:lnTo>
                    <a:pt x="83" y="32"/>
                  </a:lnTo>
                  <a:lnTo>
                    <a:pt x="83" y="30"/>
                  </a:lnTo>
                  <a:lnTo>
                    <a:pt x="81" y="29"/>
                  </a:lnTo>
                  <a:lnTo>
                    <a:pt x="80" y="25"/>
                  </a:lnTo>
                  <a:lnTo>
                    <a:pt x="76" y="21"/>
                  </a:lnTo>
                  <a:lnTo>
                    <a:pt x="74" y="21"/>
                  </a:lnTo>
                  <a:lnTo>
                    <a:pt x="71" y="25"/>
                  </a:lnTo>
                  <a:lnTo>
                    <a:pt x="72" y="23"/>
                  </a:lnTo>
                  <a:lnTo>
                    <a:pt x="74" y="20"/>
                  </a:lnTo>
                  <a:lnTo>
                    <a:pt x="76" y="18"/>
                  </a:lnTo>
                  <a:lnTo>
                    <a:pt x="78" y="18"/>
                  </a:lnTo>
                  <a:lnTo>
                    <a:pt x="78" y="11"/>
                  </a:lnTo>
                  <a:lnTo>
                    <a:pt x="80" y="13"/>
                  </a:lnTo>
                  <a:lnTo>
                    <a:pt x="81" y="16"/>
                  </a:lnTo>
                  <a:lnTo>
                    <a:pt x="81" y="18"/>
                  </a:lnTo>
                  <a:lnTo>
                    <a:pt x="85" y="21"/>
                  </a:lnTo>
                  <a:lnTo>
                    <a:pt x="85" y="20"/>
                  </a:lnTo>
                  <a:lnTo>
                    <a:pt x="83" y="16"/>
                  </a:lnTo>
                  <a:lnTo>
                    <a:pt x="83" y="14"/>
                  </a:lnTo>
                  <a:lnTo>
                    <a:pt x="81" y="11"/>
                  </a:lnTo>
                  <a:lnTo>
                    <a:pt x="81" y="9"/>
                  </a:lnTo>
                  <a:lnTo>
                    <a:pt x="80" y="6"/>
                  </a:lnTo>
                  <a:lnTo>
                    <a:pt x="80" y="0"/>
                  </a:lnTo>
                  <a:close/>
                </a:path>
              </a:pathLst>
            </a:custGeom>
            <a:solidFill>
              <a:srgbClr val="108C2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382">
              <a:extLst>
                <a:ext uri="{FF2B5EF4-FFF2-40B4-BE49-F238E27FC236}">
                  <a16:creationId xmlns:a16="http://schemas.microsoft.com/office/drawing/2014/main" id="{A4B47506-F70F-42FA-9119-58B7B0C5AF55}"/>
                </a:ext>
              </a:extLst>
            </p:cNvPr>
            <p:cNvSpPr>
              <a:spLocks noEditPoints="1"/>
            </p:cNvSpPr>
            <p:nvPr/>
          </p:nvSpPr>
          <p:spPr bwMode="auto">
            <a:xfrm>
              <a:off x="9694864" y="2014538"/>
              <a:ext cx="193675" cy="225425"/>
            </a:xfrm>
            <a:custGeom>
              <a:avLst/>
              <a:gdLst/>
              <a:ahLst/>
              <a:cxnLst>
                <a:cxn ang="0">
                  <a:pos x="18" y="135"/>
                </a:cxn>
                <a:cxn ang="0">
                  <a:pos x="2" y="139"/>
                </a:cxn>
                <a:cxn ang="0">
                  <a:pos x="30" y="125"/>
                </a:cxn>
                <a:cxn ang="0">
                  <a:pos x="35" y="119"/>
                </a:cxn>
                <a:cxn ang="0">
                  <a:pos x="25" y="119"/>
                </a:cxn>
                <a:cxn ang="0">
                  <a:pos x="39" y="117"/>
                </a:cxn>
                <a:cxn ang="0">
                  <a:pos x="94" y="112"/>
                </a:cxn>
                <a:cxn ang="0">
                  <a:pos x="85" y="112"/>
                </a:cxn>
                <a:cxn ang="0">
                  <a:pos x="90" y="109"/>
                </a:cxn>
                <a:cxn ang="0">
                  <a:pos x="101" y="101"/>
                </a:cxn>
                <a:cxn ang="0">
                  <a:pos x="94" y="107"/>
                </a:cxn>
                <a:cxn ang="0">
                  <a:pos x="101" y="94"/>
                </a:cxn>
                <a:cxn ang="0">
                  <a:pos x="42" y="96"/>
                </a:cxn>
                <a:cxn ang="0">
                  <a:pos x="25" y="119"/>
                </a:cxn>
                <a:cxn ang="0">
                  <a:pos x="105" y="93"/>
                </a:cxn>
                <a:cxn ang="0">
                  <a:pos x="60" y="93"/>
                </a:cxn>
                <a:cxn ang="0">
                  <a:pos x="99" y="91"/>
                </a:cxn>
                <a:cxn ang="0">
                  <a:pos x="41" y="91"/>
                </a:cxn>
                <a:cxn ang="0">
                  <a:pos x="50" y="93"/>
                </a:cxn>
                <a:cxn ang="0">
                  <a:pos x="48" y="100"/>
                </a:cxn>
                <a:cxn ang="0">
                  <a:pos x="46" y="93"/>
                </a:cxn>
                <a:cxn ang="0">
                  <a:pos x="106" y="87"/>
                </a:cxn>
                <a:cxn ang="0">
                  <a:pos x="105" y="87"/>
                </a:cxn>
                <a:cxn ang="0">
                  <a:pos x="64" y="87"/>
                </a:cxn>
                <a:cxn ang="0">
                  <a:pos x="101" y="80"/>
                </a:cxn>
                <a:cxn ang="0">
                  <a:pos x="96" y="80"/>
                </a:cxn>
                <a:cxn ang="0">
                  <a:pos x="108" y="77"/>
                </a:cxn>
                <a:cxn ang="0">
                  <a:pos x="67" y="85"/>
                </a:cxn>
                <a:cxn ang="0">
                  <a:pos x="122" y="64"/>
                </a:cxn>
                <a:cxn ang="0">
                  <a:pos x="117" y="68"/>
                </a:cxn>
                <a:cxn ang="0">
                  <a:pos x="112" y="66"/>
                </a:cxn>
                <a:cxn ang="0">
                  <a:pos x="112" y="69"/>
                </a:cxn>
                <a:cxn ang="0">
                  <a:pos x="73" y="68"/>
                </a:cxn>
                <a:cxn ang="0">
                  <a:pos x="71" y="62"/>
                </a:cxn>
                <a:cxn ang="0">
                  <a:pos x="112" y="59"/>
                </a:cxn>
                <a:cxn ang="0">
                  <a:pos x="78" y="61"/>
                </a:cxn>
                <a:cxn ang="0">
                  <a:pos x="119" y="52"/>
                </a:cxn>
                <a:cxn ang="0">
                  <a:pos x="105" y="61"/>
                </a:cxn>
                <a:cxn ang="0">
                  <a:pos x="106" y="50"/>
                </a:cxn>
                <a:cxn ang="0">
                  <a:pos x="113" y="46"/>
                </a:cxn>
                <a:cxn ang="0">
                  <a:pos x="76" y="57"/>
                </a:cxn>
                <a:cxn ang="0">
                  <a:pos x="76" y="45"/>
                </a:cxn>
                <a:cxn ang="0">
                  <a:pos x="105" y="36"/>
                </a:cxn>
                <a:cxn ang="0">
                  <a:pos x="110" y="36"/>
                </a:cxn>
                <a:cxn ang="0">
                  <a:pos x="85" y="30"/>
                </a:cxn>
                <a:cxn ang="0">
                  <a:pos x="106" y="30"/>
                </a:cxn>
                <a:cxn ang="0">
                  <a:pos x="82" y="30"/>
                </a:cxn>
                <a:cxn ang="0">
                  <a:pos x="76" y="34"/>
                </a:cxn>
                <a:cxn ang="0">
                  <a:pos x="112" y="21"/>
                </a:cxn>
                <a:cxn ang="0">
                  <a:pos x="110" y="18"/>
                </a:cxn>
                <a:cxn ang="0">
                  <a:pos x="106" y="25"/>
                </a:cxn>
                <a:cxn ang="0">
                  <a:pos x="99" y="29"/>
                </a:cxn>
                <a:cxn ang="0">
                  <a:pos x="76" y="23"/>
                </a:cxn>
                <a:cxn ang="0">
                  <a:pos x="108" y="14"/>
                </a:cxn>
                <a:cxn ang="0">
                  <a:pos x="103" y="20"/>
                </a:cxn>
                <a:cxn ang="0">
                  <a:pos x="85" y="18"/>
                </a:cxn>
                <a:cxn ang="0">
                  <a:pos x="82" y="16"/>
                </a:cxn>
                <a:cxn ang="0">
                  <a:pos x="108" y="4"/>
                </a:cxn>
                <a:cxn ang="0">
                  <a:pos x="106" y="6"/>
                </a:cxn>
                <a:cxn ang="0">
                  <a:pos x="97" y="9"/>
                </a:cxn>
                <a:cxn ang="0">
                  <a:pos x="85" y="9"/>
                </a:cxn>
              </a:cxnLst>
              <a:rect l="0" t="0" r="r" b="b"/>
              <a:pathLst>
                <a:path w="122" h="142">
                  <a:moveTo>
                    <a:pt x="18" y="135"/>
                  </a:moveTo>
                  <a:lnTo>
                    <a:pt x="16" y="139"/>
                  </a:lnTo>
                  <a:lnTo>
                    <a:pt x="12" y="141"/>
                  </a:lnTo>
                  <a:lnTo>
                    <a:pt x="9" y="141"/>
                  </a:lnTo>
                  <a:lnTo>
                    <a:pt x="10" y="139"/>
                  </a:lnTo>
                  <a:lnTo>
                    <a:pt x="12" y="139"/>
                  </a:lnTo>
                  <a:lnTo>
                    <a:pt x="16" y="137"/>
                  </a:lnTo>
                  <a:lnTo>
                    <a:pt x="18" y="135"/>
                  </a:lnTo>
                  <a:close/>
                  <a:moveTo>
                    <a:pt x="9" y="135"/>
                  </a:moveTo>
                  <a:lnTo>
                    <a:pt x="7" y="137"/>
                  </a:lnTo>
                  <a:lnTo>
                    <a:pt x="3" y="139"/>
                  </a:lnTo>
                  <a:lnTo>
                    <a:pt x="2" y="141"/>
                  </a:lnTo>
                  <a:lnTo>
                    <a:pt x="7" y="141"/>
                  </a:lnTo>
                  <a:lnTo>
                    <a:pt x="5" y="142"/>
                  </a:lnTo>
                  <a:lnTo>
                    <a:pt x="0" y="141"/>
                  </a:lnTo>
                  <a:lnTo>
                    <a:pt x="2" y="139"/>
                  </a:lnTo>
                  <a:lnTo>
                    <a:pt x="9" y="135"/>
                  </a:lnTo>
                  <a:close/>
                  <a:moveTo>
                    <a:pt x="89" y="119"/>
                  </a:moveTo>
                  <a:lnTo>
                    <a:pt x="90" y="119"/>
                  </a:lnTo>
                  <a:lnTo>
                    <a:pt x="89" y="121"/>
                  </a:lnTo>
                  <a:lnTo>
                    <a:pt x="89" y="119"/>
                  </a:lnTo>
                  <a:close/>
                  <a:moveTo>
                    <a:pt x="35" y="119"/>
                  </a:moveTo>
                  <a:lnTo>
                    <a:pt x="34" y="123"/>
                  </a:lnTo>
                  <a:lnTo>
                    <a:pt x="30" y="125"/>
                  </a:lnTo>
                  <a:lnTo>
                    <a:pt x="28" y="128"/>
                  </a:lnTo>
                  <a:lnTo>
                    <a:pt x="25" y="132"/>
                  </a:lnTo>
                  <a:lnTo>
                    <a:pt x="23" y="132"/>
                  </a:lnTo>
                  <a:lnTo>
                    <a:pt x="21" y="133"/>
                  </a:lnTo>
                  <a:lnTo>
                    <a:pt x="18" y="135"/>
                  </a:lnTo>
                  <a:lnTo>
                    <a:pt x="28" y="125"/>
                  </a:lnTo>
                  <a:lnTo>
                    <a:pt x="34" y="121"/>
                  </a:lnTo>
                  <a:lnTo>
                    <a:pt x="35" y="119"/>
                  </a:lnTo>
                  <a:close/>
                  <a:moveTo>
                    <a:pt x="25" y="119"/>
                  </a:moveTo>
                  <a:lnTo>
                    <a:pt x="23" y="123"/>
                  </a:lnTo>
                  <a:lnTo>
                    <a:pt x="16" y="130"/>
                  </a:lnTo>
                  <a:lnTo>
                    <a:pt x="12" y="132"/>
                  </a:lnTo>
                  <a:lnTo>
                    <a:pt x="9" y="135"/>
                  </a:lnTo>
                  <a:lnTo>
                    <a:pt x="10" y="132"/>
                  </a:lnTo>
                  <a:lnTo>
                    <a:pt x="14" y="130"/>
                  </a:lnTo>
                  <a:lnTo>
                    <a:pt x="25" y="119"/>
                  </a:lnTo>
                  <a:close/>
                  <a:moveTo>
                    <a:pt x="39" y="116"/>
                  </a:moveTo>
                  <a:lnTo>
                    <a:pt x="53" y="116"/>
                  </a:lnTo>
                  <a:lnTo>
                    <a:pt x="60" y="117"/>
                  </a:lnTo>
                  <a:lnTo>
                    <a:pt x="78" y="117"/>
                  </a:lnTo>
                  <a:lnTo>
                    <a:pt x="82" y="119"/>
                  </a:lnTo>
                  <a:lnTo>
                    <a:pt x="62" y="119"/>
                  </a:lnTo>
                  <a:lnTo>
                    <a:pt x="55" y="117"/>
                  </a:lnTo>
                  <a:lnTo>
                    <a:pt x="39" y="117"/>
                  </a:lnTo>
                  <a:lnTo>
                    <a:pt x="35" y="119"/>
                  </a:lnTo>
                  <a:lnTo>
                    <a:pt x="39" y="116"/>
                  </a:lnTo>
                  <a:close/>
                  <a:moveTo>
                    <a:pt x="83" y="114"/>
                  </a:moveTo>
                  <a:lnTo>
                    <a:pt x="85" y="116"/>
                  </a:lnTo>
                  <a:lnTo>
                    <a:pt x="83" y="116"/>
                  </a:lnTo>
                  <a:lnTo>
                    <a:pt x="83" y="114"/>
                  </a:lnTo>
                  <a:close/>
                  <a:moveTo>
                    <a:pt x="89" y="112"/>
                  </a:moveTo>
                  <a:lnTo>
                    <a:pt x="94" y="112"/>
                  </a:lnTo>
                  <a:lnTo>
                    <a:pt x="96" y="114"/>
                  </a:lnTo>
                  <a:lnTo>
                    <a:pt x="92" y="112"/>
                  </a:lnTo>
                  <a:lnTo>
                    <a:pt x="92" y="116"/>
                  </a:lnTo>
                  <a:lnTo>
                    <a:pt x="90" y="117"/>
                  </a:lnTo>
                  <a:lnTo>
                    <a:pt x="90" y="114"/>
                  </a:lnTo>
                  <a:lnTo>
                    <a:pt x="89" y="112"/>
                  </a:lnTo>
                  <a:close/>
                  <a:moveTo>
                    <a:pt x="80" y="112"/>
                  </a:moveTo>
                  <a:lnTo>
                    <a:pt x="85" y="112"/>
                  </a:lnTo>
                  <a:lnTo>
                    <a:pt x="89" y="116"/>
                  </a:lnTo>
                  <a:lnTo>
                    <a:pt x="89" y="119"/>
                  </a:lnTo>
                  <a:lnTo>
                    <a:pt x="87" y="117"/>
                  </a:lnTo>
                  <a:lnTo>
                    <a:pt x="87" y="116"/>
                  </a:lnTo>
                  <a:lnTo>
                    <a:pt x="85" y="114"/>
                  </a:lnTo>
                  <a:lnTo>
                    <a:pt x="82" y="114"/>
                  </a:lnTo>
                  <a:lnTo>
                    <a:pt x="80" y="112"/>
                  </a:lnTo>
                  <a:close/>
                  <a:moveTo>
                    <a:pt x="90" y="109"/>
                  </a:moveTo>
                  <a:lnTo>
                    <a:pt x="96" y="112"/>
                  </a:lnTo>
                  <a:lnTo>
                    <a:pt x="94" y="112"/>
                  </a:lnTo>
                  <a:lnTo>
                    <a:pt x="90" y="109"/>
                  </a:lnTo>
                  <a:close/>
                  <a:moveTo>
                    <a:pt x="101" y="101"/>
                  </a:moveTo>
                  <a:lnTo>
                    <a:pt x="106" y="101"/>
                  </a:lnTo>
                  <a:lnTo>
                    <a:pt x="108" y="103"/>
                  </a:lnTo>
                  <a:lnTo>
                    <a:pt x="105" y="103"/>
                  </a:lnTo>
                  <a:lnTo>
                    <a:pt x="101" y="101"/>
                  </a:lnTo>
                  <a:close/>
                  <a:moveTo>
                    <a:pt x="97" y="101"/>
                  </a:moveTo>
                  <a:lnTo>
                    <a:pt x="99" y="101"/>
                  </a:lnTo>
                  <a:lnTo>
                    <a:pt x="103" y="105"/>
                  </a:lnTo>
                  <a:lnTo>
                    <a:pt x="103" y="107"/>
                  </a:lnTo>
                  <a:lnTo>
                    <a:pt x="105" y="109"/>
                  </a:lnTo>
                  <a:lnTo>
                    <a:pt x="99" y="109"/>
                  </a:lnTo>
                  <a:lnTo>
                    <a:pt x="97" y="107"/>
                  </a:lnTo>
                  <a:lnTo>
                    <a:pt x="94" y="107"/>
                  </a:lnTo>
                  <a:lnTo>
                    <a:pt x="94" y="105"/>
                  </a:lnTo>
                  <a:lnTo>
                    <a:pt x="97" y="105"/>
                  </a:lnTo>
                  <a:lnTo>
                    <a:pt x="99" y="107"/>
                  </a:lnTo>
                  <a:lnTo>
                    <a:pt x="101" y="107"/>
                  </a:lnTo>
                  <a:lnTo>
                    <a:pt x="99" y="105"/>
                  </a:lnTo>
                  <a:lnTo>
                    <a:pt x="99" y="103"/>
                  </a:lnTo>
                  <a:lnTo>
                    <a:pt x="97" y="101"/>
                  </a:lnTo>
                  <a:close/>
                  <a:moveTo>
                    <a:pt x="101" y="94"/>
                  </a:moveTo>
                  <a:lnTo>
                    <a:pt x="105" y="94"/>
                  </a:lnTo>
                  <a:lnTo>
                    <a:pt x="106" y="96"/>
                  </a:lnTo>
                  <a:lnTo>
                    <a:pt x="108" y="96"/>
                  </a:lnTo>
                  <a:lnTo>
                    <a:pt x="110" y="98"/>
                  </a:lnTo>
                  <a:lnTo>
                    <a:pt x="105" y="98"/>
                  </a:lnTo>
                  <a:lnTo>
                    <a:pt x="101" y="94"/>
                  </a:lnTo>
                  <a:close/>
                  <a:moveTo>
                    <a:pt x="41" y="94"/>
                  </a:moveTo>
                  <a:lnTo>
                    <a:pt x="42" y="96"/>
                  </a:lnTo>
                  <a:lnTo>
                    <a:pt x="42" y="101"/>
                  </a:lnTo>
                  <a:lnTo>
                    <a:pt x="39" y="109"/>
                  </a:lnTo>
                  <a:lnTo>
                    <a:pt x="39" y="110"/>
                  </a:lnTo>
                  <a:lnTo>
                    <a:pt x="37" y="110"/>
                  </a:lnTo>
                  <a:lnTo>
                    <a:pt x="34" y="114"/>
                  </a:lnTo>
                  <a:lnTo>
                    <a:pt x="30" y="116"/>
                  </a:lnTo>
                  <a:lnTo>
                    <a:pt x="28" y="117"/>
                  </a:lnTo>
                  <a:lnTo>
                    <a:pt x="25" y="119"/>
                  </a:lnTo>
                  <a:lnTo>
                    <a:pt x="26" y="117"/>
                  </a:lnTo>
                  <a:lnTo>
                    <a:pt x="28" y="114"/>
                  </a:lnTo>
                  <a:lnTo>
                    <a:pt x="30" y="112"/>
                  </a:lnTo>
                  <a:lnTo>
                    <a:pt x="32" y="112"/>
                  </a:lnTo>
                  <a:lnTo>
                    <a:pt x="39" y="105"/>
                  </a:lnTo>
                  <a:lnTo>
                    <a:pt x="41" y="101"/>
                  </a:lnTo>
                  <a:lnTo>
                    <a:pt x="41" y="94"/>
                  </a:lnTo>
                  <a:close/>
                  <a:moveTo>
                    <a:pt x="105" y="93"/>
                  </a:moveTo>
                  <a:lnTo>
                    <a:pt x="106" y="93"/>
                  </a:lnTo>
                  <a:lnTo>
                    <a:pt x="106" y="94"/>
                  </a:lnTo>
                  <a:lnTo>
                    <a:pt x="105" y="94"/>
                  </a:lnTo>
                  <a:lnTo>
                    <a:pt x="105" y="93"/>
                  </a:lnTo>
                  <a:close/>
                  <a:moveTo>
                    <a:pt x="60" y="93"/>
                  </a:moveTo>
                  <a:lnTo>
                    <a:pt x="62" y="94"/>
                  </a:lnTo>
                  <a:lnTo>
                    <a:pt x="60" y="94"/>
                  </a:lnTo>
                  <a:lnTo>
                    <a:pt x="60" y="93"/>
                  </a:lnTo>
                  <a:close/>
                  <a:moveTo>
                    <a:pt x="55" y="93"/>
                  </a:moveTo>
                  <a:lnTo>
                    <a:pt x="53" y="94"/>
                  </a:lnTo>
                  <a:lnTo>
                    <a:pt x="55" y="93"/>
                  </a:lnTo>
                  <a:close/>
                  <a:moveTo>
                    <a:pt x="99" y="91"/>
                  </a:moveTo>
                  <a:lnTo>
                    <a:pt x="105" y="91"/>
                  </a:lnTo>
                  <a:lnTo>
                    <a:pt x="105" y="93"/>
                  </a:lnTo>
                  <a:lnTo>
                    <a:pt x="99" y="93"/>
                  </a:lnTo>
                  <a:lnTo>
                    <a:pt x="99" y="91"/>
                  </a:lnTo>
                  <a:close/>
                  <a:moveTo>
                    <a:pt x="58" y="91"/>
                  </a:moveTo>
                  <a:lnTo>
                    <a:pt x="60" y="91"/>
                  </a:lnTo>
                  <a:lnTo>
                    <a:pt x="60" y="93"/>
                  </a:lnTo>
                  <a:lnTo>
                    <a:pt x="58" y="93"/>
                  </a:lnTo>
                  <a:lnTo>
                    <a:pt x="58" y="94"/>
                  </a:lnTo>
                  <a:lnTo>
                    <a:pt x="55" y="98"/>
                  </a:lnTo>
                  <a:lnTo>
                    <a:pt x="58" y="91"/>
                  </a:lnTo>
                  <a:close/>
                  <a:moveTo>
                    <a:pt x="41" y="91"/>
                  </a:moveTo>
                  <a:lnTo>
                    <a:pt x="42" y="93"/>
                  </a:lnTo>
                  <a:lnTo>
                    <a:pt x="41" y="93"/>
                  </a:lnTo>
                  <a:lnTo>
                    <a:pt x="41" y="91"/>
                  </a:lnTo>
                  <a:close/>
                  <a:moveTo>
                    <a:pt x="46" y="89"/>
                  </a:moveTo>
                  <a:lnTo>
                    <a:pt x="48" y="94"/>
                  </a:lnTo>
                  <a:lnTo>
                    <a:pt x="48" y="98"/>
                  </a:lnTo>
                  <a:lnTo>
                    <a:pt x="50" y="94"/>
                  </a:lnTo>
                  <a:lnTo>
                    <a:pt x="50" y="93"/>
                  </a:lnTo>
                  <a:lnTo>
                    <a:pt x="51" y="91"/>
                  </a:lnTo>
                  <a:lnTo>
                    <a:pt x="51" y="96"/>
                  </a:lnTo>
                  <a:lnTo>
                    <a:pt x="53" y="94"/>
                  </a:lnTo>
                  <a:lnTo>
                    <a:pt x="53" y="98"/>
                  </a:lnTo>
                  <a:lnTo>
                    <a:pt x="51" y="100"/>
                  </a:lnTo>
                  <a:lnTo>
                    <a:pt x="50" y="100"/>
                  </a:lnTo>
                  <a:lnTo>
                    <a:pt x="50" y="98"/>
                  </a:lnTo>
                  <a:lnTo>
                    <a:pt x="48" y="100"/>
                  </a:lnTo>
                  <a:lnTo>
                    <a:pt x="46" y="100"/>
                  </a:lnTo>
                  <a:lnTo>
                    <a:pt x="46" y="96"/>
                  </a:lnTo>
                  <a:lnTo>
                    <a:pt x="44" y="96"/>
                  </a:lnTo>
                  <a:lnTo>
                    <a:pt x="42" y="94"/>
                  </a:lnTo>
                  <a:lnTo>
                    <a:pt x="42" y="93"/>
                  </a:lnTo>
                  <a:lnTo>
                    <a:pt x="44" y="94"/>
                  </a:lnTo>
                  <a:lnTo>
                    <a:pt x="44" y="93"/>
                  </a:lnTo>
                  <a:lnTo>
                    <a:pt x="46" y="93"/>
                  </a:lnTo>
                  <a:lnTo>
                    <a:pt x="46" y="89"/>
                  </a:lnTo>
                  <a:close/>
                  <a:moveTo>
                    <a:pt x="64" y="87"/>
                  </a:moveTo>
                  <a:lnTo>
                    <a:pt x="64" y="94"/>
                  </a:lnTo>
                  <a:lnTo>
                    <a:pt x="62" y="94"/>
                  </a:lnTo>
                  <a:lnTo>
                    <a:pt x="62" y="91"/>
                  </a:lnTo>
                  <a:lnTo>
                    <a:pt x="64" y="87"/>
                  </a:lnTo>
                  <a:close/>
                  <a:moveTo>
                    <a:pt x="112" y="85"/>
                  </a:moveTo>
                  <a:lnTo>
                    <a:pt x="106" y="87"/>
                  </a:lnTo>
                  <a:lnTo>
                    <a:pt x="110" y="87"/>
                  </a:lnTo>
                  <a:lnTo>
                    <a:pt x="112" y="89"/>
                  </a:lnTo>
                  <a:lnTo>
                    <a:pt x="113" y="89"/>
                  </a:lnTo>
                  <a:lnTo>
                    <a:pt x="117" y="93"/>
                  </a:lnTo>
                  <a:lnTo>
                    <a:pt x="113" y="93"/>
                  </a:lnTo>
                  <a:lnTo>
                    <a:pt x="110" y="91"/>
                  </a:lnTo>
                  <a:lnTo>
                    <a:pt x="108" y="89"/>
                  </a:lnTo>
                  <a:lnTo>
                    <a:pt x="105" y="87"/>
                  </a:lnTo>
                  <a:lnTo>
                    <a:pt x="112" y="85"/>
                  </a:lnTo>
                  <a:close/>
                  <a:moveTo>
                    <a:pt x="64" y="85"/>
                  </a:moveTo>
                  <a:lnTo>
                    <a:pt x="66" y="85"/>
                  </a:lnTo>
                  <a:lnTo>
                    <a:pt x="67" y="87"/>
                  </a:lnTo>
                  <a:lnTo>
                    <a:pt x="67" y="91"/>
                  </a:lnTo>
                  <a:lnTo>
                    <a:pt x="66" y="91"/>
                  </a:lnTo>
                  <a:lnTo>
                    <a:pt x="66" y="87"/>
                  </a:lnTo>
                  <a:lnTo>
                    <a:pt x="64" y="87"/>
                  </a:lnTo>
                  <a:lnTo>
                    <a:pt x="64" y="85"/>
                  </a:lnTo>
                  <a:close/>
                  <a:moveTo>
                    <a:pt x="101" y="84"/>
                  </a:moveTo>
                  <a:lnTo>
                    <a:pt x="103" y="84"/>
                  </a:lnTo>
                  <a:lnTo>
                    <a:pt x="101" y="85"/>
                  </a:lnTo>
                  <a:lnTo>
                    <a:pt x="101" y="84"/>
                  </a:lnTo>
                  <a:close/>
                  <a:moveTo>
                    <a:pt x="101" y="78"/>
                  </a:moveTo>
                  <a:lnTo>
                    <a:pt x="103" y="78"/>
                  </a:lnTo>
                  <a:lnTo>
                    <a:pt x="101" y="80"/>
                  </a:lnTo>
                  <a:lnTo>
                    <a:pt x="112" y="80"/>
                  </a:lnTo>
                  <a:lnTo>
                    <a:pt x="113" y="82"/>
                  </a:lnTo>
                  <a:lnTo>
                    <a:pt x="112" y="82"/>
                  </a:lnTo>
                  <a:lnTo>
                    <a:pt x="108" y="84"/>
                  </a:lnTo>
                  <a:lnTo>
                    <a:pt x="105" y="84"/>
                  </a:lnTo>
                  <a:lnTo>
                    <a:pt x="108" y="82"/>
                  </a:lnTo>
                  <a:lnTo>
                    <a:pt x="97" y="82"/>
                  </a:lnTo>
                  <a:lnTo>
                    <a:pt x="96" y="80"/>
                  </a:lnTo>
                  <a:lnTo>
                    <a:pt x="97" y="80"/>
                  </a:lnTo>
                  <a:lnTo>
                    <a:pt x="101" y="78"/>
                  </a:lnTo>
                  <a:close/>
                  <a:moveTo>
                    <a:pt x="110" y="75"/>
                  </a:moveTo>
                  <a:lnTo>
                    <a:pt x="113" y="75"/>
                  </a:lnTo>
                  <a:lnTo>
                    <a:pt x="106" y="78"/>
                  </a:lnTo>
                  <a:lnTo>
                    <a:pt x="103" y="78"/>
                  </a:lnTo>
                  <a:lnTo>
                    <a:pt x="105" y="77"/>
                  </a:lnTo>
                  <a:lnTo>
                    <a:pt x="108" y="77"/>
                  </a:lnTo>
                  <a:lnTo>
                    <a:pt x="110" y="75"/>
                  </a:lnTo>
                  <a:close/>
                  <a:moveTo>
                    <a:pt x="115" y="73"/>
                  </a:moveTo>
                  <a:lnTo>
                    <a:pt x="117" y="73"/>
                  </a:lnTo>
                  <a:lnTo>
                    <a:pt x="115" y="75"/>
                  </a:lnTo>
                  <a:lnTo>
                    <a:pt x="113" y="75"/>
                  </a:lnTo>
                  <a:lnTo>
                    <a:pt x="115" y="73"/>
                  </a:lnTo>
                  <a:close/>
                  <a:moveTo>
                    <a:pt x="67" y="69"/>
                  </a:moveTo>
                  <a:lnTo>
                    <a:pt x="67" y="85"/>
                  </a:lnTo>
                  <a:lnTo>
                    <a:pt x="66" y="80"/>
                  </a:lnTo>
                  <a:lnTo>
                    <a:pt x="66" y="75"/>
                  </a:lnTo>
                  <a:lnTo>
                    <a:pt x="67" y="69"/>
                  </a:lnTo>
                  <a:close/>
                  <a:moveTo>
                    <a:pt x="67" y="68"/>
                  </a:moveTo>
                  <a:lnTo>
                    <a:pt x="73" y="68"/>
                  </a:lnTo>
                  <a:lnTo>
                    <a:pt x="73" y="69"/>
                  </a:lnTo>
                  <a:lnTo>
                    <a:pt x="67" y="68"/>
                  </a:lnTo>
                  <a:close/>
                  <a:moveTo>
                    <a:pt x="122" y="64"/>
                  </a:moveTo>
                  <a:lnTo>
                    <a:pt x="122" y="66"/>
                  </a:lnTo>
                  <a:lnTo>
                    <a:pt x="121" y="68"/>
                  </a:lnTo>
                  <a:lnTo>
                    <a:pt x="117" y="69"/>
                  </a:lnTo>
                  <a:lnTo>
                    <a:pt x="113" y="73"/>
                  </a:lnTo>
                  <a:lnTo>
                    <a:pt x="108" y="73"/>
                  </a:lnTo>
                  <a:lnTo>
                    <a:pt x="110" y="71"/>
                  </a:lnTo>
                  <a:lnTo>
                    <a:pt x="113" y="71"/>
                  </a:lnTo>
                  <a:lnTo>
                    <a:pt x="117" y="68"/>
                  </a:lnTo>
                  <a:lnTo>
                    <a:pt x="115" y="68"/>
                  </a:lnTo>
                  <a:lnTo>
                    <a:pt x="117" y="66"/>
                  </a:lnTo>
                  <a:lnTo>
                    <a:pt x="119" y="66"/>
                  </a:lnTo>
                  <a:lnTo>
                    <a:pt x="122" y="64"/>
                  </a:lnTo>
                  <a:close/>
                  <a:moveTo>
                    <a:pt x="110" y="64"/>
                  </a:moveTo>
                  <a:lnTo>
                    <a:pt x="113" y="64"/>
                  </a:lnTo>
                  <a:lnTo>
                    <a:pt x="115" y="66"/>
                  </a:lnTo>
                  <a:lnTo>
                    <a:pt x="112" y="66"/>
                  </a:lnTo>
                  <a:lnTo>
                    <a:pt x="110" y="64"/>
                  </a:lnTo>
                  <a:close/>
                  <a:moveTo>
                    <a:pt x="108" y="64"/>
                  </a:moveTo>
                  <a:lnTo>
                    <a:pt x="106" y="66"/>
                  </a:lnTo>
                  <a:lnTo>
                    <a:pt x="103" y="68"/>
                  </a:lnTo>
                  <a:lnTo>
                    <a:pt x="101" y="69"/>
                  </a:lnTo>
                  <a:lnTo>
                    <a:pt x="105" y="68"/>
                  </a:lnTo>
                  <a:lnTo>
                    <a:pt x="115" y="68"/>
                  </a:lnTo>
                  <a:lnTo>
                    <a:pt x="112" y="69"/>
                  </a:lnTo>
                  <a:lnTo>
                    <a:pt x="103" y="69"/>
                  </a:lnTo>
                  <a:lnTo>
                    <a:pt x="101" y="71"/>
                  </a:lnTo>
                  <a:lnTo>
                    <a:pt x="99" y="71"/>
                  </a:lnTo>
                  <a:lnTo>
                    <a:pt x="99" y="69"/>
                  </a:lnTo>
                  <a:lnTo>
                    <a:pt x="105" y="66"/>
                  </a:lnTo>
                  <a:lnTo>
                    <a:pt x="108" y="64"/>
                  </a:lnTo>
                  <a:close/>
                  <a:moveTo>
                    <a:pt x="71" y="62"/>
                  </a:moveTo>
                  <a:lnTo>
                    <a:pt x="73" y="68"/>
                  </a:lnTo>
                  <a:lnTo>
                    <a:pt x="71" y="62"/>
                  </a:lnTo>
                  <a:close/>
                  <a:moveTo>
                    <a:pt x="74" y="61"/>
                  </a:moveTo>
                  <a:lnTo>
                    <a:pt x="76" y="62"/>
                  </a:lnTo>
                  <a:lnTo>
                    <a:pt x="76" y="73"/>
                  </a:lnTo>
                  <a:lnTo>
                    <a:pt x="74" y="71"/>
                  </a:lnTo>
                  <a:lnTo>
                    <a:pt x="74" y="61"/>
                  </a:lnTo>
                  <a:close/>
                  <a:moveTo>
                    <a:pt x="71" y="61"/>
                  </a:moveTo>
                  <a:lnTo>
                    <a:pt x="71" y="62"/>
                  </a:lnTo>
                  <a:lnTo>
                    <a:pt x="73" y="62"/>
                  </a:lnTo>
                  <a:lnTo>
                    <a:pt x="73" y="64"/>
                  </a:lnTo>
                  <a:lnTo>
                    <a:pt x="71" y="62"/>
                  </a:lnTo>
                  <a:lnTo>
                    <a:pt x="71" y="61"/>
                  </a:lnTo>
                  <a:close/>
                  <a:moveTo>
                    <a:pt x="112" y="59"/>
                  </a:moveTo>
                  <a:lnTo>
                    <a:pt x="113" y="59"/>
                  </a:lnTo>
                  <a:lnTo>
                    <a:pt x="113" y="62"/>
                  </a:lnTo>
                  <a:lnTo>
                    <a:pt x="112" y="59"/>
                  </a:lnTo>
                  <a:close/>
                  <a:moveTo>
                    <a:pt x="110" y="59"/>
                  </a:moveTo>
                  <a:lnTo>
                    <a:pt x="108" y="61"/>
                  </a:lnTo>
                  <a:lnTo>
                    <a:pt x="105" y="62"/>
                  </a:lnTo>
                  <a:lnTo>
                    <a:pt x="103" y="62"/>
                  </a:lnTo>
                  <a:lnTo>
                    <a:pt x="110" y="59"/>
                  </a:lnTo>
                  <a:close/>
                  <a:moveTo>
                    <a:pt x="73" y="53"/>
                  </a:moveTo>
                  <a:lnTo>
                    <a:pt x="78" y="59"/>
                  </a:lnTo>
                  <a:lnTo>
                    <a:pt x="78" y="61"/>
                  </a:lnTo>
                  <a:lnTo>
                    <a:pt x="74" y="57"/>
                  </a:lnTo>
                  <a:lnTo>
                    <a:pt x="74" y="61"/>
                  </a:lnTo>
                  <a:lnTo>
                    <a:pt x="73" y="59"/>
                  </a:lnTo>
                  <a:lnTo>
                    <a:pt x="73" y="53"/>
                  </a:lnTo>
                  <a:close/>
                  <a:moveTo>
                    <a:pt x="112" y="48"/>
                  </a:moveTo>
                  <a:lnTo>
                    <a:pt x="113" y="48"/>
                  </a:lnTo>
                  <a:lnTo>
                    <a:pt x="117" y="50"/>
                  </a:lnTo>
                  <a:lnTo>
                    <a:pt x="119" y="52"/>
                  </a:lnTo>
                  <a:lnTo>
                    <a:pt x="117" y="52"/>
                  </a:lnTo>
                  <a:lnTo>
                    <a:pt x="113" y="50"/>
                  </a:lnTo>
                  <a:lnTo>
                    <a:pt x="112" y="50"/>
                  </a:lnTo>
                  <a:lnTo>
                    <a:pt x="112" y="52"/>
                  </a:lnTo>
                  <a:lnTo>
                    <a:pt x="110" y="53"/>
                  </a:lnTo>
                  <a:lnTo>
                    <a:pt x="108" y="57"/>
                  </a:lnTo>
                  <a:lnTo>
                    <a:pt x="103" y="62"/>
                  </a:lnTo>
                  <a:lnTo>
                    <a:pt x="105" y="61"/>
                  </a:lnTo>
                  <a:lnTo>
                    <a:pt x="108" y="53"/>
                  </a:lnTo>
                  <a:lnTo>
                    <a:pt x="110" y="52"/>
                  </a:lnTo>
                  <a:lnTo>
                    <a:pt x="112" y="48"/>
                  </a:lnTo>
                  <a:close/>
                  <a:moveTo>
                    <a:pt x="110" y="48"/>
                  </a:moveTo>
                  <a:lnTo>
                    <a:pt x="108" y="52"/>
                  </a:lnTo>
                  <a:lnTo>
                    <a:pt x="105" y="53"/>
                  </a:lnTo>
                  <a:lnTo>
                    <a:pt x="105" y="52"/>
                  </a:lnTo>
                  <a:lnTo>
                    <a:pt x="106" y="50"/>
                  </a:lnTo>
                  <a:lnTo>
                    <a:pt x="110" y="48"/>
                  </a:lnTo>
                  <a:close/>
                  <a:moveTo>
                    <a:pt x="113" y="45"/>
                  </a:moveTo>
                  <a:lnTo>
                    <a:pt x="115" y="46"/>
                  </a:lnTo>
                  <a:lnTo>
                    <a:pt x="119" y="48"/>
                  </a:lnTo>
                  <a:lnTo>
                    <a:pt x="121" y="52"/>
                  </a:lnTo>
                  <a:lnTo>
                    <a:pt x="119" y="50"/>
                  </a:lnTo>
                  <a:lnTo>
                    <a:pt x="115" y="48"/>
                  </a:lnTo>
                  <a:lnTo>
                    <a:pt x="113" y="46"/>
                  </a:lnTo>
                  <a:lnTo>
                    <a:pt x="110" y="48"/>
                  </a:lnTo>
                  <a:lnTo>
                    <a:pt x="113" y="45"/>
                  </a:lnTo>
                  <a:close/>
                  <a:moveTo>
                    <a:pt x="73" y="45"/>
                  </a:moveTo>
                  <a:lnTo>
                    <a:pt x="73" y="48"/>
                  </a:lnTo>
                  <a:lnTo>
                    <a:pt x="76" y="52"/>
                  </a:lnTo>
                  <a:lnTo>
                    <a:pt x="78" y="57"/>
                  </a:lnTo>
                  <a:lnTo>
                    <a:pt x="78" y="59"/>
                  </a:lnTo>
                  <a:lnTo>
                    <a:pt x="76" y="57"/>
                  </a:lnTo>
                  <a:lnTo>
                    <a:pt x="76" y="53"/>
                  </a:lnTo>
                  <a:lnTo>
                    <a:pt x="73" y="50"/>
                  </a:lnTo>
                  <a:lnTo>
                    <a:pt x="71" y="52"/>
                  </a:lnTo>
                  <a:lnTo>
                    <a:pt x="71" y="48"/>
                  </a:lnTo>
                  <a:lnTo>
                    <a:pt x="73" y="45"/>
                  </a:lnTo>
                  <a:close/>
                  <a:moveTo>
                    <a:pt x="73" y="43"/>
                  </a:moveTo>
                  <a:lnTo>
                    <a:pt x="76" y="43"/>
                  </a:lnTo>
                  <a:lnTo>
                    <a:pt x="76" y="45"/>
                  </a:lnTo>
                  <a:lnTo>
                    <a:pt x="78" y="48"/>
                  </a:lnTo>
                  <a:lnTo>
                    <a:pt x="74" y="45"/>
                  </a:lnTo>
                  <a:lnTo>
                    <a:pt x="73" y="45"/>
                  </a:lnTo>
                  <a:lnTo>
                    <a:pt x="73" y="43"/>
                  </a:lnTo>
                  <a:close/>
                  <a:moveTo>
                    <a:pt x="110" y="39"/>
                  </a:moveTo>
                  <a:lnTo>
                    <a:pt x="105" y="45"/>
                  </a:lnTo>
                  <a:lnTo>
                    <a:pt x="110" y="39"/>
                  </a:lnTo>
                  <a:close/>
                  <a:moveTo>
                    <a:pt x="105" y="36"/>
                  </a:moveTo>
                  <a:lnTo>
                    <a:pt x="106" y="36"/>
                  </a:lnTo>
                  <a:lnTo>
                    <a:pt x="105" y="37"/>
                  </a:lnTo>
                  <a:lnTo>
                    <a:pt x="105" y="36"/>
                  </a:lnTo>
                  <a:close/>
                  <a:moveTo>
                    <a:pt x="112" y="32"/>
                  </a:moveTo>
                  <a:lnTo>
                    <a:pt x="115" y="32"/>
                  </a:lnTo>
                  <a:lnTo>
                    <a:pt x="117" y="34"/>
                  </a:lnTo>
                  <a:lnTo>
                    <a:pt x="113" y="36"/>
                  </a:lnTo>
                  <a:lnTo>
                    <a:pt x="110" y="36"/>
                  </a:lnTo>
                  <a:lnTo>
                    <a:pt x="108" y="37"/>
                  </a:lnTo>
                  <a:lnTo>
                    <a:pt x="106" y="41"/>
                  </a:lnTo>
                  <a:lnTo>
                    <a:pt x="105" y="43"/>
                  </a:lnTo>
                  <a:lnTo>
                    <a:pt x="105" y="41"/>
                  </a:lnTo>
                  <a:lnTo>
                    <a:pt x="106" y="37"/>
                  </a:lnTo>
                  <a:lnTo>
                    <a:pt x="112" y="32"/>
                  </a:lnTo>
                  <a:close/>
                  <a:moveTo>
                    <a:pt x="83" y="30"/>
                  </a:moveTo>
                  <a:lnTo>
                    <a:pt x="85" y="30"/>
                  </a:lnTo>
                  <a:lnTo>
                    <a:pt x="85" y="32"/>
                  </a:lnTo>
                  <a:lnTo>
                    <a:pt x="83" y="30"/>
                  </a:lnTo>
                  <a:close/>
                  <a:moveTo>
                    <a:pt x="108" y="29"/>
                  </a:moveTo>
                  <a:lnTo>
                    <a:pt x="110" y="29"/>
                  </a:lnTo>
                  <a:lnTo>
                    <a:pt x="108" y="30"/>
                  </a:lnTo>
                  <a:lnTo>
                    <a:pt x="105" y="32"/>
                  </a:lnTo>
                  <a:lnTo>
                    <a:pt x="105" y="30"/>
                  </a:lnTo>
                  <a:lnTo>
                    <a:pt x="106" y="30"/>
                  </a:lnTo>
                  <a:lnTo>
                    <a:pt x="108" y="29"/>
                  </a:lnTo>
                  <a:close/>
                  <a:moveTo>
                    <a:pt x="99" y="29"/>
                  </a:moveTo>
                  <a:lnTo>
                    <a:pt x="101" y="29"/>
                  </a:lnTo>
                  <a:lnTo>
                    <a:pt x="99" y="30"/>
                  </a:lnTo>
                  <a:lnTo>
                    <a:pt x="99" y="29"/>
                  </a:lnTo>
                  <a:close/>
                  <a:moveTo>
                    <a:pt x="80" y="27"/>
                  </a:moveTo>
                  <a:lnTo>
                    <a:pt x="82" y="29"/>
                  </a:lnTo>
                  <a:lnTo>
                    <a:pt x="82" y="30"/>
                  </a:lnTo>
                  <a:lnTo>
                    <a:pt x="80" y="29"/>
                  </a:lnTo>
                  <a:lnTo>
                    <a:pt x="80" y="27"/>
                  </a:lnTo>
                  <a:close/>
                  <a:moveTo>
                    <a:pt x="78" y="25"/>
                  </a:moveTo>
                  <a:lnTo>
                    <a:pt x="80" y="29"/>
                  </a:lnTo>
                  <a:lnTo>
                    <a:pt x="80" y="34"/>
                  </a:lnTo>
                  <a:lnTo>
                    <a:pt x="78" y="34"/>
                  </a:lnTo>
                  <a:lnTo>
                    <a:pt x="78" y="36"/>
                  </a:lnTo>
                  <a:lnTo>
                    <a:pt x="76" y="34"/>
                  </a:lnTo>
                  <a:lnTo>
                    <a:pt x="76" y="30"/>
                  </a:lnTo>
                  <a:lnTo>
                    <a:pt x="78" y="30"/>
                  </a:lnTo>
                  <a:lnTo>
                    <a:pt x="80" y="27"/>
                  </a:lnTo>
                  <a:lnTo>
                    <a:pt x="78" y="25"/>
                  </a:lnTo>
                  <a:close/>
                  <a:moveTo>
                    <a:pt x="112" y="21"/>
                  </a:moveTo>
                  <a:lnTo>
                    <a:pt x="113" y="21"/>
                  </a:lnTo>
                  <a:lnTo>
                    <a:pt x="112" y="23"/>
                  </a:lnTo>
                  <a:lnTo>
                    <a:pt x="112" y="21"/>
                  </a:lnTo>
                  <a:close/>
                  <a:moveTo>
                    <a:pt x="78" y="21"/>
                  </a:moveTo>
                  <a:lnTo>
                    <a:pt x="80" y="23"/>
                  </a:lnTo>
                  <a:lnTo>
                    <a:pt x="83" y="25"/>
                  </a:lnTo>
                  <a:lnTo>
                    <a:pt x="87" y="32"/>
                  </a:lnTo>
                  <a:lnTo>
                    <a:pt x="85" y="30"/>
                  </a:lnTo>
                  <a:lnTo>
                    <a:pt x="82" y="25"/>
                  </a:lnTo>
                  <a:lnTo>
                    <a:pt x="78" y="21"/>
                  </a:lnTo>
                  <a:close/>
                  <a:moveTo>
                    <a:pt x="110" y="18"/>
                  </a:moveTo>
                  <a:lnTo>
                    <a:pt x="113" y="18"/>
                  </a:lnTo>
                  <a:lnTo>
                    <a:pt x="113" y="20"/>
                  </a:lnTo>
                  <a:lnTo>
                    <a:pt x="110" y="20"/>
                  </a:lnTo>
                  <a:lnTo>
                    <a:pt x="110" y="18"/>
                  </a:lnTo>
                  <a:close/>
                  <a:moveTo>
                    <a:pt x="108" y="18"/>
                  </a:moveTo>
                  <a:lnTo>
                    <a:pt x="110" y="18"/>
                  </a:lnTo>
                  <a:lnTo>
                    <a:pt x="106" y="21"/>
                  </a:lnTo>
                  <a:lnTo>
                    <a:pt x="106" y="25"/>
                  </a:lnTo>
                  <a:lnTo>
                    <a:pt x="108" y="25"/>
                  </a:lnTo>
                  <a:lnTo>
                    <a:pt x="112" y="23"/>
                  </a:lnTo>
                  <a:lnTo>
                    <a:pt x="108" y="27"/>
                  </a:lnTo>
                  <a:lnTo>
                    <a:pt x="105" y="27"/>
                  </a:lnTo>
                  <a:lnTo>
                    <a:pt x="105" y="25"/>
                  </a:lnTo>
                  <a:lnTo>
                    <a:pt x="103" y="27"/>
                  </a:lnTo>
                  <a:lnTo>
                    <a:pt x="105" y="23"/>
                  </a:lnTo>
                  <a:lnTo>
                    <a:pt x="99" y="29"/>
                  </a:lnTo>
                  <a:lnTo>
                    <a:pt x="101" y="25"/>
                  </a:lnTo>
                  <a:lnTo>
                    <a:pt x="105" y="23"/>
                  </a:lnTo>
                  <a:lnTo>
                    <a:pt x="106" y="20"/>
                  </a:lnTo>
                  <a:lnTo>
                    <a:pt x="108" y="18"/>
                  </a:lnTo>
                  <a:close/>
                  <a:moveTo>
                    <a:pt x="78" y="18"/>
                  </a:moveTo>
                  <a:lnTo>
                    <a:pt x="78" y="20"/>
                  </a:lnTo>
                  <a:lnTo>
                    <a:pt x="76" y="21"/>
                  </a:lnTo>
                  <a:lnTo>
                    <a:pt x="76" y="23"/>
                  </a:lnTo>
                  <a:lnTo>
                    <a:pt x="74" y="25"/>
                  </a:lnTo>
                  <a:lnTo>
                    <a:pt x="74" y="23"/>
                  </a:lnTo>
                  <a:lnTo>
                    <a:pt x="76" y="20"/>
                  </a:lnTo>
                  <a:lnTo>
                    <a:pt x="78" y="18"/>
                  </a:lnTo>
                  <a:close/>
                  <a:moveTo>
                    <a:pt x="106" y="11"/>
                  </a:moveTo>
                  <a:lnTo>
                    <a:pt x="106" y="13"/>
                  </a:lnTo>
                  <a:lnTo>
                    <a:pt x="105" y="16"/>
                  </a:lnTo>
                  <a:lnTo>
                    <a:pt x="108" y="14"/>
                  </a:lnTo>
                  <a:lnTo>
                    <a:pt x="110" y="13"/>
                  </a:lnTo>
                  <a:lnTo>
                    <a:pt x="112" y="13"/>
                  </a:lnTo>
                  <a:lnTo>
                    <a:pt x="113" y="16"/>
                  </a:lnTo>
                  <a:lnTo>
                    <a:pt x="115" y="18"/>
                  </a:lnTo>
                  <a:lnTo>
                    <a:pt x="115" y="20"/>
                  </a:lnTo>
                  <a:lnTo>
                    <a:pt x="110" y="14"/>
                  </a:lnTo>
                  <a:lnTo>
                    <a:pt x="105" y="20"/>
                  </a:lnTo>
                  <a:lnTo>
                    <a:pt x="103" y="20"/>
                  </a:lnTo>
                  <a:lnTo>
                    <a:pt x="103" y="16"/>
                  </a:lnTo>
                  <a:lnTo>
                    <a:pt x="105" y="14"/>
                  </a:lnTo>
                  <a:lnTo>
                    <a:pt x="106" y="11"/>
                  </a:lnTo>
                  <a:close/>
                  <a:moveTo>
                    <a:pt x="83" y="11"/>
                  </a:moveTo>
                  <a:lnTo>
                    <a:pt x="87" y="18"/>
                  </a:lnTo>
                  <a:lnTo>
                    <a:pt x="87" y="21"/>
                  </a:lnTo>
                  <a:lnTo>
                    <a:pt x="83" y="18"/>
                  </a:lnTo>
                  <a:lnTo>
                    <a:pt x="85" y="18"/>
                  </a:lnTo>
                  <a:lnTo>
                    <a:pt x="83" y="14"/>
                  </a:lnTo>
                  <a:lnTo>
                    <a:pt x="83" y="11"/>
                  </a:lnTo>
                  <a:close/>
                  <a:moveTo>
                    <a:pt x="78" y="11"/>
                  </a:moveTo>
                  <a:lnTo>
                    <a:pt x="82" y="18"/>
                  </a:lnTo>
                  <a:lnTo>
                    <a:pt x="80" y="18"/>
                  </a:lnTo>
                  <a:lnTo>
                    <a:pt x="83" y="16"/>
                  </a:lnTo>
                  <a:lnTo>
                    <a:pt x="83" y="18"/>
                  </a:lnTo>
                  <a:lnTo>
                    <a:pt x="82" y="16"/>
                  </a:lnTo>
                  <a:lnTo>
                    <a:pt x="78" y="11"/>
                  </a:lnTo>
                  <a:close/>
                  <a:moveTo>
                    <a:pt x="99" y="0"/>
                  </a:moveTo>
                  <a:lnTo>
                    <a:pt x="101" y="0"/>
                  </a:lnTo>
                  <a:lnTo>
                    <a:pt x="101" y="2"/>
                  </a:lnTo>
                  <a:lnTo>
                    <a:pt x="103" y="4"/>
                  </a:lnTo>
                  <a:lnTo>
                    <a:pt x="103" y="9"/>
                  </a:lnTo>
                  <a:lnTo>
                    <a:pt x="105" y="6"/>
                  </a:lnTo>
                  <a:lnTo>
                    <a:pt x="108" y="4"/>
                  </a:lnTo>
                  <a:lnTo>
                    <a:pt x="110" y="2"/>
                  </a:lnTo>
                  <a:lnTo>
                    <a:pt x="110" y="4"/>
                  </a:lnTo>
                  <a:lnTo>
                    <a:pt x="108" y="7"/>
                  </a:lnTo>
                  <a:lnTo>
                    <a:pt x="108" y="9"/>
                  </a:lnTo>
                  <a:lnTo>
                    <a:pt x="106" y="11"/>
                  </a:lnTo>
                  <a:lnTo>
                    <a:pt x="106" y="7"/>
                  </a:lnTo>
                  <a:lnTo>
                    <a:pt x="108" y="6"/>
                  </a:lnTo>
                  <a:lnTo>
                    <a:pt x="106" y="6"/>
                  </a:lnTo>
                  <a:lnTo>
                    <a:pt x="106" y="7"/>
                  </a:lnTo>
                  <a:lnTo>
                    <a:pt x="105" y="9"/>
                  </a:lnTo>
                  <a:lnTo>
                    <a:pt x="105" y="11"/>
                  </a:lnTo>
                  <a:lnTo>
                    <a:pt x="101" y="14"/>
                  </a:lnTo>
                  <a:lnTo>
                    <a:pt x="101" y="7"/>
                  </a:lnTo>
                  <a:lnTo>
                    <a:pt x="99" y="11"/>
                  </a:lnTo>
                  <a:lnTo>
                    <a:pt x="99" y="9"/>
                  </a:lnTo>
                  <a:lnTo>
                    <a:pt x="97" y="9"/>
                  </a:lnTo>
                  <a:lnTo>
                    <a:pt x="99" y="7"/>
                  </a:lnTo>
                  <a:lnTo>
                    <a:pt x="99" y="0"/>
                  </a:lnTo>
                  <a:close/>
                  <a:moveTo>
                    <a:pt x="80" y="0"/>
                  </a:moveTo>
                  <a:lnTo>
                    <a:pt x="87" y="7"/>
                  </a:lnTo>
                  <a:lnTo>
                    <a:pt x="87" y="2"/>
                  </a:lnTo>
                  <a:lnTo>
                    <a:pt x="89" y="2"/>
                  </a:lnTo>
                  <a:lnTo>
                    <a:pt x="89" y="13"/>
                  </a:lnTo>
                  <a:lnTo>
                    <a:pt x="85" y="9"/>
                  </a:lnTo>
                  <a:lnTo>
                    <a:pt x="85" y="7"/>
                  </a:lnTo>
                  <a:lnTo>
                    <a:pt x="83" y="6"/>
                  </a:lnTo>
                  <a:lnTo>
                    <a:pt x="83" y="11"/>
                  </a:lnTo>
                  <a:lnTo>
                    <a:pt x="82" y="9"/>
                  </a:lnTo>
                  <a:lnTo>
                    <a:pt x="82" y="4"/>
                  </a:lnTo>
                  <a:lnTo>
                    <a:pt x="8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383">
              <a:extLst>
                <a:ext uri="{FF2B5EF4-FFF2-40B4-BE49-F238E27FC236}">
                  <a16:creationId xmlns:a16="http://schemas.microsoft.com/office/drawing/2014/main" id="{3E6A1691-5EB4-45CE-9C92-BC16C212C5DD}"/>
                </a:ext>
              </a:extLst>
            </p:cNvPr>
            <p:cNvSpPr>
              <a:spLocks/>
            </p:cNvSpPr>
            <p:nvPr/>
          </p:nvSpPr>
          <p:spPr bwMode="auto">
            <a:xfrm>
              <a:off x="9764714" y="2173288"/>
              <a:ext cx="6350" cy="7938"/>
            </a:xfrm>
            <a:custGeom>
              <a:avLst/>
              <a:gdLst/>
              <a:ahLst/>
              <a:cxnLst>
                <a:cxn ang="0">
                  <a:pos x="2" y="0"/>
                </a:cxn>
                <a:cxn ang="0">
                  <a:pos x="4" y="0"/>
                </a:cxn>
                <a:cxn ang="0">
                  <a:pos x="4" y="1"/>
                </a:cxn>
                <a:cxn ang="0">
                  <a:pos x="0" y="5"/>
                </a:cxn>
                <a:cxn ang="0">
                  <a:pos x="2" y="1"/>
                </a:cxn>
                <a:cxn ang="0">
                  <a:pos x="2" y="0"/>
                </a:cxn>
              </a:cxnLst>
              <a:rect l="0" t="0" r="r" b="b"/>
              <a:pathLst>
                <a:path w="4" h="5">
                  <a:moveTo>
                    <a:pt x="2" y="0"/>
                  </a:moveTo>
                  <a:lnTo>
                    <a:pt x="4" y="0"/>
                  </a:lnTo>
                  <a:lnTo>
                    <a:pt x="4" y="1"/>
                  </a:lnTo>
                  <a:lnTo>
                    <a:pt x="0" y="5"/>
                  </a:lnTo>
                  <a:lnTo>
                    <a:pt x="2" y="1"/>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384">
              <a:extLst>
                <a:ext uri="{FF2B5EF4-FFF2-40B4-BE49-F238E27FC236}">
                  <a16:creationId xmlns:a16="http://schemas.microsoft.com/office/drawing/2014/main" id="{17B2A772-5693-4032-82B3-7687924DCCA8}"/>
                </a:ext>
              </a:extLst>
            </p:cNvPr>
            <p:cNvSpPr>
              <a:spLocks/>
            </p:cNvSpPr>
            <p:nvPr/>
          </p:nvSpPr>
          <p:spPr bwMode="auto">
            <a:xfrm>
              <a:off x="9761539" y="2174875"/>
              <a:ext cx="12700" cy="14288"/>
            </a:xfrm>
            <a:custGeom>
              <a:avLst/>
              <a:gdLst/>
              <a:ahLst/>
              <a:cxnLst>
                <a:cxn ang="0">
                  <a:pos x="8" y="0"/>
                </a:cxn>
                <a:cxn ang="0">
                  <a:pos x="8" y="2"/>
                </a:cxn>
                <a:cxn ang="0">
                  <a:pos x="6" y="4"/>
                </a:cxn>
                <a:cxn ang="0">
                  <a:pos x="4" y="8"/>
                </a:cxn>
                <a:cxn ang="0">
                  <a:pos x="2" y="9"/>
                </a:cxn>
                <a:cxn ang="0">
                  <a:pos x="0" y="8"/>
                </a:cxn>
                <a:cxn ang="0">
                  <a:pos x="4" y="6"/>
                </a:cxn>
                <a:cxn ang="0">
                  <a:pos x="6" y="2"/>
                </a:cxn>
                <a:cxn ang="0">
                  <a:pos x="8" y="0"/>
                </a:cxn>
              </a:cxnLst>
              <a:rect l="0" t="0" r="r" b="b"/>
              <a:pathLst>
                <a:path w="8" h="9">
                  <a:moveTo>
                    <a:pt x="8" y="0"/>
                  </a:moveTo>
                  <a:lnTo>
                    <a:pt x="8" y="2"/>
                  </a:lnTo>
                  <a:lnTo>
                    <a:pt x="6" y="4"/>
                  </a:lnTo>
                  <a:lnTo>
                    <a:pt x="4" y="8"/>
                  </a:lnTo>
                  <a:lnTo>
                    <a:pt x="2" y="9"/>
                  </a:lnTo>
                  <a:lnTo>
                    <a:pt x="0" y="8"/>
                  </a:lnTo>
                  <a:lnTo>
                    <a:pt x="4" y="6"/>
                  </a:lnTo>
                  <a:lnTo>
                    <a:pt x="6" y="2"/>
                  </a:lnTo>
                  <a:lnTo>
                    <a:pt x="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385">
              <a:extLst>
                <a:ext uri="{FF2B5EF4-FFF2-40B4-BE49-F238E27FC236}">
                  <a16:creationId xmlns:a16="http://schemas.microsoft.com/office/drawing/2014/main" id="{A5934307-CD60-4497-A8AF-CD652A6FABAC}"/>
                </a:ext>
              </a:extLst>
            </p:cNvPr>
            <p:cNvSpPr>
              <a:spLocks/>
            </p:cNvSpPr>
            <p:nvPr/>
          </p:nvSpPr>
          <p:spPr bwMode="auto">
            <a:xfrm>
              <a:off x="9775826" y="2173288"/>
              <a:ext cx="6350" cy="11113"/>
            </a:xfrm>
            <a:custGeom>
              <a:avLst/>
              <a:gdLst/>
              <a:ahLst/>
              <a:cxnLst>
                <a:cxn ang="0">
                  <a:pos x="4" y="0"/>
                </a:cxn>
                <a:cxn ang="0">
                  <a:pos x="2" y="3"/>
                </a:cxn>
                <a:cxn ang="0">
                  <a:pos x="2" y="5"/>
                </a:cxn>
                <a:cxn ang="0">
                  <a:pos x="0" y="7"/>
                </a:cxn>
                <a:cxn ang="0">
                  <a:pos x="0" y="5"/>
                </a:cxn>
                <a:cxn ang="0">
                  <a:pos x="2" y="1"/>
                </a:cxn>
                <a:cxn ang="0">
                  <a:pos x="4" y="0"/>
                </a:cxn>
              </a:cxnLst>
              <a:rect l="0" t="0" r="r" b="b"/>
              <a:pathLst>
                <a:path w="4" h="7">
                  <a:moveTo>
                    <a:pt x="4" y="0"/>
                  </a:moveTo>
                  <a:lnTo>
                    <a:pt x="2" y="3"/>
                  </a:lnTo>
                  <a:lnTo>
                    <a:pt x="2" y="5"/>
                  </a:lnTo>
                  <a:lnTo>
                    <a:pt x="0" y="7"/>
                  </a:lnTo>
                  <a:lnTo>
                    <a:pt x="0" y="5"/>
                  </a:lnTo>
                  <a:lnTo>
                    <a:pt x="2" y="1"/>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386">
              <a:extLst>
                <a:ext uri="{FF2B5EF4-FFF2-40B4-BE49-F238E27FC236}">
                  <a16:creationId xmlns:a16="http://schemas.microsoft.com/office/drawing/2014/main" id="{37DC69B2-310C-4CBB-9AA9-3CDE45D4A184}"/>
                </a:ext>
              </a:extLst>
            </p:cNvPr>
            <p:cNvSpPr>
              <a:spLocks/>
            </p:cNvSpPr>
            <p:nvPr/>
          </p:nvSpPr>
          <p:spPr bwMode="auto">
            <a:xfrm>
              <a:off x="9775826" y="2174875"/>
              <a:ext cx="11113" cy="14288"/>
            </a:xfrm>
            <a:custGeom>
              <a:avLst/>
              <a:gdLst/>
              <a:ahLst/>
              <a:cxnLst>
                <a:cxn ang="0">
                  <a:pos x="7" y="0"/>
                </a:cxn>
                <a:cxn ang="0">
                  <a:pos x="6" y="6"/>
                </a:cxn>
                <a:cxn ang="0">
                  <a:pos x="2" y="9"/>
                </a:cxn>
                <a:cxn ang="0">
                  <a:pos x="0" y="8"/>
                </a:cxn>
                <a:cxn ang="0">
                  <a:pos x="7" y="0"/>
                </a:cxn>
              </a:cxnLst>
              <a:rect l="0" t="0" r="r" b="b"/>
              <a:pathLst>
                <a:path w="7" h="9">
                  <a:moveTo>
                    <a:pt x="7" y="0"/>
                  </a:moveTo>
                  <a:lnTo>
                    <a:pt x="6" y="6"/>
                  </a:lnTo>
                  <a:lnTo>
                    <a:pt x="2" y="9"/>
                  </a:lnTo>
                  <a:lnTo>
                    <a:pt x="0" y="8"/>
                  </a:lnTo>
                  <a:lnTo>
                    <a:pt x="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387">
              <a:extLst>
                <a:ext uri="{FF2B5EF4-FFF2-40B4-BE49-F238E27FC236}">
                  <a16:creationId xmlns:a16="http://schemas.microsoft.com/office/drawing/2014/main" id="{042B1560-A61F-4836-A286-BA2D602DA0F3}"/>
                </a:ext>
              </a:extLst>
            </p:cNvPr>
            <p:cNvSpPr>
              <a:spLocks/>
            </p:cNvSpPr>
            <p:nvPr/>
          </p:nvSpPr>
          <p:spPr bwMode="auto">
            <a:xfrm>
              <a:off x="9785351" y="2159000"/>
              <a:ext cx="14288" cy="30163"/>
            </a:xfrm>
            <a:custGeom>
              <a:avLst/>
              <a:gdLst/>
              <a:ahLst/>
              <a:cxnLst>
                <a:cxn ang="0">
                  <a:pos x="7" y="0"/>
                </a:cxn>
                <a:cxn ang="0">
                  <a:pos x="9" y="3"/>
                </a:cxn>
                <a:cxn ang="0">
                  <a:pos x="5" y="14"/>
                </a:cxn>
                <a:cxn ang="0">
                  <a:pos x="1" y="19"/>
                </a:cxn>
                <a:cxn ang="0">
                  <a:pos x="0" y="19"/>
                </a:cxn>
                <a:cxn ang="0">
                  <a:pos x="3" y="14"/>
                </a:cxn>
                <a:cxn ang="0">
                  <a:pos x="7" y="3"/>
                </a:cxn>
                <a:cxn ang="0">
                  <a:pos x="7" y="0"/>
                </a:cxn>
              </a:cxnLst>
              <a:rect l="0" t="0" r="r" b="b"/>
              <a:pathLst>
                <a:path w="9" h="19">
                  <a:moveTo>
                    <a:pt x="7" y="0"/>
                  </a:moveTo>
                  <a:lnTo>
                    <a:pt x="9" y="3"/>
                  </a:lnTo>
                  <a:lnTo>
                    <a:pt x="5" y="14"/>
                  </a:lnTo>
                  <a:lnTo>
                    <a:pt x="1" y="19"/>
                  </a:lnTo>
                  <a:lnTo>
                    <a:pt x="0" y="19"/>
                  </a:lnTo>
                  <a:lnTo>
                    <a:pt x="3" y="14"/>
                  </a:lnTo>
                  <a:lnTo>
                    <a:pt x="7" y="3"/>
                  </a:lnTo>
                  <a:lnTo>
                    <a:pt x="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388">
              <a:extLst>
                <a:ext uri="{FF2B5EF4-FFF2-40B4-BE49-F238E27FC236}">
                  <a16:creationId xmlns:a16="http://schemas.microsoft.com/office/drawing/2014/main" id="{52539EA2-41BC-40E5-87E0-6851B406FF02}"/>
                </a:ext>
              </a:extLst>
            </p:cNvPr>
            <p:cNvSpPr>
              <a:spLocks/>
            </p:cNvSpPr>
            <p:nvPr/>
          </p:nvSpPr>
          <p:spPr bwMode="auto">
            <a:xfrm>
              <a:off x="9790114" y="2155825"/>
              <a:ext cx="11113" cy="36513"/>
            </a:xfrm>
            <a:custGeom>
              <a:avLst/>
              <a:gdLst/>
              <a:ahLst/>
              <a:cxnLst>
                <a:cxn ang="0">
                  <a:pos x="6" y="0"/>
                </a:cxn>
                <a:cxn ang="0">
                  <a:pos x="7" y="0"/>
                </a:cxn>
                <a:cxn ang="0">
                  <a:pos x="7" y="11"/>
                </a:cxn>
                <a:cxn ang="0">
                  <a:pos x="6" y="16"/>
                </a:cxn>
                <a:cxn ang="0">
                  <a:pos x="4" y="20"/>
                </a:cxn>
                <a:cxn ang="0">
                  <a:pos x="0" y="23"/>
                </a:cxn>
                <a:cxn ang="0">
                  <a:pos x="0" y="21"/>
                </a:cxn>
                <a:cxn ang="0">
                  <a:pos x="6" y="11"/>
                </a:cxn>
                <a:cxn ang="0">
                  <a:pos x="6" y="0"/>
                </a:cxn>
              </a:cxnLst>
              <a:rect l="0" t="0" r="r" b="b"/>
              <a:pathLst>
                <a:path w="7" h="23">
                  <a:moveTo>
                    <a:pt x="6" y="0"/>
                  </a:moveTo>
                  <a:lnTo>
                    <a:pt x="7" y="0"/>
                  </a:lnTo>
                  <a:lnTo>
                    <a:pt x="7" y="11"/>
                  </a:lnTo>
                  <a:lnTo>
                    <a:pt x="6" y="16"/>
                  </a:lnTo>
                  <a:lnTo>
                    <a:pt x="4" y="20"/>
                  </a:lnTo>
                  <a:lnTo>
                    <a:pt x="0" y="23"/>
                  </a:lnTo>
                  <a:lnTo>
                    <a:pt x="0" y="21"/>
                  </a:lnTo>
                  <a:lnTo>
                    <a:pt x="6" y="11"/>
                  </a:lnTo>
                  <a:lnTo>
                    <a:pt x="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389">
              <a:extLst>
                <a:ext uri="{FF2B5EF4-FFF2-40B4-BE49-F238E27FC236}">
                  <a16:creationId xmlns:a16="http://schemas.microsoft.com/office/drawing/2014/main" id="{6F2E872A-9684-437C-B5A4-CE3683388D1D}"/>
                </a:ext>
              </a:extLst>
            </p:cNvPr>
            <p:cNvSpPr>
              <a:spLocks/>
            </p:cNvSpPr>
            <p:nvPr/>
          </p:nvSpPr>
          <p:spPr bwMode="auto">
            <a:xfrm>
              <a:off x="9801226" y="2147888"/>
              <a:ext cx="9525" cy="26988"/>
            </a:xfrm>
            <a:custGeom>
              <a:avLst/>
              <a:gdLst/>
              <a:ahLst/>
              <a:cxnLst>
                <a:cxn ang="0">
                  <a:pos x="0" y="0"/>
                </a:cxn>
                <a:cxn ang="0">
                  <a:pos x="2" y="1"/>
                </a:cxn>
                <a:cxn ang="0">
                  <a:pos x="4" y="5"/>
                </a:cxn>
                <a:cxn ang="0">
                  <a:pos x="4" y="9"/>
                </a:cxn>
                <a:cxn ang="0">
                  <a:pos x="6" y="16"/>
                </a:cxn>
                <a:cxn ang="0">
                  <a:pos x="4" y="17"/>
                </a:cxn>
                <a:cxn ang="0">
                  <a:pos x="4" y="12"/>
                </a:cxn>
                <a:cxn ang="0">
                  <a:pos x="2" y="7"/>
                </a:cxn>
                <a:cxn ang="0">
                  <a:pos x="2" y="3"/>
                </a:cxn>
                <a:cxn ang="0">
                  <a:pos x="0" y="0"/>
                </a:cxn>
              </a:cxnLst>
              <a:rect l="0" t="0" r="r" b="b"/>
              <a:pathLst>
                <a:path w="6" h="17">
                  <a:moveTo>
                    <a:pt x="0" y="0"/>
                  </a:moveTo>
                  <a:lnTo>
                    <a:pt x="2" y="1"/>
                  </a:lnTo>
                  <a:lnTo>
                    <a:pt x="4" y="5"/>
                  </a:lnTo>
                  <a:lnTo>
                    <a:pt x="4" y="9"/>
                  </a:lnTo>
                  <a:lnTo>
                    <a:pt x="6" y="16"/>
                  </a:lnTo>
                  <a:lnTo>
                    <a:pt x="4" y="17"/>
                  </a:lnTo>
                  <a:lnTo>
                    <a:pt x="4" y="12"/>
                  </a:lnTo>
                  <a:lnTo>
                    <a:pt x="2" y="7"/>
                  </a:lnTo>
                  <a:lnTo>
                    <a:pt x="2" y="3"/>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390">
              <a:extLst>
                <a:ext uri="{FF2B5EF4-FFF2-40B4-BE49-F238E27FC236}">
                  <a16:creationId xmlns:a16="http://schemas.microsoft.com/office/drawing/2014/main" id="{0FA33CAC-8D49-4C45-969F-9924BCC39A52}"/>
                </a:ext>
              </a:extLst>
            </p:cNvPr>
            <p:cNvSpPr>
              <a:spLocks/>
            </p:cNvSpPr>
            <p:nvPr/>
          </p:nvSpPr>
          <p:spPr bwMode="auto">
            <a:xfrm>
              <a:off x="9804401" y="2141538"/>
              <a:ext cx="7938" cy="28575"/>
            </a:xfrm>
            <a:custGeom>
              <a:avLst/>
              <a:gdLst/>
              <a:ahLst/>
              <a:cxnLst>
                <a:cxn ang="0">
                  <a:pos x="0" y="0"/>
                </a:cxn>
                <a:cxn ang="0">
                  <a:pos x="2" y="0"/>
                </a:cxn>
                <a:cxn ang="0">
                  <a:pos x="2" y="2"/>
                </a:cxn>
                <a:cxn ang="0">
                  <a:pos x="4" y="5"/>
                </a:cxn>
                <a:cxn ang="0">
                  <a:pos x="5" y="11"/>
                </a:cxn>
                <a:cxn ang="0">
                  <a:pos x="5" y="18"/>
                </a:cxn>
                <a:cxn ang="0">
                  <a:pos x="4" y="18"/>
                </a:cxn>
                <a:cxn ang="0">
                  <a:pos x="4" y="13"/>
                </a:cxn>
                <a:cxn ang="0">
                  <a:pos x="2" y="7"/>
                </a:cxn>
                <a:cxn ang="0">
                  <a:pos x="2" y="4"/>
                </a:cxn>
                <a:cxn ang="0">
                  <a:pos x="0" y="0"/>
                </a:cxn>
              </a:cxnLst>
              <a:rect l="0" t="0" r="r" b="b"/>
              <a:pathLst>
                <a:path w="5" h="18">
                  <a:moveTo>
                    <a:pt x="0" y="0"/>
                  </a:moveTo>
                  <a:lnTo>
                    <a:pt x="2" y="0"/>
                  </a:lnTo>
                  <a:lnTo>
                    <a:pt x="2" y="2"/>
                  </a:lnTo>
                  <a:lnTo>
                    <a:pt x="4" y="5"/>
                  </a:lnTo>
                  <a:lnTo>
                    <a:pt x="5" y="11"/>
                  </a:lnTo>
                  <a:lnTo>
                    <a:pt x="5" y="18"/>
                  </a:lnTo>
                  <a:lnTo>
                    <a:pt x="4" y="18"/>
                  </a:lnTo>
                  <a:lnTo>
                    <a:pt x="4" y="13"/>
                  </a:lnTo>
                  <a:lnTo>
                    <a:pt x="2" y="7"/>
                  </a:lnTo>
                  <a:lnTo>
                    <a:pt x="2" y="4"/>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391">
              <a:extLst>
                <a:ext uri="{FF2B5EF4-FFF2-40B4-BE49-F238E27FC236}">
                  <a16:creationId xmlns:a16="http://schemas.microsoft.com/office/drawing/2014/main" id="{D2F44DA5-28CB-4F10-B280-87D4AAE0B78D}"/>
                </a:ext>
              </a:extLst>
            </p:cNvPr>
            <p:cNvSpPr>
              <a:spLocks/>
            </p:cNvSpPr>
            <p:nvPr/>
          </p:nvSpPr>
          <p:spPr bwMode="auto">
            <a:xfrm>
              <a:off x="9807576" y="2124075"/>
              <a:ext cx="7938" cy="42863"/>
            </a:xfrm>
            <a:custGeom>
              <a:avLst/>
              <a:gdLst/>
              <a:ahLst/>
              <a:cxnLst>
                <a:cxn ang="0">
                  <a:pos x="0" y="0"/>
                </a:cxn>
                <a:cxn ang="0">
                  <a:pos x="2" y="0"/>
                </a:cxn>
                <a:cxn ang="0">
                  <a:pos x="3" y="2"/>
                </a:cxn>
                <a:cxn ang="0">
                  <a:pos x="3" y="4"/>
                </a:cxn>
                <a:cxn ang="0">
                  <a:pos x="5" y="8"/>
                </a:cxn>
                <a:cxn ang="0">
                  <a:pos x="5" y="18"/>
                </a:cxn>
                <a:cxn ang="0">
                  <a:pos x="3" y="27"/>
                </a:cxn>
                <a:cxn ang="0">
                  <a:pos x="3" y="8"/>
                </a:cxn>
                <a:cxn ang="0">
                  <a:pos x="2" y="4"/>
                </a:cxn>
                <a:cxn ang="0">
                  <a:pos x="2" y="2"/>
                </a:cxn>
                <a:cxn ang="0">
                  <a:pos x="0" y="0"/>
                </a:cxn>
              </a:cxnLst>
              <a:rect l="0" t="0" r="r" b="b"/>
              <a:pathLst>
                <a:path w="5" h="27">
                  <a:moveTo>
                    <a:pt x="0" y="0"/>
                  </a:moveTo>
                  <a:lnTo>
                    <a:pt x="2" y="0"/>
                  </a:lnTo>
                  <a:lnTo>
                    <a:pt x="3" y="2"/>
                  </a:lnTo>
                  <a:lnTo>
                    <a:pt x="3" y="4"/>
                  </a:lnTo>
                  <a:lnTo>
                    <a:pt x="5" y="8"/>
                  </a:lnTo>
                  <a:lnTo>
                    <a:pt x="5" y="18"/>
                  </a:lnTo>
                  <a:lnTo>
                    <a:pt x="3" y="27"/>
                  </a:lnTo>
                  <a:lnTo>
                    <a:pt x="3" y="8"/>
                  </a:lnTo>
                  <a:lnTo>
                    <a:pt x="2" y="4"/>
                  </a:lnTo>
                  <a:lnTo>
                    <a:pt x="2"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392">
              <a:extLst>
                <a:ext uri="{FF2B5EF4-FFF2-40B4-BE49-F238E27FC236}">
                  <a16:creationId xmlns:a16="http://schemas.microsoft.com/office/drawing/2014/main" id="{DC471D43-F942-42BB-92E2-EAD43995C172}"/>
                </a:ext>
              </a:extLst>
            </p:cNvPr>
            <p:cNvSpPr>
              <a:spLocks/>
            </p:cNvSpPr>
            <p:nvPr/>
          </p:nvSpPr>
          <p:spPr bwMode="auto">
            <a:xfrm>
              <a:off x="9815514" y="2130425"/>
              <a:ext cx="3175" cy="7938"/>
            </a:xfrm>
            <a:custGeom>
              <a:avLst/>
              <a:gdLst/>
              <a:ahLst/>
              <a:cxnLst>
                <a:cxn ang="0">
                  <a:pos x="0" y="0"/>
                </a:cxn>
                <a:cxn ang="0">
                  <a:pos x="2" y="4"/>
                </a:cxn>
                <a:cxn ang="0">
                  <a:pos x="2" y="5"/>
                </a:cxn>
                <a:cxn ang="0">
                  <a:pos x="0" y="2"/>
                </a:cxn>
                <a:cxn ang="0">
                  <a:pos x="0" y="0"/>
                </a:cxn>
              </a:cxnLst>
              <a:rect l="0" t="0" r="r" b="b"/>
              <a:pathLst>
                <a:path w="2" h="5">
                  <a:moveTo>
                    <a:pt x="0" y="0"/>
                  </a:moveTo>
                  <a:lnTo>
                    <a:pt x="2" y="4"/>
                  </a:lnTo>
                  <a:lnTo>
                    <a:pt x="2" y="5"/>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393">
              <a:extLst>
                <a:ext uri="{FF2B5EF4-FFF2-40B4-BE49-F238E27FC236}">
                  <a16:creationId xmlns:a16="http://schemas.microsoft.com/office/drawing/2014/main" id="{E27DFCAF-6F72-4354-B8A2-75210C9A9EE6}"/>
                </a:ext>
              </a:extLst>
            </p:cNvPr>
            <p:cNvSpPr>
              <a:spLocks/>
            </p:cNvSpPr>
            <p:nvPr/>
          </p:nvSpPr>
          <p:spPr bwMode="auto">
            <a:xfrm>
              <a:off x="9815514" y="2111375"/>
              <a:ext cx="9525" cy="19050"/>
            </a:xfrm>
            <a:custGeom>
              <a:avLst/>
              <a:gdLst/>
              <a:ahLst/>
              <a:cxnLst>
                <a:cxn ang="0">
                  <a:pos x="0" y="0"/>
                </a:cxn>
                <a:cxn ang="0">
                  <a:pos x="4" y="3"/>
                </a:cxn>
                <a:cxn ang="0">
                  <a:pos x="6" y="8"/>
                </a:cxn>
                <a:cxn ang="0">
                  <a:pos x="6" y="12"/>
                </a:cxn>
                <a:cxn ang="0">
                  <a:pos x="4" y="8"/>
                </a:cxn>
                <a:cxn ang="0">
                  <a:pos x="2" y="3"/>
                </a:cxn>
                <a:cxn ang="0">
                  <a:pos x="2" y="1"/>
                </a:cxn>
                <a:cxn ang="0">
                  <a:pos x="0" y="0"/>
                </a:cxn>
              </a:cxnLst>
              <a:rect l="0" t="0" r="r" b="b"/>
              <a:pathLst>
                <a:path w="6" h="12">
                  <a:moveTo>
                    <a:pt x="0" y="0"/>
                  </a:moveTo>
                  <a:lnTo>
                    <a:pt x="4" y="3"/>
                  </a:lnTo>
                  <a:lnTo>
                    <a:pt x="6" y="8"/>
                  </a:lnTo>
                  <a:lnTo>
                    <a:pt x="6" y="12"/>
                  </a:lnTo>
                  <a:lnTo>
                    <a:pt x="4" y="8"/>
                  </a:lnTo>
                  <a:lnTo>
                    <a:pt x="2" y="3"/>
                  </a:lnTo>
                  <a:lnTo>
                    <a:pt x="2"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394">
              <a:extLst>
                <a:ext uri="{FF2B5EF4-FFF2-40B4-BE49-F238E27FC236}">
                  <a16:creationId xmlns:a16="http://schemas.microsoft.com/office/drawing/2014/main" id="{2203A103-0011-4BBC-B49F-F75E7D80DB95}"/>
                </a:ext>
              </a:extLst>
            </p:cNvPr>
            <p:cNvSpPr>
              <a:spLocks noEditPoints="1"/>
            </p:cNvSpPr>
            <p:nvPr/>
          </p:nvSpPr>
          <p:spPr bwMode="auto">
            <a:xfrm>
              <a:off x="9825039" y="2147888"/>
              <a:ext cx="23813" cy="14288"/>
            </a:xfrm>
            <a:custGeom>
              <a:avLst/>
              <a:gdLst/>
              <a:ahLst/>
              <a:cxnLst>
                <a:cxn ang="0">
                  <a:pos x="12" y="1"/>
                </a:cxn>
                <a:cxn ang="0">
                  <a:pos x="7" y="5"/>
                </a:cxn>
                <a:cxn ang="0">
                  <a:pos x="0" y="9"/>
                </a:cxn>
                <a:cxn ang="0">
                  <a:pos x="5" y="5"/>
                </a:cxn>
                <a:cxn ang="0">
                  <a:pos x="12" y="1"/>
                </a:cxn>
                <a:cxn ang="0">
                  <a:pos x="15" y="0"/>
                </a:cxn>
                <a:cxn ang="0">
                  <a:pos x="15" y="1"/>
                </a:cxn>
                <a:cxn ang="0">
                  <a:pos x="12" y="1"/>
                </a:cxn>
                <a:cxn ang="0">
                  <a:pos x="15" y="0"/>
                </a:cxn>
              </a:cxnLst>
              <a:rect l="0" t="0" r="r" b="b"/>
              <a:pathLst>
                <a:path w="15" h="9">
                  <a:moveTo>
                    <a:pt x="12" y="1"/>
                  </a:moveTo>
                  <a:lnTo>
                    <a:pt x="7" y="5"/>
                  </a:lnTo>
                  <a:lnTo>
                    <a:pt x="0" y="9"/>
                  </a:lnTo>
                  <a:lnTo>
                    <a:pt x="5" y="5"/>
                  </a:lnTo>
                  <a:lnTo>
                    <a:pt x="12" y="1"/>
                  </a:lnTo>
                  <a:close/>
                  <a:moveTo>
                    <a:pt x="15" y="0"/>
                  </a:moveTo>
                  <a:lnTo>
                    <a:pt x="15" y="1"/>
                  </a:lnTo>
                  <a:lnTo>
                    <a:pt x="12" y="1"/>
                  </a:lnTo>
                  <a:lnTo>
                    <a:pt x="1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395">
              <a:extLst>
                <a:ext uri="{FF2B5EF4-FFF2-40B4-BE49-F238E27FC236}">
                  <a16:creationId xmlns:a16="http://schemas.microsoft.com/office/drawing/2014/main" id="{4F217175-1D46-4BCE-95B7-5E1D75775E8D}"/>
                </a:ext>
              </a:extLst>
            </p:cNvPr>
            <p:cNvSpPr>
              <a:spLocks noEditPoints="1"/>
            </p:cNvSpPr>
            <p:nvPr/>
          </p:nvSpPr>
          <p:spPr bwMode="auto">
            <a:xfrm>
              <a:off x="9818689" y="2159000"/>
              <a:ext cx="30163" cy="15875"/>
            </a:xfrm>
            <a:custGeom>
              <a:avLst/>
              <a:gdLst/>
              <a:ahLst/>
              <a:cxnLst>
                <a:cxn ang="0">
                  <a:pos x="16" y="2"/>
                </a:cxn>
                <a:cxn ang="0">
                  <a:pos x="12" y="3"/>
                </a:cxn>
                <a:cxn ang="0">
                  <a:pos x="7" y="5"/>
                </a:cxn>
                <a:cxn ang="0">
                  <a:pos x="0" y="10"/>
                </a:cxn>
                <a:cxn ang="0">
                  <a:pos x="5" y="5"/>
                </a:cxn>
                <a:cxn ang="0">
                  <a:pos x="16" y="2"/>
                </a:cxn>
                <a:cxn ang="0">
                  <a:pos x="18" y="0"/>
                </a:cxn>
                <a:cxn ang="0">
                  <a:pos x="19" y="0"/>
                </a:cxn>
                <a:cxn ang="0">
                  <a:pos x="16" y="2"/>
                </a:cxn>
                <a:cxn ang="0">
                  <a:pos x="18" y="0"/>
                </a:cxn>
              </a:cxnLst>
              <a:rect l="0" t="0" r="r" b="b"/>
              <a:pathLst>
                <a:path w="19" h="10">
                  <a:moveTo>
                    <a:pt x="16" y="2"/>
                  </a:moveTo>
                  <a:lnTo>
                    <a:pt x="12" y="3"/>
                  </a:lnTo>
                  <a:lnTo>
                    <a:pt x="7" y="5"/>
                  </a:lnTo>
                  <a:lnTo>
                    <a:pt x="0" y="10"/>
                  </a:lnTo>
                  <a:lnTo>
                    <a:pt x="5" y="5"/>
                  </a:lnTo>
                  <a:lnTo>
                    <a:pt x="16" y="2"/>
                  </a:lnTo>
                  <a:close/>
                  <a:moveTo>
                    <a:pt x="18" y="0"/>
                  </a:moveTo>
                  <a:lnTo>
                    <a:pt x="19" y="0"/>
                  </a:lnTo>
                  <a:lnTo>
                    <a:pt x="16" y="2"/>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396">
              <a:extLst>
                <a:ext uri="{FF2B5EF4-FFF2-40B4-BE49-F238E27FC236}">
                  <a16:creationId xmlns:a16="http://schemas.microsoft.com/office/drawing/2014/main" id="{18B1FF6B-CAA1-4AA8-A3B8-C23DE847EF4E}"/>
                </a:ext>
              </a:extLst>
            </p:cNvPr>
            <p:cNvSpPr>
              <a:spLocks/>
            </p:cNvSpPr>
            <p:nvPr/>
          </p:nvSpPr>
          <p:spPr bwMode="auto">
            <a:xfrm>
              <a:off x="9832976" y="2166938"/>
              <a:ext cx="22225" cy="3175"/>
            </a:xfrm>
            <a:custGeom>
              <a:avLst/>
              <a:gdLst/>
              <a:ahLst/>
              <a:cxnLst>
                <a:cxn ang="0">
                  <a:pos x="0" y="0"/>
                </a:cxn>
                <a:cxn ang="0">
                  <a:pos x="12" y="0"/>
                </a:cxn>
                <a:cxn ang="0">
                  <a:pos x="14" y="2"/>
                </a:cxn>
                <a:cxn ang="0">
                  <a:pos x="0" y="2"/>
                </a:cxn>
                <a:cxn ang="0">
                  <a:pos x="0" y="0"/>
                </a:cxn>
              </a:cxnLst>
              <a:rect l="0" t="0" r="r" b="b"/>
              <a:pathLst>
                <a:path w="14" h="2">
                  <a:moveTo>
                    <a:pt x="0" y="0"/>
                  </a:moveTo>
                  <a:lnTo>
                    <a:pt x="12" y="0"/>
                  </a:lnTo>
                  <a:lnTo>
                    <a:pt x="14" y="2"/>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397">
              <a:extLst>
                <a:ext uri="{FF2B5EF4-FFF2-40B4-BE49-F238E27FC236}">
                  <a16:creationId xmlns:a16="http://schemas.microsoft.com/office/drawing/2014/main" id="{0C5FED43-4867-468A-AA8C-D0E23C2C5D20}"/>
                </a:ext>
              </a:extLst>
            </p:cNvPr>
            <p:cNvSpPr>
              <a:spLocks/>
            </p:cNvSpPr>
            <p:nvPr/>
          </p:nvSpPr>
          <p:spPr bwMode="auto">
            <a:xfrm>
              <a:off x="9837739" y="2178050"/>
              <a:ext cx="6350" cy="3175"/>
            </a:xfrm>
            <a:custGeom>
              <a:avLst/>
              <a:gdLst/>
              <a:ahLst/>
              <a:cxnLst>
                <a:cxn ang="0">
                  <a:pos x="0" y="0"/>
                </a:cxn>
                <a:cxn ang="0">
                  <a:pos x="2" y="0"/>
                </a:cxn>
                <a:cxn ang="0">
                  <a:pos x="4" y="2"/>
                </a:cxn>
                <a:cxn ang="0">
                  <a:pos x="2" y="2"/>
                </a:cxn>
                <a:cxn ang="0">
                  <a:pos x="0" y="0"/>
                </a:cxn>
              </a:cxnLst>
              <a:rect l="0" t="0" r="r" b="b"/>
              <a:pathLst>
                <a:path w="4" h="2">
                  <a:moveTo>
                    <a:pt x="0" y="0"/>
                  </a:moveTo>
                  <a:lnTo>
                    <a:pt x="2" y="0"/>
                  </a:lnTo>
                  <a:lnTo>
                    <a:pt x="4" y="2"/>
                  </a:lnTo>
                  <a:lnTo>
                    <a:pt x="2"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98">
              <a:extLst>
                <a:ext uri="{FF2B5EF4-FFF2-40B4-BE49-F238E27FC236}">
                  <a16:creationId xmlns:a16="http://schemas.microsoft.com/office/drawing/2014/main" id="{5043B99C-21BB-4DFA-8F18-2D310C97EED8}"/>
                </a:ext>
              </a:extLst>
            </p:cNvPr>
            <p:cNvSpPr>
              <a:spLocks/>
            </p:cNvSpPr>
            <p:nvPr/>
          </p:nvSpPr>
          <p:spPr bwMode="auto">
            <a:xfrm>
              <a:off x="9832976" y="2097088"/>
              <a:ext cx="25400" cy="26988"/>
            </a:xfrm>
            <a:custGeom>
              <a:avLst/>
              <a:gdLst/>
              <a:ahLst/>
              <a:cxnLst>
                <a:cxn ang="0">
                  <a:pos x="16" y="0"/>
                </a:cxn>
                <a:cxn ang="0">
                  <a:pos x="16" y="1"/>
                </a:cxn>
                <a:cxn ang="0">
                  <a:pos x="12" y="5"/>
                </a:cxn>
                <a:cxn ang="0">
                  <a:pos x="10" y="9"/>
                </a:cxn>
                <a:cxn ang="0">
                  <a:pos x="2" y="17"/>
                </a:cxn>
                <a:cxn ang="0">
                  <a:pos x="0" y="16"/>
                </a:cxn>
                <a:cxn ang="0">
                  <a:pos x="16" y="0"/>
                </a:cxn>
              </a:cxnLst>
              <a:rect l="0" t="0" r="r" b="b"/>
              <a:pathLst>
                <a:path w="16" h="17">
                  <a:moveTo>
                    <a:pt x="16" y="0"/>
                  </a:moveTo>
                  <a:lnTo>
                    <a:pt x="16" y="1"/>
                  </a:lnTo>
                  <a:lnTo>
                    <a:pt x="12" y="5"/>
                  </a:lnTo>
                  <a:lnTo>
                    <a:pt x="10" y="9"/>
                  </a:lnTo>
                  <a:lnTo>
                    <a:pt x="2" y="17"/>
                  </a:lnTo>
                  <a:lnTo>
                    <a:pt x="0" y="16"/>
                  </a:lnTo>
                  <a:lnTo>
                    <a:pt x="1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399">
              <a:extLst>
                <a:ext uri="{FF2B5EF4-FFF2-40B4-BE49-F238E27FC236}">
                  <a16:creationId xmlns:a16="http://schemas.microsoft.com/office/drawing/2014/main" id="{123A3927-86EC-4E24-8EB2-7E99B64F5144}"/>
                </a:ext>
              </a:extLst>
            </p:cNvPr>
            <p:cNvSpPr>
              <a:spLocks/>
            </p:cNvSpPr>
            <p:nvPr/>
          </p:nvSpPr>
          <p:spPr bwMode="auto">
            <a:xfrm>
              <a:off x="9832976" y="2112963"/>
              <a:ext cx="22225" cy="17463"/>
            </a:xfrm>
            <a:custGeom>
              <a:avLst/>
              <a:gdLst/>
              <a:ahLst/>
              <a:cxnLst>
                <a:cxn ang="0">
                  <a:pos x="14" y="0"/>
                </a:cxn>
                <a:cxn ang="0">
                  <a:pos x="14" y="2"/>
                </a:cxn>
                <a:cxn ang="0">
                  <a:pos x="10" y="4"/>
                </a:cxn>
                <a:cxn ang="0">
                  <a:pos x="7" y="7"/>
                </a:cxn>
                <a:cxn ang="0">
                  <a:pos x="2" y="11"/>
                </a:cxn>
                <a:cxn ang="0">
                  <a:pos x="0" y="9"/>
                </a:cxn>
                <a:cxn ang="0">
                  <a:pos x="5" y="6"/>
                </a:cxn>
                <a:cxn ang="0">
                  <a:pos x="12" y="2"/>
                </a:cxn>
                <a:cxn ang="0">
                  <a:pos x="14" y="0"/>
                </a:cxn>
              </a:cxnLst>
              <a:rect l="0" t="0" r="r" b="b"/>
              <a:pathLst>
                <a:path w="14" h="11">
                  <a:moveTo>
                    <a:pt x="14" y="0"/>
                  </a:moveTo>
                  <a:lnTo>
                    <a:pt x="14" y="2"/>
                  </a:lnTo>
                  <a:lnTo>
                    <a:pt x="10" y="4"/>
                  </a:lnTo>
                  <a:lnTo>
                    <a:pt x="7" y="7"/>
                  </a:lnTo>
                  <a:lnTo>
                    <a:pt x="2" y="11"/>
                  </a:lnTo>
                  <a:lnTo>
                    <a:pt x="0" y="9"/>
                  </a:lnTo>
                  <a:lnTo>
                    <a:pt x="5" y="6"/>
                  </a:lnTo>
                  <a:lnTo>
                    <a:pt x="12" y="2"/>
                  </a:lnTo>
                  <a:lnTo>
                    <a:pt x="1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400">
              <a:extLst>
                <a:ext uri="{FF2B5EF4-FFF2-40B4-BE49-F238E27FC236}">
                  <a16:creationId xmlns:a16="http://schemas.microsoft.com/office/drawing/2014/main" id="{FEF9FA45-BC37-475E-90B5-729923028827}"/>
                </a:ext>
              </a:extLst>
            </p:cNvPr>
            <p:cNvSpPr>
              <a:spLocks/>
            </p:cNvSpPr>
            <p:nvPr/>
          </p:nvSpPr>
          <p:spPr bwMode="auto">
            <a:xfrm>
              <a:off x="9829801" y="2124075"/>
              <a:ext cx="22225" cy="17463"/>
            </a:xfrm>
            <a:custGeom>
              <a:avLst/>
              <a:gdLst/>
              <a:ahLst/>
              <a:cxnLst>
                <a:cxn ang="0">
                  <a:pos x="12" y="0"/>
                </a:cxn>
                <a:cxn ang="0">
                  <a:pos x="14" y="0"/>
                </a:cxn>
                <a:cxn ang="0">
                  <a:pos x="11" y="4"/>
                </a:cxn>
                <a:cxn ang="0">
                  <a:pos x="7" y="6"/>
                </a:cxn>
                <a:cxn ang="0">
                  <a:pos x="2" y="11"/>
                </a:cxn>
                <a:cxn ang="0">
                  <a:pos x="0" y="9"/>
                </a:cxn>
                <a:cxn ang="0">
                  <a:pos x="5" y="6"/>
                </a:cxn>
                <a:cxn ang="0">
                  <a:pos x="9" y="2"/>
                </a:cxn>
                <a:cxn ang="0">
                  <a:pos x="11" y="2"/>
                </a:cxn>
                <a:cxn ang="0">
                  <a:pos x="12" y="0"/>
                </a:cxn>
              </a:cxnLst>
              <a:rect l="0" t="0" r="r" b="b"/>
              <a:pathLst>
                <a:path w="14" h="11">
                  <a:moveTo>
                    <a:pt x="12" y="0"/>
                  </a:moveTo>
                  <a:lnTo>
                    <a:pt x="14" y="0"/>
                  </a:lnTo>
                  <a:lnTo>
                    <a:pt x="11" y="4"/>
                  </a:lnTo>
                  <a:lnTo>
                    <a:pt x="7" y="6"/>
                  </a:lnTo>
                  <a:lnTo>
                    <a:pt x="2" y="11"/>
                  </a:lnTo>
                  <a:lnTo>
                    <a:pt x="0" y="9"/>
                  </a:lnTo>
                  <a:lnTo>
                    <a:pt x="5" y="6"/>
                  </a:lnTo>
                  <a:lnTo>
                    <a:pt x="9" y="2"/>
                  </a:lnTo>
                  <a:lnTo>
                    <a:pt x="11" y="2"/>
                  </a:lnTo>
                  <a:lnTo>
                    <a:pt x="1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401">
              <a:extLst>
                <a:ext uri="{FF2B5EF4-FFF2-40B4-BE49-F238E27FC236}">
                  <a16:creationId xmlns:a16="http://schemas.microsoft.com/office/drawing/2014/main" id="{6D08A9E1-ECF3-4A7E-A5B0-A1F5E5A1CC6F}"/>
                </a:ext>
              </a:extLst>
            </p:cNvPr>
            <p:cNvSpPr>
              <a:spLocks/>
            </p:cNvSpPr>
            <p:nvPr/>
          </p:nvSpPr>
          <p:spPr bwMode="auto">
            <a:xfrm>
              <a:off x="9829801" y="2130425"/>
              <a:ext cx="33338" cy="17463"/>
            </a:xfrm>
            <a:custGeom>
              <a:avLst/>
              <a:gdLst/>
              <a:ahLst/>
              <a:cxnLst>
                <a:cxn ang="0">
                  <a:pos x="18" y="0"/>
                </a:cxn>
                <a:cxn ang="0">
                  <a:pos x="21" y="0"/>
                </a:cxn>
                <a:cxn ang="0">
                  <a:pos x="14" y="4"/>
                </a:cxn>
                <a:cxn ang="0">
                  <a:pos x="9" y="5"/>
                </a:cxn>
                <a:cxn ang="0">
                  <a:pos x="2" y="11"/>
                </a:cxn>
                <a:cxn ang="0">
                  <a:pos x="0" y="11"/>
                </a:cxn>
                <a:cxn ang="0">
                  <a:pos x="7" y="5"/>
                </a:cxn>
                <a:cxn ang="0">
                  <a:pos x="12" y="2"/>
                </a:cxn>
                <a:cxn ang="0">
                  <a:pos x="18" y="0"/>
                </a:cxn>
              </a:cxnLst>
              <a:rect l="0" t="0" r="r" b="b"/>
              <a:pathLst>
                <a:path w="21" h="11">
                  <a:moveTo>
                    <a:pt x="18" y="0"/>
                  </a:moveTo>
                  <a:lnTo>
                    <a:pt x="21" y="0"/>
                  </a:lnTo>
                  <a:lnTo>
                    <a:pt x="14" y="4"/>
                  </a:lnTo>
                  <a:lnTo>
                    <a:pt x="9" y="5"/>
                  </a:lnTo>
                  <a:lnTo>
                    <a:pt x="2" y="11"/>
                  </a:lnTo>
                  <a:lnTo>
                    <a:pt x="0" y="11"/>
                  </a:lnTo>
                  <a:lnTo>
                    <a:pt x="7" y="5"/>
                  </a:lnTo>
                  <a:lnTo>
                    <a:pt x="12" y="2"/>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402">
              <a:extLst>
                <a:ext uri="{FF2B5EF4-FFF2-40B4-BE49-F238E27FC236}">
                  <a16:creationId xmlns:a16="http://schemas.microsoft.com/office/drawing/2014/main" id="{73E76AE1-5D2D-4489-93A7-9F4C6E90B061}"/>
                </a:ext>
              </a:extLst>
            </p:cNvPr>
            <p:cNvSpPr>
              <a:spLocks noEditPoints="1"/>
            </p:cNvSpPr>
            <p:nvPr/>
          </p:nvSpPr>
          <p:spPr bwMode="auto">
            <a:xfrm>
              <a:off x="9826626" y="2141538"/>
              <a:ext cx="22225" cy="11113"/>
            </a:xfrm>
            <a:custGeom>
              <a:avLst/>
              <a:gdLst/>
              <a:ahLst/>
              <a:cxnLst>
                <a:cxn ang="0">
                  <a:pos x="9" y="2"/>
                </a:cxn>
                <a:cxn ang="0">
                  <a:pos x="11" y="2"/>
                </a:cxn>
                <a:cxn ang="0">
                  <a:pos x="9" y="4"/>
                </a:cxn>
                <a:cxn ang="0">
                  <a:pos x="6" y="5"/>
                </a:cxn>
                <a:cxn ang="0">
                  <a:pos x="0" y="7"/>
                </a:cxn>
                <a:cxn ang="0">
                  <a:pos x="6" y="4"/>
                </a:cxn>
                <a:cxn ang="0">
                  <a:pos x="9" y="2"/>
                </a:cxn>
                <a:cxn ang="0">
                  <a:pos x="13" y="0"/>
                </a:cxn>
                <a:cxn ang="0">
                  <a:pos x="14" y="2"/>
                </a:cxn>
                <a:cxn ang="0">
                  <a:pos x="11" y="2"/>
                </a:cxn>
                <a:cxn ang="0">
                  <a:pos x="13" y="0"/>
                </a:cxn>
              </a:cxnLst>
              <a:rect l="0" t="0" r="r" b="b"/>
              <a:pathLst>
                <a:path w="14" h="7">
                  <a:moveTo>
                    <a:pt x="9" y="2"/>
                  </a:moveTo>
                  <a:lnTo>
                    <a:pt x="11" y="2"/>
                  </a:lnTo>
                  <a:lnTo>
                    <a:pt x="9" y="4"/>
                  </a:lnTo>
                  <a:lnTo>
                    <a:pt x="6" y="5"/>
                  </a:lnTo>
                  <a:lnTo>
                    <a:pt x="0" y="7"/>
                  </a:lnTo>
                  <a:lnTo>
                    <a:pt x="6" y="4"/>
                  </a:lnTo>
                  <a:lnTo>
                    <a:pt x="9" y="2"/>
                  </a:lnTo>
                  <a:close/>
                  <a:moveTo>
                    <a:pt x="13" y="0"/>
                  </a:moveTo>
                  <a:lnTo>
                    <a:pt x="14" y="2"/>
                  </a:lnTo>
                  <a:lnTo>
                    <a:pt x="11" y="2"/>
                  </a:lnTo>
                  <a:lnTo>
                    <a:pt x="1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403">
              <a:extLst>
                <a:ext uri="{FF2B5EF4-FFF2-40B4-BE49-F238E27FC236}">
                  <a16:creationId xmlns:a16="http://schemas.microsoft.com/office/drawing/2014/main" id="{DF171A88-E75D-4D78-9D0B-E2D66CAF9257}"/>
                </a:ext>
              </a:extLst>
            </p:cNvPr>
            <p:cNvSpPr>
              <a:spLocks/>
            </p:cNvSpPr>
            <p:nvPr/>
          </p:nvSpPr>
          <p:spPr bwMode="auto">
            <a:xfrm>
              <a:off x="9832976" y="2035175"/>
              <a:ext cx="11113" cy="33338"/>
            </a:xfrm>
            <a:custGeom>
              <a:avLst/>
              <a:gdLst/>
              <a:ahLst/>
              <a:cxnLst>
                <a:cxn ang="0">
                  <a:pos x="0" y="0"/>
                </a:cxn>
                <a:cxn ang="0">
                  <a:pos x="2" y="0"/>
                </a:cxn>
                <a:cxn ang="0">
                  <a:pos x="2" y="3"/>
                </a:cxn>
                <a:cxn ang="0">
                  <a:pos x="3" y="7"/>
                </a:cxn>
                <a:cxn ang="0">
                  <a:pos x="5" y="12"/>
                </a:cxn>
                <a:cxn ang="0">
                  <a:pos x="7" y="21"/>
                </a:cxn>
                <a:cxn ang="0">
                  <a:pos x="5" y="21"/>
                </a:cxn>
                <a:cxn ang="0">
                  <a:pos x="3" y="12"/>
                </a:cxn>
                <a:cxn ang="0">
                  <a:pos x="2" y="7"/>
                </a:cxn>
                <a:cxn ang="0">
                  <a:pos x="0" y="3"/>
                </a:cxn>
                <a:cxn ang="0">
                  <a:pos x="0" y="0"/>
                </a:cxn>
              </a:cxnLst>
              <a:rect l="0" t="0" r="r" b="b"/>
              <a:pathLst>
                <a:path w="7" h="21">
                  <a:moveTo>
                    <a:pt x="0" y="0"/>
                  </a:moveTo>
                  <a:lnTo>
                    <a:pt x="2" y="0"/>
                  </a:lnTo>
                  <a:lnTo>
                    <a:pt x="2" y="3"/>
                  </a:lnTo>
                  <a:lnTo>
                    <a:pt x="3" y="7"/>
                  </a:lnTo>
                  <a:lnTo>
                    <a:pt x="5" y="12"/>
                  </a:lnTo>
                  <a:lnTo>
                    <a:pt x="7" y="21"/>
                  </a:lnTo>
                  <a:lnTo>
                    <a:pt x="5" y="21"/>
                  </a:lnTo>
                  <a:lnTo>
                    <a:pt x="3" y="12"/>
                  </a:lnTo>
                  <a:lnTo>
                    <a:pt x="2" y="7"/>
                  </a:lnTo>
                  <a:lnTo>
                    <a:pt x="0" y="3"/>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Freeform 404">
              <a:extLst>
                <a:ext uri="{FF2B5EF4-FFF2-40B4-BE49-F238E27FC236}">
                  <a16:creationId xmlns:a16="http://schemas.microsoft.com/office/drawing/2014/main" id="{EDA0F358-90C4-4440-835A-A0A849541AFF}"/>
                </a:ext>
              </a:extLst>
            </p:cNvPr>
            <p:cNvSpPr>
              <a:spLocks/>
            </p:cNvSpPr>
            <p:nvPr/>
          </p:nvSpPr>
          <p:spPr bwMode="auto">
            <a:xfrm>
              <a:off x="9840914" y="2028825"/>
              <a:ext cx="7938" cy="28575"/>
            </a:xfrm>
            <a:custGeom>
              <a:avLst/>
              <a:gdLst/>
              <a:ahLst/>
              <a:cxnLst>
                <a:cxn ang="0">
                  <a:pos x="0" y="0"/>
                </a:cxn>
                <a:cxn ang="0">
                  <a:pos x="4" y="7"/>
                </a:cxn>
                <a:cxn ang="0">
                  <a:pos x="5" y="12"/>
                </a:cxn>
                <a:cxn ang="0">
                  <a:pos x="5" y="16"/>
                </a:cxn>
                <a:cxn ang="0">
                  <a:pos x="4" y="18"/>
                </a:cxn>
                <a:cxn ang="0">
                  <a:pos x="4" y="12"/>
                </a:cxn>
                <a:cxn ang="0">
                  <a:pos x="2" y="9"/>
                </a:cxn>
                <a:cxn ang="0">
                  <a:pos x="2" y="5"/>
                </a:cxn>
                <a:cxn ang="0">
                  <a:pos x="0" y="2"/>
                </a:cxn>
                <a:cxn ang="0">
                  <a:pos x="0" y="0"/>
                </a:cxn>
              </a:cxnLst>
              <a:rect l="0" t="0" r="r" b="b"/>
              <a:pathLst>
                <a:path w="5" h="18">
                  <a:moveTo>
                    <a:pt x="0" y="0"/>
                  </a:moveTo>
                  <a:lnTo>
                    <a:pt x="4" y="7"/>
                  </a:lnTo>
                  <a:lnTo>
                    <a:pt x="5" y="12"/>
                  </a:lnTo>
                  <a:lnTo>
                    <a:pt x="5" y="16"/>
                  </a:lnTo>
                  <a:lnTo>
                    <a:pt x="4" y="18"/>
                  </a:lnTo>
                  <a:lnTo>
                    <a:pt x="4" y="12"/>
                  </a:lnTo>
                  <a:lnTo>
                    <a:pt x="2" y="9"/>
                  </a:lnTo>
                  <a:lnTo>
                    <a:pt x="2" y="5"/>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405">
              <a:extLst>
                <a:ext uri="{FF2B5EF4-FFF2-40B4-BE49-F238E27FC236}">
                  <a16:creationId xmlns:a16="http://schemas.microsoft.com/office/drawing/2014/main" id="{01C9C381-6B25-4206-B938-8DA2F17AB0E2}"/>
                </a:ext>
              </a:extLst>
            </p:cNvPr>
            <p:cNvSpPr>
              <a:spLocks/>
            </p:cNvSpPr>
            <p:nvPr/>
          </p:nvSpPr>
          <p:spPr bwMode="auto">
            <a:xfrm>
              <a:off x="9847264" y="2025650"/>
              <a:ext cx="1588" cy="11113"/>
            </a:xfrm>
            <a:custGeom>
              <a:avLst/>
              <a:gdLst/>
              <a:ahLst/>
              <a:cxnLst>
                <a:cxn ang="0">
                  <a:pos x="0" y="0"/>
                </a:cxn>
                <a:cxn ang="0">
                  <a:pos x="1" y="0"/>
                </a:cxn>
                <a:cxn ang="0">
                  <a:pos x="1" y="7"/>
                </a:cxn>
                <a:cxn ang="0">
                  <a:pos x="0" y="6"/>
                </a:cxn>
                <a:cxn ang="0">
                  <a:pos x="0" y="0"/>
                </a:cxn>
              </a:cxnLst>
              <a:rect l="0" t="0" r="r" b="b"/>
              <a:pathLst>
                <a:path w="1" h="7">
                  <a:moveTo>
                    <a:pt x="0" y="0"/>
                  </a:moveTo>
                  <a:lnTo>
                    <a:pt x="1" y="0"/>
                  </a:lnTo>
                  <a:lnTo>
                    <a:pt x="1" y="7"/>
                  </a:lnTo>
                  <a:lnTo>
                    <a:pt x="0" y="6"/>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407">
              <a:extLst>
                <a:ext uri="{FF2B5EF4-FFF2-40B4-BE49-F238E27FC236}">
                  <a16:creationId xmlns:a16="http://schemas.microsoft.com/office/drawing/2014/main" id="{A616167A-EC3C-40DB-9D5C-4821DB8C6983}"/>
                </a:ext>
              </a:extLst>
            </p:cNvPr>
            <p:cNvSpPr>
              <a:spLocks noEditPoints="1"/>
            </p:cNvSpPr>
            <p:nvPr/>
          </p:nvSpPr>
          <p:spPr bwMode="auto">
            <a:xfrm>
              <a:off x="9847263" y="2036763"/>
              <a:ext cx="7938" cy="20638"/>
            </a:xfrm>
            <a:custGeom>
              <a:avLst/>
              <a:gdLst/>
              <a:ahLst/>
              <a:cxnLst>
                <a:cxn ang="0">
                  <a:pos x="3" y="4"/>
                </a:cxn>
                <a:cxn ang="0">
                  <a:pos x="3" y="9"/>
                </a:cxn>
                <a:cxn ang="0">
                  <a:pos x="1" y="13"/>
                </a:cxn>
                <a:cxn ang="0">
                  <a:pos x="0" y="11"/>
                </a:cxn>
                <a:cxn ang="0">
                  <a:pos x="1" y="9"/>
                </a:cxn>
                <a:cxn ang="0">
                  <a:pos x="1" y="6"/>
                </a:cxn>
                <a:cxn ang="0">
                  <a:pos x="3" y="4"/>
                </a:cxn>
                <a:cxn ang="0">
                  <a:pos x="5" y="0"/>
                </a:cxn>
                <a:cxn ang="0">
                  <a:pos x="5" y="2"/>
                </a:cxn>
                <a:cxn ang="0">
                  <a:pos x="3" y="4"/>
                </a:cxn>
                <a:cxn ang="0">
                  <a:pos x="5" y="0"/>
                </a:cxn>
              </a:cxnLst>
              <a:rect l="0" t="0" r="r" b="b"/>
              <a:pathLst>
                <a:path w="5" h="13">
                  <a:moveTo>
                    <a:pt x="3" y="4"/>
                  </a:moveTo>
                  <a:lnTo>
                    <a:pt x="3" y="9"/>
                  </a:lnTo>
                  <a:lnTo>
                    <a:pt x="1" y="13"/>
                  </a:lnTo>
                  <a:lnTo>
                    <a:pt x="0" y="11"/>
                  </a:lnTo>
                  <a:lnTo>
                    <a:pt x="1" y="9"/>
                  </a:lnTo>
                  <a:lnTo>
                    <a:pt x="1" y="6"/>
                  </a:lnTo>
                  <a:lnTo>
                    <a:pt x="3" y="4"/>
                  </a:lnTo>
                  <a:close/>
                  <a:moveTo>
                    <a:pt x="5" y="0"/>
                  </a:moveTo>
                  <a:lnTo>
                    <a:pt x="5" y="2"/>
                  </a:lnTo>
                  <a:lnTo>
                    <a:pt x="3" y="4"/>
                  </a:lnTo>
                  <a:lnTo>
                    <a:pt x="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408">
              <a:extLst>
                <a:ext uri="{FF2B5EF4-FFF2-40B4-BE49-F238E27FC236}">
                  <a16:creationId xmlns:a16="http://schemas.microsoft.com/office/drawing/2014/main" id="{B0F7DB65-0883-49DC-A532-8AE79747EA87}"/>
                </a:ext>
              </a:extLst>
            </p:cNvPr>
            <p:cNvSpPr>
              <a:spLocks/>
            </p:cNvSpPr>
            <p:nvPr/>
          </p:nvSpPr>
          <p:spPr bwMode="auto">
            <a:xfrm>
              <a:off x="9840913" y="2043113"/>
              <a:ext cx="17463" cy="39688"/>
            </a:xfrm>
            <a:custGeom>
              <a:avLst/>
              <a:gdLst/>
              <a:ahLst/>
              <a:cxnLst>
                <a:cxn ang="0">
                  <a:pos x="11" y="0"/>
                </a:cxn>
                <a:cxn ang="0">
                  <a:pos x="11" y="2"/>
                </a:cxn>
                <a:cxn ang="0">
                  <a:pos x="5" y="18"/>
                </a:cxn>
                <a:cxn ang="0">
                  <a:pos x="4" y="19"/>
                </a:cxn>
                <a:cxn ang="0">
                  <a:pos x="4" y="23"/>
                </a:cxn>
                <a:cxn ang="0">
                  <a:pos x="2" y="25"/>
                </a:cxn>
                <a:cxn ang="0">
                  <a:pos x="0" y="25"/>
                </a:cxn>
                <a:cxn ang="0">
                  <a:pos x="4" y="18"/>
                </a:cxn>
                <a:cxn ang="0">
                  <a:pos x="5" y="12"/>
                </a:cxn>
                <a:cxn ang="0">
                  <a:pos x="9" y="5"/>
                </a:cxn>
                <a:cxn ang="0">
                  <a:pos x="11" y="0"/>
                </a:cxn>
              </a:cxnLst>
              <a:rect l="0" t="0" r="r" b="b"/>
              <a:pathLst>
                <a:path w="11" h="25">
                  <a:moveTo>
                    <a:pt x="11" y="0"/>
                  </a:moveTo>
                  <a:lnTo>
                    <a:pt x="11" y="2"/>
                  </a:lnTo>
                  <a:lnTo>
                    <a:pt x="5" y="18"/>
                  </a:lnTo>
                  <a:lnTo>
                    <a:pt x="4" y="19"/>
                  </a:lnTo>
                  <a:lnTo>
                    <a:pt x="4" y="23"/>
                  </a:lnTo>
                  <a:lnTo>
                    <a:pt x="2" y="25"/>
                  </a:lnTo>
                  <a:lnTo>
                    <a:pt x="0" y="25"/>
                  </a:lnTo>
                  <a:lnTo>
                    <a:pt x="4" y="18"/>
                  </a:lnTo>
                  <a:lnTo>
                    <a:pt x="5" y="12"/>
                  </a:lnTo>
                  <a:lnTo>
                    <a:pt x="9" y="5"/>
                  </a:lnTo>
                  <a:lnTo>
                    <a:pt x="1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409">
              <a:extLst>
                <a:ext uri="{FF2B5EF4-FFF2-40B4-BE49-F238E27FC236}">
                  <a16:creationId xmlns:a16="http://schemas.microsoft.com/office/drawing/2014/main" id="{572BC464-14D8-42F5-94D2-9EC621B62FAF}"/>
                </a:ext>
              </a:extLst>
            </p:cNvPr>
            <p:cNvSpPr>
              <a:spLocks noEditPoints="1"/>
            </p:cNvSpPr>
            <p:nvPr/>
          </p:nvSpPr>
          <p:spPr bwMode="auto">
            <a:xfrm>
              <a:off x="9852026" y="2062163"/>
              <a:ext cx="9525" cy="14288"/>
            </a:xfrm>
            <a:custGeom>
              <a:avLst/>
              <a:gdLst/>
              <a:ahLst/>
              <a:cxnLst>
                <a:cxn ang="0">
                  <a:pos x="2" y="6"/>
                </a:cxn>
                <a:cxn ang="0">
                  <a:pos x="0" y="9"/>
                </a:cxn>
                <a:cxn ang="0">
                  <a:pos x="2" y="6"/>
                </a:cxn>
                <a:cxn ang="0">
                  <a:pos x="4" y="0"/>
                </a:cxn>
                <a:cxn ang="0">
                  <a:pos x="6" y="0"/>
                </a:cxn>
                <a:cxn ang="0">
                  <a:pos x="6" y="2"/>
                </a:cxn>
                <a:cxn ang="0">
                  <a:pos x="2" y="6"/>
                </a:cxn>
                <a:cxn ang="0">
                  <a:pos x="4" y="2"/>
                </a:cxn>
                <a:cxn ang="0">
                  <a:pos x="4" y="0"/>
                </a:cxn>
              </a:cxnLst>
              <a:rect l="0" t="0" r="r" b="b"/>
              <a:pathLst>
                <a:path w="6" h="9">
                  <a:moveTo>
                    <a:pt x="2" y="6"/>
                  </a:moveTo>
                  <a:lnTo>
                    <a:pt x="0" y="9"/>
                  </a:lnTo>
                  <a:lnTo>
                    <a:pt x="2" y="6"/>
                  </a:lnTo>
                  <a:close/>
                  <a:moveTo>
                    <a:pt x="4" y="0"/>
                  </a:moveTo>
                  <a:lnTo>
                    <a:pt x="6" y="0"/>
                  </a:lnTo>
                  <a:lnTo>
                    <a:pt x="6" y="2"/>
                  </a:lnTo>
                  <a:lnTo>
                    <a:pt x="2" y="6"/>
                  </a:lnTo>
                  <a:lnTo>
                    <a:pt x="4"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410">
              <a:extLst>
                <a:ext uri="{FF2B5EF4-FFF2-40B4-BE49-F238E27FC236}">
                  <a16:creationId xmlns:a16="http://schemas.microsoft.com/office/drawing/2014/main" id="{196D9414-99E5-446A-B058-B1C8B9DC4985}"/>
                </a:ext>
              </a:extLst>
            </p:cNvPr>
            <p:cNvSpPr>
              <a:spLocks/>
            </p:cNvSpPr>
            <p:nvPr/>
          </p:nvSpPr>
          <p:spPr bwMode="auto">
            <a:xfrm>
              <a:off x="9840913" y="2073276"/>
              <a:ext cx="20638" cy="28575"/>
            </a:xfrm>
            <a:custGeom>
              <a:avLst/>
              <a:gdLst/>
              <a:ahLst/>
              <a:cxnLst>
                <a:cxn ang="0">
                  <a:pos x="11" y="0"/>
                </a:cxn>
                <a:cxn ang="0">
                  <a:pos x="13" y="0"/>
                </a:cxn>
                <a:cxn ang="0">
                  <a:pos x="9" y="8"/>
                </a:cxn>
                <a:cxn ang="0">
                  <a:pos x="2" y="18"/>
                </a:cxn>
                <a:cxn ang="0">
                  <a:pos x="0" y="18"/>
                </a:cxn>
                <a:cxn ang="0">
                  <a:pos x="7" y="8"/>
                </a:cxn>
                <a:cxn ang="0">
                  <a:pos x="11" y="0"/>
                </a:cxn>
              </a:cxnLst>
              <a:rect l="0" t="0" r="r" b="b"/>
              <a:pathLst>
                <a:path w="13" h="18">
                  <a:moveTo>
                    <a:pt x="11" y="0"/>
                  </a:moveTo>
                  <a:lnTo>
                    <a:pt x="13" y="0"/>
                  </a:lnTo>
                  <a:lnTo>
                    <a:pt x="9" y="8"/>
                  </a:lnTo>
                  <a:lnTo>
                    <a:pt x="2" y="18"/>
                  </a:lnTo>
                  <a:lnTo>
                    <a:pt x="0" y="18"/>
                  </a:lnTo>
                  <a:lnTo>
                    <a:pt x="7" y="8"/>
                  </a:lnTo>
                  <a:lnTo>
                    <a:pt x="1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411">
              <a:extLst>
                <a:ext uri="{FF2B5EF4-FFF2-40B4-BE49-F238E27FC236}">
                  <a16:creationId xmlns:a16="http://schemas.microsoft.com/office/drawing/2014/main" id="{6C510B36-DF67-4E3F-A07A-D73A2A5E24ED}"/>
                </a:ext>
              </a:extLst>
            </p:cNvPr>
            <p:cNvSpPr>
              <a:spLocks/>
            </p:cNvSpPr>
            <p:nvPr/>
          </p:nvSpPr>
          <p:spPr bwMode="auto">
            <a:xfrm>
              <a:off x="9815513" y="2093913"/>
              <a:ext cx="14288" cy="33338"/>
            </a:xfrm>
            <a:custGeom>
              <a:avLst/>
              <a:gdLst/>
              <a:ahLst/>
              <a:cxnLst>
                <a:cxn ang="0">
                  <a:pos x="0" y="0"/>
                </a:cxn>
                <a:cxn ang="0">
                  <a:pos x="2" y="0"/>
                </a:cxn>
                <a:cxn ang="0">
                  <a:pos x="4" y="2"/>
                </a:cxn>
                <a:cxn ang="0">
                  <a:pos x="6" y="7"/>
                </a:cxn>
                <a:cxn ang="0">
                  <a:pos x="9" y="21"/>
                </a:cxn>
                <a:cxn ang="0">
                  <a:pos x="7" y="21"/>
                </a:cxn>
                <a:cxn ang="0">
                  <a:pos x="4" y="7"/>
                </a:cxn>
                <a:cxn ang="0">
                  <a:pos x="0" y="0"/>
                </a:cxn>
              </a:cxnLst>
              <a:rect l="0" t="0" r="r" b="b"/>
              <a:pathLst>
                <a:path w="9" h="21">
                  <a:moveTo>
                    <a:pt x="0" y="0"/>
                  </a:moveTo>
                  <a:lnTo>
                    <a:pt x="2" y="0"/>
                  </a:lnTo>
                  <a:lnTo>
                    <a:pt x="4" y="2"/>
                  </a:lnTo>
                  <a:lnTo>
                    <a:pt x="6" y="7"/>
                  </a:lnTo>
                  <a:lnTo>
                    <a:pt x="9" y="21"/>
                  </a:lnTo>
                  <a:lnTo>
                    <a:pt x="7" y="21"/>
                  </a:lnTo>
                  <a:lnTo>
                    <a:pt x="4" y="7"/>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412">
              <a:extLst>
                <a:ext uri="{FF2B5EF4-FFF2-40B4-BE49-F238E27FC236}">
                  <a16:creationId xmlns:a16="http://schemas.microsoft.com/office/drawing/2014/main" id="{5996AECE-6BE7-4367-9631-3E81D3A24921}"/>
                </a:ext>
              </a:extLst>
            </p:cNvPr>
            <p:cNvSpPr>
              <a:spLocks noEditPoints="1"/>
            </p:cNvSpPr>
            <p:nvPr/>
          </p:nvSpPr>
          <p:spPr bwMode="auto">
            <a:xfrm>
              <a:off x="9825038" y="2090738"/>
              <a:ext cx="4763" cy="22225"/>
            </a:xfrm>
            <a:custGeom>
              <a:avLst/>
              <a:gdLst/>
              <a:ahLst/>
              <a:cxnLst>
                <a:cxn ang="0">
                  <a:pos x="1" y="5"/>
                </a:cxn>
                <a:cxn ang="0">
                  <a:pos x="3" y="11"/>
                </a:cxn>
                <a:cxn ang="0">
                  <a:pos x="3" y="14"/>
                </a:cxn>
                <a:cxn ang="0">
                  <a:pos x="1" y="11"/>
                </a:cxn>
                <a:cxn ang="0">
                  <a:pos x="1" y="5"/>
                </a:cxn>
                <a:cxn ang="0">
                  <a:pos x="0" y="0"/>
                </a:cxn>
                <a:cxn ang="0">
                  <a:pos x="1" y="5"/>
                </a:cxn>
                <a:cxn ang="0">
                  <a:pos x="0" y="0"/>
                </a:cxn>
              </a:cxnLst>
              <a:rect l="0" t="0" r="r" b="b"/>
              <a:pathLst>
                <a:path w="3" h="14">
                  <a:moveTo>
                    <a:pt x="1" y="5"/>
                  </a:moveTo>
                  <a:lnTo>
                    <a:pt x="3" y="11"/>
                  </a:lnTo>
                  <a:lnTo>
                    <a:pt x="3" y="14"/>
                  </a:lnTo>
                  <a:lnTo>
                    <a:pt x="1" y="11"/>
                  </a:lnTo>
                  <a:lnTo>
                    <a:pt x="1" y="5"/>
                  </a:lnTo>
                  <a:close/>
                  <a:moveTo>
                    <a:pt x="0" y="0"/>
                  </a:moveTo>
                  <a:lnTo>
                    <a:pt x="1" y="5"/>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413">
              <a:extLst>
                <a:ext uri="{FF2B5EF4-FFF2-40B4-BE49-F238E27FC236}">
                  <a16:creationId xmlns:a16="http://schemas.microsoft.com/office/drawing/2014/main" id="{8E3800FD-73D3-45A9-8952-73822FCD5177}"/>
                </a:ext>
              </a:extLst>
            </p:cNvPr>
            <p:cNvSpPr>
              <a:spLocks noEditPoints="1"/>
            </p:cNvSpPr>
            <p:nvPr/>
          </p:nvSpPr>
          <p:spPr bwMode="auto">
            <a:xfrm>
              <a:off x="9818688" y="2065338"/>
              <a:ext cx="14288" cy="28575"/>
            </a:xfrm>
            <a:custGeom>
              <a:avLst/>
              <a:gdLst/>
              <a:ahLst/>
              <a:cxnLst>
                <a:cxn ang="0">
                  <a:pos x="7" y="14"/>
                </a:cxn>
                <a:cxn ang="0">
                  <a:pos x="9" y="18"/>
                </a:cxn>
                <a:cxn ang="0">
                  <a:pos x="7" y="14"/>
                </a:cxn>
                <a:cxn ang="0">
                  <a:pos x="0" y="0"/>
                </a:cxn>
                <a:cxn ang="0">
                  <a:pos x="2" y="0"/>
                </a:cxn>
                <a:cxn ang="0">
                  <a:pos x="5" y="7"/>
                </a:cxn>
                <a:cxn ang="0">
                  <a:pos x="7" y="14"/>
                </a:cxn>
                <a:cxn ang="0">
                  <a:pos x="0" y="0"/>
                </a:cxn>
              </a:cxnLst>
              <a:rect l="0" t="0" r="r" b="b"/>
              <a:pathLst>
                <a:path w="9" h="18">
                  <a:moveTo>
                    <a:pt x="7" y="14"/>
                  </a:moveTo>
                  <a:lnTo>
                    <a:pt x="9" y="18"/>
                  </a:lnTo>
                  <a:lnTo>
                    <a:pt x="7" y="14"/>
                  </a:lnTo>
                  <a:close/>
                  <a:moveTo>
                    <a:pt x="0" y="0"/>
                  </a:moveTo>
                  <a:lnTo>
                    <a:pt x="2" y="0"/>
                  </a:lnTo>
                  <a:lnTo>
                    <a:pt x="5" y="7"/>
                  </a:lnTo>
                  <a:lnTo>
                    <a:pt x="7" y="14"/>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414">
              <a:extLst>
                <a:ext uri="{FF2B5EF4-FFF2-40B4-BE49-F238E27FC236}">
                  <a16:creationId xmlns:a16="http://schemas.microsoft.com/office/drawing/2014/main" id="{B20EAEB9-70DE-4284-87EA-708A75EDB9CF}"/>
                </a:ext>
              </a:extLst>
            </p:cNvPr>
            <p:cNvSpPr>
              <a:spLocks/>
            </p:cNvSpPr>
            <p:nvPr/>
          </p:nvSpPr>
          <p:spPr bwMode="auto">
            <a:xfrm>
              <a:off x="9826626" y="2065338"/>
              <a:ext cx="9525" cy="42863"/>
            </a:xfrm>
            <a:custGeom>
              <a:avLst/>
              <a:gdLst/>
              <a:ahLst/>
              <a:cxnLst>
                <a:cxn ang="0">
                  <a:pos x="0" y="0"/>
                </a:cxn>
                <a:cxn ang="0">
                  <a:pos x="6" y="16"/>
                </a:cxn>
                <a:cxn ang="0">
                  <a:pos x="6" y="27"/>
                </a:cxn>
                <a:cxn ang="0">
                  <a:pos x="4" y="16"/>
                </a:cxn>
                <a:cxn ang="0">
                  <a:pos x="0" y="2"/>
                </a:cxn>
                <a:cxn ang="0">
                  <a:pos x="0" y="0"/>
                </a:cxn>
              </a:cxnLst>
              <a:rect l="0" t="0" r="r" b="b"/>
              <a:pathLst>
                <a:path w="6" h="27">
                  <a:moveTo>
                    <a:pt x="0" y="0"/>
                  </a:moveTo>
                  <a:lnTo>
                    <a:pt x="6" y="16"/>
                  </a:lnTo>
                  <a:lnTo>
                    <a:pt x="6" y="27"/>
                  </a:lnTo>
                  <a:lnTo>
                    <a:pt x="4" y="16"/>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415">
              <a:extLst>
                <a:ext uri="{FF2B5EF4-FFF2-40B4-BE49-F238E27FC236}">
                  <a16:creationId xmlns:a16="http://schemas.microsoft.com/office/drawing/2014/main" id="{BF649FB7-8516-422B-97CE-ED8581285BE2}"/>
                </a:ext>
              </a:extLst>
            </p:cNvPr>
            <p:cNvSpPr>
              <a:spLocks/>
            </p:cNvSpPr>
            <p:nvPr/>
          </p:nvSpPr>
          <p:spPr bwMode="auto">
            <a:xfrm>
              <a:off x="9829801" y="2065338"/>
              <a:ext cx="7938" cy="25400"/>
            </a:xfrm>
            <a:custGeom>
              <a:avLst/>
              <a:gdLst/>
              <a:ahLst/>
              <a:cxnLst>
                <a:cxn ang="0">
                  <a:pos x="0" y="0"/>
                </a:cxn>
                <a:cxn ang="0">
                  <a:pos x="2" y="0"/>
                </a:cxn>
                <a:cxn ang="0">
                  <a:pos x="4" y="7"/>
                </a:cxn>
                <a:cxn ang="0">
                  <a:pos x="5" y="13"/>
                </a:cxn>
                <a:cxn ang="0">
                  <a:pos x="5" y="16"/>
                </a:cxn>
                <a:cxn ang="0">
                  <a:pos x="4" y="13"/>
                </a:cxn>
                <a:cxn ang="0">
                  <a:pos x="2" y="7"/>
                </a:cxn>
                <a:cxn ang="0">
                  <a:pos x="0" y="0"/>
                </a:cxn>
              </a:cxnLst>
              <a:rect l="0" t="0" r="r" b="b"/>
              <a:pathLst>
                <a:path w="5" h="16">
                  <a:moveTo>
                    <a:pt x="0" y="0"/>
                  </a:moveTo>
                  <a:lnTo>
                    <a:pt x="2" y="0"/>
                  </a:lnTo>
                  <a:lnTo>
                    <a:pt x="4" y="7"/>
                  </a:lnTo>
                  <a:lnTo>
                    <a:pt x="5" y="13"/>
                  </a:lnTo>
                  <a:lnTo>
                    <a:pt x="5" y="16"/>
                  </a:lnTo>
                  <a:lnTo>
                    <a:pt x="4" y="13"/>
                  </a:lnTo>
                  <a:lnTo>
                    <a:pt x="2" y="7"/>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416">
              <a:extLst>
                <a:ext uri="{FF2B5EF4-FFF2-40B4-BE49-F238E27FC236}">
                  <a16:creationId xmlns:a16="http://schemas.microsoft.com/office/drawing/2014/main" id="{DC4708FA-C92F-4F6F-82D0-93B50E8271FA}"/>
                </a:ext>
              </a:extLst>
            </p:cNvPr>
            <p:cNvSpPr>
              <a:spLocks/>
            </p:cNvSpPr>
            <p:nvPr/>
          </p:nvSpPr>
          <p:spPr bwMode="auto">
            <a:xfrm>
              <a:off x="9836151" y="2060576"/>
              <a:ext cx="4763" cy="12700"/>
            </a:xfrm>
            <a:custGeom>
              <a:avLst/>
              <a:gdLst/>
              <a:ahLst/>
              <a:cxnLst>
                <a:cxn ang="0">
                  <a:pos x="0" y="0"/>
                </a:cxn>
                <a:cxn ang="0">
                  <a:pos x="3" y="3"/>
                </a:cxn>
                <a:cxn ang="0">
                  <a:pos x="3" y="8"/>
                </a:cxn>
                <a:cxn ang="0">
                  <a:pos x="1" y="7"/>
                </a:cxn>
                <a:cxn ang="0">
                  <a:pos x="1" y="3"/>
                </a:cxn>
                <a:cxn ang="0">
                  <a:pos x="0" y="0"/>
                </a:cxn>
              </a:cxnLst>
              <a:rect l="0" t="0" r="r" b="b"/>
              <a:pathLst>
                <a:path w="3" h="8">
                  <a:moveTo>
                    <a:pt x="0" y="0"/>
                  </a:moveTo>
                  <a:lnTo>
                    <a:pt x="3" y="3"/>
                  </a:lnTo>
                  <a:lnTo>
                    <a:pt x="3" y="8"/>
                  </a:lnTo>
                  <a:lnTo>
                    <a:pt x="1" y="7"/>
                  </a:lnTo>
                  <a:lnTo>
                    <a:pt x="1" y="3"/>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417">
              <a:extLst>
                <a:ext uri="{FF2B5EF4-FFF2-40B4-BE49-F238E27FC236}">
                  <a16:creationId xmlns:a16="http://schemas.microsoft.com/office/drawing/2014/main" id="{B2A33E92-525E-47D9-BBEC-D9D44D8AB4F2}"/>
                </a:ext>
              </a:extLst>
            </p:cNvPr>
            <p:cNvSpPr>
              <a:spLocks/>
            </p:cNvSpPr>
            <p:nvPr/>
          </p:nvSpPr>
          <p:spPr bwMode="auto">
            <a:xfrm>
              <a:off x="9815513" y="2147888"/>
              <a:ext cx="9525" cy="22225"/>
            </a:xfrm>
            <a:custGeom>
              <a:avLst/>
              <a:gdLst/>
              <a:ahLst/>
              <a:cxnLst>
                <a:cxn ang="0">
                  <a:pos x="6" y="0"/>
                </a:cxn>
                <a:cxn ang="0">
                  <a:pos x="6" y="10"/>
                </a:cxn>
                <a:cxn ang="0">
                  <a:pos x="4" y="14"/>
                </a:cxn>
                <a:cxn ang="0">
                  <a:pos x="4" y="5"/>
                </a:cxn>
                <a:cxn ang="0">
                  <a:pos x="0" y="12"/>
                </a:cxn>
                <a:cxn ang="0">
                  <a:pos x="0" y="10"/>
                </a:cxn>
                <a:cxn ang="0">
                  <a:pos x="2" y="5"/>
                </a:cxn>
                <a:cxn ang="0">
                  <a:pos x="4" y="1"/>
                </a:cxn>
                <a:cxn ang="0">
                  <a:pos x="6" y="0"/>
                </a:cxn>
              </a:cxnLst>
              <a:rect l="0" t="0" r="r" b="b"/>
              <a:pathLst>
                <a:path w="6" h="14">
                  <a:moveTo>
                    <a:pt x="6" y="0"/>
                  </a:moveTo>
                  <a:lnTo>
                    <a:pt x="6" y="10"/>
                  </a:lnTo>
                  <a:lnTo>
                    <a:pt x="4" y="14"/>
                  </a:lnTo>
                  <a:lnTo>
                    <a:pt x="4" y="5"/>
                  </a:lnTo>
                  <a:lnTo>
                    <a:pt x="0" y="12"/>
                  </a:lnTo>
                  <a:lnTo>
                    <a:pt x="0" y="10"/>
                  </a:lnTo>
                  <a:lnTo>
                    <a:pt x="2" y="5"/>
                  </a:lnTo>
                  <a:lnTo>
                    <a:pt x="4" y="1"/>
                  </a:lnTo>
                  <a:lnTo>
                    <a:pt x="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418">
              <a:extLst>
                <a:ext uri="{FF2B5EF4-FFF2-40B4-BE49-F238E27FC236}">
                  <a16:creationId xmlns:a16="http://schemas.microsoft.com/office/drawing/2014/main" id="{AA6CE7C8-E82B-4158-B50F-9DC5D691BE40}"/>
                </a:ext>
              </a:extLst>
            </p:cNvPr>
            <p:cNvSpPr>
              <a:spLocks/>
            </p:cNvSpPr>
            <p:nvPr/>
          </p:nvSpPr>
          <p:spPr bwMode="auto">
            <a:xfrm>
              <a:off x="9799638" y="2181226"/>
              <a:ext cx="33338" cy="7938"/>
            </a:xfrm>
            <a:custGeom>
              <a:avLst/>
              <a:gdLst/>
              <a:ahLst/>
              <a:cxnLst>
                <a:cxn ang="0">
                  <a:pos x="0" y="0"/>
                </a:cxn>
                <a:cxn ang="0">
                  <a:pos x="10" y="0"/>
                </a:cxn>
                <a:cxn ang="0">
                  <a:pos x="21" y="5"/>
                </a:cxn>
                <a:cxn ang="0">
                  <a:pos x="19" y="5"/>
                </a:cxn>
                <a:cxn ang="0">
                  <a:pos x="16" y="4"/>
                </a:cxn>
                <a:cxn ang="0">
                  <a:pos x="10" y="2"/>
                </a:cxn>
                <a:cxn ang="0">
                  <a:pos x="0" y="2"/>
                </a:cxn>
                <a:cxn ang="0">
                  <a:pos x="0" y="0"/>
                </a:cxn>
              </a:cxnLst>
              <a:rect l="0" t="0" r="r" b="b"/>
              <a:pathLst>
                <a:path w="21" h="5">
                  <a:moveTo>
                    <a:pt x="0" y="0"/>
                  </a:moveTo>
                  <a:lnTo>
                    <a:pt x="10" y="0"/>
                  </a:lnTo>
                  <a:lnTo>
                    <a:pt x="21" y="5"/>
                  </a:lnTo>
                  <a:lnTo>
                    <a:pt x="19" y="5"/>
                  </a:lnTo>
                  <a:lnTo>
                    <a:pt x="16" y="4"/>
                  </a:lnTo>
                  <a:lnTo>
                    <a:pt x="10" y="2"/>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Freeform 419">
              <a:extLst>
                <a:ext uri="{FF2B5EF4-FFF2-40B4-BE49-F238E27FC236}">
                  <a16:creationId xmlns:a16="http://schemas.microsoft.com/office/drawing/2014/main" id="{39DE4286-C2CE-4D41-96D9-D69951EC93E0}"/>
                </a:ext>
              </a:extLst>
            </p:cNvPr>
            <p:cNvSpPr>
              <a:spLocks noEditPoints="1"/>
            </p:cNvSpPr>
            <p:nvPr/>
          </p:nvSpPr>
          <p:spPr bwMode="auto">
            <a:xfrm>
              <a:off x="9796463" y="2187576"/>
              <a:ext cx="25400" cy="4763"/>
            </a:xfrm>
            <a:custGeom>
              <a:avLst/>
              <a:gdLst/>
              <a:ahLst/>
              <a:cxnLst>
                <a:cxn ang="0">
                  <a:pos x="10" y="1"/>
                </a:cxn>
                <a:cxn ang="0">
                  <a:pos x="14" y="1"/>
                </a:cxn>
                <a:cxn ang="0">
                  <a:pos x="16" y="3"/>
                </a:cxn>
                <a:cxn ang="0">
                  <a:pos x="14" y="3"/>
                </a:cxn>
                <a:cxn ang="0">
                  <a:pos x="10" y="1"/>
                </a:cxn>
                <a:cxn ang="0">
                  <a:pos x="2" y="0"/>
                </a:cxn>
                <a:cxn ang="0">
                  <a:pos x="9" y="1"/>
                </a:cxn>
                <a:cxn ang="0">
                  <a:pos x="0" y="1"/>
                </a:cxn>
                <a:cxn ang="0">
                  <a:pos x="2" y="0"/>
                </a:cxn>
              </a:cxnLst>
              <a:rect l="0" t="0" r="r" b="b"/>
              <a:pathLst>
                <a:path w="16" h="3">
                  <a:moveTo>
                    <a:pt x="10" y="1"/>
                  </a:moveTo>
                  <a:lnTo>
                    <a:pt x="14" y="1"/>
                  </a:lnTo>
                  <a:lnTo>
                    <a:pt x="16" y="3"/>
                  </a:lnTo>
                  <a:lnTo>
                    <a:pt x="14" y="3"/>
                  </a:lnTo>
                  <a:lnTo>
                    <a:pt x="10" y="1"/>
                  </a:lnTo>
                  <a:close/>
                  <a:moveTo>
                    <a:pt x="2" y="0"/>
                  </a:moveTo>
                  <a:lnTo>
                    <a:pt x="9" y="1"/>
                  </a:lnTo>
                  <a:lnTo>
                    <a:pt x="0" y="1"/>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420">
              <a:extLst>
                <a:ext uri="{FF2B5EF4-FFF2-40B4-BE49-F238E27FC236}">
                  <a16:creationId xmlns:a16="http://schemas.microsoft.com/office/drawing/2014/main" id="{54CF4367-0A76-4445-BA7D-206E32DC018D}"/>
                </a:ext>
              </a:extLst>
            </p:cNvPr>
            <p:cNvSpPr>
              <a:spLocks noEditPoints="1"/>
            </p:cNvSpPr>
            <p:nvPr/>
          </p:nvSpPr>
          <p:spPr bwMode="auto">
            <a:xfrm>
              <a:off x="9804401" y="2174876"/>
              <a:ext cx="33338" cy="12700"/>
            </a:xfrm>
            <a:custGeom>
              <a:avLst/>
              <a:gdLst/>
              <a:ahLst/>
              <a:cxnLst>
                <a:cxn ang="0">
                  <a:pos x="13" y="4"/>
                </a:cxn>
                <a:cxn ang="0">
                  <a:pos x="18" y="6"/>
                </a:cxn>
                <a:cxn ang="0">
                  <a:pos x="20" y="6"/>
                </a:cxn>
                <a:cxn ang="0">
                  <a:pos x="21" y="8"/>
                </a:cxn>
                <a:cxn ang="0">
                  <a:pos x="20" y="8"/>
                </a:cxn>
                <a:cxn ang="0">
                  <a:pos x="13" y="4"/>
                </a:cxn>
                <a:cxn ang="0">
                  <a:pos x="0" y="0"/>
                </a:cxn>
                <a:cxn ang="0">
                  <a:pos x="4" y="0"/>
                </a:cxn>
                <a:cxn ang="0">
                  <a:pos x="7" y="2"/>
                </a:cxn>
                <a:cxn ang="0">
                  <a:pos x="13" y="4"/>
                </a:cxn>
                <a:cxn ang="0">
                  <a:pos x="7" y="4"/>
                </a:cxn>
                <a:cxn ang="0">
                  <a:pos x="4" y="2"/>
                </a:cxn>
                <a:cxn ang="0">
                  <a:pos x="0" y="2"/>
                </a:cxn>
                <a:cxn ang="0">
                  <a:pos x="0" y="0"/>
                </a:cxn>
              </a:cxnLst>
              <a:rect l="0" t="0" r="r" b="b"/>
              <a:pathLst>
                <a:path w="21" h="8">
                  <a:moveTo>
                    <a:pt x="13" y="4"/>
                  </a:moveTo>
                  <a:lnTo>
                    <a:pt x="18" y="6"/>
                  </a:lnTo>
                  <a:lnTo>
                    <a:pt x="20" y="6"/>
                  </a:lnTo>
                  <a:lnTo>
                    <a:pt x="21" y="8"/>
                  </a:lnTo>
                  <a:lnTo>
                    <a:pt x="20" y="8"/>
                  </a:lnTo>
                  <a:lnTo>
                    <a:pt x="13" y="4"/>
                  </a:lnTo>
                  <a:close/>
                  <a:moveTo>
                    <a:pt x="0" y="0"/>
                  </a:moveTo>
                  <a:lnTo>
                    <a:pt x="4" y="0"/>
                  </a:lnTo>
                  <a:lnTo>
                    <a:pt x="7" y="2"/>
                  </a:lnTo>
                  <a:lnTo>
                    <a:pt x="13" y="4"/>
                  </a:lnTo>
                  <a:lnTo>
                    <a:pt x="7" y="4"/>
                  </a:lnTo>
                  <a:lnTo>
                    <a:pt x="4" y="2"/>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421">
              <a:extLst>
                <a:ext uri="{FF2B5EF4-FFF2-40B4-BE49-F238E27FC236}">
                  <a16:creationId xmlns:a16="http://schemas.microsoft.com/office/drawing/2014/main" id="{2BDBCC09-6071-4AE1-BD48-FEF7E6A77751}"/>
                </a:ext>
              </a:extLst>
            </p:cNvPr>
            <p:cNvSpPr>
              <a:spLocks/>
            </p:cNvSpPr>
            <p:nvPr/>
          </p:nvSpPr>
          <p:spPr bwMode="auto">
            <a:xfrm>
              <a:off x="9761538" y="2163763"/>
              <a:ext cx="6350" cy="14288"/>
            </a:xfrm>
            <a:custGeom>
              <a:avLst/>
              <a:gdLst/>
              <a:ahLst/>
              <a:cxnLst>
                <a:cxn ang="0">
                  <a:pos x="2" y="0"/>
                </a:cxn>
                <a:cxn ang="0">
                  <a:pos x="4" y="0"/>
                </a:cxn>
                <a:cxn ang="0">
                  <a:pos x="4" y="4"/>
                </a:cxn>
                <a:cxn ang="0">
                  <a:pos x="2" y="7"/>
                </a:cxn>
                <a:cxn ang="0">
                  <a:pos x="2" y="9"/>
                </a:cxn>
                <a:cxn ang="0">
                  <a:pos x="0" y="9"/>
                </a:cxn>
                <a:cxn ang="0">
                  <a:pos x="0" y="7"/>
                </a:cxn>
                <a:cxn ang="0">
                  <a:pos x="2" y="6"/>
                </a:cxn>
                <a:cxn ang="0">
                  <a:pos x="2" y="0"/>
                </a:cxn>
              </a:cxnLst>
              <a:rect l="0" t="0" r="r" b="b"/>
              <a:pathLst>
                <a:path w="4" h="9">
                  <a:moveTo>
                    <a:pt x="2" y="0"/>
                  </a:moveTo>
                  <a:lnTo>
                    <a:pt x="4" y="0"/>
                  </a:lnTo>
                  <a:lnTo>
                    <a:pt x="4" y="4"/>
                  </a:lnTo>
                  <a:lnTo>
                    <a:pt x="2" y="7"/>
                  </a:lnTo>
                  <a:lnTo>
                    <a:pt x="2" y="9"/>
                  </a:lnTo>
                  <a:lnTo>
                    <a:pt x="0" y="9"/>
                  </a:lnTo>
                  <a:lnTo>
                    <a:pt x="0" y="7"/>
                  </a:lnTo>
                  <a:lnTo>
                    <a:pt x="2" y="6"/>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422">
              <a:extLst>
                <a:ext uri="{FF2B5EF4-FFF2-40B4-BE49-F238E27FC236}">
                  <a16:creationId xmlns:a16="http://schemas.microsoft.com/office/drawing/2014/main" id="{63B6DFBF-277A-4977-8797-62118AF93ADA}"/>
                </a:ext>
              </a:extLst>
            </p:cNvPr>
            <p:cNvSpPr>
              <a:spLocks noEditPoints="1"/>
            </p:cNvSpPr>
            <p:nvPr/>
          </p:nvSpPr>
          <p:spPr bwMode="auto">
            <a:xfrm>
              <a:off x="9578976" y="2014538"/>
              <a:ext cx="180975" cy="225425"/>
            </a:xfrm>
            <a:custGeom>
              <a:avLst/>
              <a:gdLst/>
              <a:ahLst/>
              <a:cxnLst>
                <a:cxn ang="0">
                  <a:pos x="41" y="100"/>
                </a:cxn>
                <a:cxn ang="0">
                  <a:pos x="37" y="93"/>
                </a:cxn>
                <a:cxn ang="0">
                  <a:pos x="30" y="96"/>
                </a:cxn>
                <a:cxn ang="0">
                  <a:pos x="36" y="78"/>
                </a:cxn>
                <a:cxn ang="0">
                  <a:pos x="30" y="85"/>
                </a:cxn>
                <a:cxn ang="0">
                  <a:pos x="36" y="78"/>
                </a:cxn>
                <a:cxn ang="0">
                  <a:pos x="32" y="11"/>
                </a:cxn>
                <a:cxn ang="0">
                  <a:pos x="25" y="18"/>
                </a:cxn>
                <a:cxn ang="0">
                  <a:pos x="21" y="32"/>
                </a:cxn>
                <a:cxn ang="0">
                  <a:pos x="27" y="41"/>
                </a:cxn>
                <a:cxn ang="0">
                  <a:pos x="23" y="20"/>
                </a:cxn>
                <a:cxn ang="0">
                  <a:pos x="34" y="13"/>
                </a:cxn>
                <a:cxn ang="0">
                  <a:pos x="41" y="14"/>
                </a:cxn>
                <a:cxn ang="0">
                  <a:pos x="43" y="32"/>
                </a:cxn>
                <a:cxn ang="0">
                  <a:pos x="39" y="39"/>
                </a:cxn>
                <a:cxn ang="0">
                  <a:pos x="44" y="50"/>
                </a:cxn>
                <a:cxn ang="0">
                  <a:pos x="34" y="61"/>
                </a:cxn>
                <a:cxn ang="0">
                  <a:pos x="27" y="75"/>
                </a:cxn>
                <a:cxn ang="0">
                  <a:pos x="34" y="64"/>
                </a:cxn>
                <a:cxn ang="0">
                  <a:pos x="44" y="62"/>
                </a:cxn>
                <a:cxn ang="0">
                  <a:pos x="41" y="75"/>
                </a:cxn>
                <a:cxn ang="0">
                  <a:pos x="39" y="84"/>
                </a:cxn>
                <a:cxn ang="0">
                  <a:pos x="44" y="80"/>
                </a:cxn>
                <a:cxn ang="0">
                  <a:pos x="48" y="82"/>
                </a:cxn>
                <a:cxn ang="0">
                  <a:pos x="53" y="87"/>
                </a:cxn>
                <a:cxn ang="0">
                  <a:pos x="59" y="87"/>
                </a:cxn>
                <a:cxn ang="0">
                  <a:pos x="57" y="101"/>
                </a:cxn>
                <a:cxn ang="0">
                  <a:pos x="62" y="100"/>
                </a:cxn>
                <a:cxn ang="0">
                  <a:pos x="71" y="94"/>
                </a:cxn>
                <a:cxn ang="0">
                  <a:pos x="78" y="89"/>
                </a:cxn>
                <a:cxn ang="0">
                  <a:pos x="82" y="109"/>
                </a:cxn>
                <a:cxn ang="0">
                  <a:pos x="107" y="133"/>
                </a:cxn>
                <a:cxn ang="0">
                  <a:pos x="99" y="135"/>
                </a:cxn>
                <a:cxn ang="0">
                  <a:pos x="53" y="119"/>
                </a:cxn>
                <a:cxn ang="0">
                  <a:pos x="37" y="109"/>
                </a:cxn>
                <a:cxn ang="0">
                  <a:pos x="23" y="116"/>
                </a:cxn>
                <a:cxn ang="0">
                  <a:pos x="14" y="110"/>
                </a:cxn>
                <a:cxn ang="0">
                  <a:pos x="25" y="101"/>
                </a:cxn>
                <a:cxn ang="0">
                  <a:pos x="12" y="100"/>
                </a:cxn>
                <a:cxn ang="0">
                  <a:pos x="9" y="91"/>
                </a:cxn>
                <a:cxn ang="0">
                  <a:pos x="5" y="80"/>
                </a:cxn>
                <a:cxn ang="0">
                  <a:pos x="20" y="78"/>
                </a:cxn>
                <a:cxn ang="0">
                  <a:pos x="4" y="64"/>
                </a:cxn>
                <a:cxn ang="0">
                  <a:pos x="4" y="52"/>
                </a:cxn>
                <a:cxn ang="0">
                  <a:pos x="5" y="45"/>
                </a:cxn>
                <a:cxn ang="0">
                  <a:pos x="14" y="50"/>
                </a:cxn>
                <a:cxn ang="0">
                  <a:pos x="20" y="52"/>
                </a:cxn>
                <a:cxn ang="0">
                  <a:pos x="23" y="62"/>
                </a:cxn>
                <a:cxn ang="0">
                  <a:pos x="25" y="59"/>
                </a:cxn>
                <a:cxn ang="0">
                  <a:pos x="23" y="55"/>
                </a:cxn>
                <a:cxn ang="0">
                  <a:pos x="16" y="45"/>
                </a:cxn>
                <a:cxn ang="0">
                  <a:pos x="12" y="34"/>
                </a:cxn>
                <a:cxn ang="0">
                  <a:pos x="12" y="25"/>
                </a:cxn>
                <a:cxn ang="0">
                  <a:pos x="12" y="13"/>
                </a:cxn>
                <a:cxn ang="0">
                  <a:pos x="25" y="0"/>
                </a:cxn>
              </a:cxnLst>
              <a:rect l="0" t="0" r="r" b="b"/>
              <a:pathLst>
                <a:path w="114" h="142">
                  <a:moveTo>
                    <a:pt x="37" y="93"/>
                  </a:moveTo>
                  <a:lnTo>
                    <a:pt x="37" y="98"/>
                  </a:lnTo>
                  <a:lnTo>
                    <a:pt x="39" y="98"/>
                  </a:lnTo>
                  <a:lnTo>
                    <a:pt x="39" y="100"/>
                  </a:lnTo>
                  <a:lnTo>
                    <a:pt x="41" y="100"/>
                  </a:lnTo>
                  <a:lnTo>
                    <a:pt x="43" y="101"/>
                  </a:lnTo>
                  <a:lnTo>
                    <a:pt x="41" y="98"/>
                  </a:lnTo>
                  <a:lnTo>
                    <a:pt x="41" y="96"/>
                  </a:lnTo>
                  <a:lnTo>
                    <a:pt x="39" y="93"/>
                  </a:lnTo>
                  <a:lnTo>
                    <a:pt x="37" y="93"/>
                  </a:lnTo>
                  <a:close/>
                  <a:moveTo>
                    <a:pt x="28" y="93"/>
                  </a:moveTo>
                  <a:lnTo>
                    <a:pt x="25" y="96"/>
                  </a:lnTo>
                  <a:lnTo>
                    <a:pt x="25" y="98"/>
                  </a:lnTo>
                  <a:lnTo>
                    <a:pt x="27" y="98"/>
                  </a:lnTo>
                  <a:lnTo>
                    <a:pt x="30" y="96"/>
                  </a:lnTo>
                  <a:lnTo>
                    <a:pt x="32" y="96"/>
                  </a:lnTo>
                  <a:lnTo>
                    <a:pt x="30" y="94"/>
                  </a:lnTo>
                  <a:lnTo>
                    <a:pt x="28" y="94"/>
                  </a:lnTo>
                  <a:lnTo>
                    <a:pt x="28" y="93"/>
                  </a:lnTo>
                  <a:close/>
                  <a:moveTo>
                    <a:pt x="36" y="78"/>
                  </a:moveTo>
                  <a:lnTo>
                    <a:pt x="34" y="80"/>
                  </a:lnTo>
                  <a:lnTo>
                    <a:pt x="32" y="80"/>
                  </a:lnTo>
                  <a:lnTo>
                    <a:pt x="32" y="82"/>
                  </a:lnTo>
                  <a:lnTo>
                    <a:pt x="30" y="84"/>
                  </a:lnTo>
                  <a:lnTo>
                    <a:pt x="30" y="85"/>
                  </a:lnTo>
                  <a:lnTo>
                    <a:pt x="32" y="85"/>
                  </a:lnTo>
                  <a:lnTo>
                    <a:pt x="32" y="84"/>
                  </a:lnTo>
                  <a:lnTo>
                    <a:pt x="34" y="82"/>
                  </a:lnTo>
                  <a:lnTo>
                    <a:pt x="36" y="82"/>
                  </a:lnTo>
                  <a:lnTo>
                    <a:pt x="36" y="78"/>
                  </a:lnTo>
                  <a:close/>
                  <a:moveTo>
                    <a:pt x="25" y="0"/>
                  </a:moveTo>
                  <a:lnTo>
                    <a:pt x="27" y="2"/>
                  </a:lnTo>
                  <a:lnTo>
                    <a:pt x="27" y="9"/>
                  </a:lnTo>
                  <a:lnTo>
                    <a:pt x="30" y="9"/>
                  </a:lnTo>
                  <a:lnTo>
                    <a:pt x="32" y="11"/>
                  </a:lnTo>
                  <a:lnTo>
                    <a:pt x="30" y="11"/>
                  </a:lnTo>
                  <a:lnTo>
                    <a:pt x="28" y="13"/>
                  </a:lnTo>
                  <a:lnTo>
                    <a:pt x="28" y="14"/>
                  </a:lnTo>
                  <a:lnTo>
                    <a:pt x="27" y="18"/>
                  </a:lnTo>
                  <a:lnTo>
                    <a:pt x="25" y="18"/>
                  </a:lnTo>
                  <a:lnTo>
                    <a:pt x="21" y="21"/>
                  </a:lnTo>
                  <a:lnTo>
                    <a:pt x="20" y="21"/>
                  </a:lnTo>
                  <a:lnTo>
                    <a:pt x="20" y="25"/>
                  </a:lnTo>
                  <a:lnTo>
                    <a:pt x="18" y="29"/>
                  </a:lnTo>
                  <a:lnTo>
                    <a:pt x="21" y="32"/>
                  </a:lnTo>
                  <a:lnTo>
                    <a:pt x="21" y="36"/>
                  </a:lnTo>
                  <a:lnTo>
                    <a:pt x="23" y="37"/>
                  </a:lnTo>
                  <a:lnTo>
                    <a:pt x="23" y="39"/>
                  </a:lnTo>
                  <a:lnTo>
                    <a:pt x="25" y="41"/>
                  </a:lnTo>
                  <a:lnTo>
                    <a:pt x="27" y="41"/>
                  </a:lnTo>
                  <a:lnTo>
                    <a:pt x="27" y="37"/>
                  </a:lnTo>
                  <a:lnTo>
                    <a:pt x="25" y="36"/>
                  </a:lnTo>
                  <a:lnTo>
                    <a:pt x="25" y="34"/>
                  </a:lnTo>
                  <a:lnTo>
                    <a:pt x="23" y="32"/>
                  </a:lnTo>
                  <a:lnTo>
                    <a:pt x="23" y="20"/>
                  </a:lnTo>
                  <a:lnTo>
                    <a:pt x="28" y="23"/>
                  </a:lnTo>
                  <a:lnTo>
                    <a:pt x="32" y="20"/>
                  </a:lnTo>
                  <a:lnTo>
                    <a:pt x="32" y="18"/>
                  </a:lnTo>
                  <a:lnTo>
                    <a:pt x="34" y="16"/>
                  </a:lnTo>
                  <a:lnTo>
                    <a:pt x="34" y="13"/>
                  </a:lnTo>
                  <a:lnTo>
                    <a:pt x="36" y="20"/>
                  </a:lnTo>
                  <a:lnTo>
                    <a:pt x="37" y="18"/>
                  </a:lnTo>
                  <a:lnTo>
                    <a:pt x="37" y="16"/>
                  </a:lnTo>
                  <a:lnTo>
                    <a:pt x="39" y="16"/>
                  </a:lnTo>
                  <a:lnTo>
                    <a:pt x="41" y="14"/>
                  </a:lnTo>
                  <a:lnTo>
                    <a:pt x="43" y="14"/>
                  </a:lnTo>
                  <a:lnTo>
                    <a:pt x="44" y="13"/>
                  </a:lnTo>
                  <a:lnTo>
                    <a:pt x="44" y="14"/>
                  </a:lnTo>
                  <a:lnTo>
                    <a:pt x="43" y="16"/>
                  </a:lnTo>
                  <a:lnTo>
                    <a:pt x="43" y="32"/>
                  </a:lnTo>
                  <a:lnTo>
                    <a:pt x="39" y="36"/>
                  </a:lnTo>
                  <a:lnTo>
                    <a:pt x="36" y="37"/>
                  </a:lnTo>
                  <a:lnTo>
                    <a:pt x="32" y="41"/>
                  </a:lnTo>
                  <a:lnTo>
                    <a:pt x="32" y="45"/>
                  </a:lnTo>
                  <a:lnTo>
                    <a:pt x="39" y="39"/>
                  </a:lnTo>
                  <a:lnTo>
                    <a:pt x="39" y="48"/>
                  </a:lnTo>
                  <a:lnTo>
                    <a:pt x="41" y="46"/>
                  </a:lnTo>
                  <a:lnTo>
                    <a:pt x="46" y="46"/>
                  </a:lnTo>
                  <a:lnTo>
                    <a:pt x="46" y="48"/>
                  </a:lnTo>
                  <a:lnTo>
                    <a:pt x="44" y="50"/>
                  </a:lnTo>
                  <a:lnTo>
                    <a:pt x="43" y="53"/>
                  </a:lnTo>
                  <a:lnTo>
                    <a:pt x="43" y="55"/>
                  </a:lnTo>
                  <a:lnTo>
                    <a:pt x="39" y="59"/>
                  </a:lnTo>
                  <a:lnTo>
                    <a:pt x="36" y="59"/>
                  </a:lnTo>
                  <a:lnTo>
                    <a:pt x="34" y="61"/>
                  </a:lnTo>
                  <a:lnTo>
                    <a:pt x="34" y="62"/>
                  </a:lnTo>
                  <a:lnTo>
                    <a:pt x="30" y="64"/>
                  </a:lnTo>
                  <a:lnTo>
                    <a:pt x="28" y="68"/>
                  </a:lnTo>
                  <a:lnTo>
                    <a:pt x="27" y="69"/>
                  </a:lnTo>
                  <a:lnTo>
                    <a:pt x="27" y="75"/>
                  </a:lnTo>
                  <a:lnTo>
                    <a:pt x="28" y="71"/>
                  </a:lnTo>
                  <a:lnTo>
                    <a:pt x="28" y="69"/>
                  </a:lnTo>
                  <a:lnTo>
                    <a:pt x="30" y="68"/>
                  </a:lnTo>
                  <a:lnTo>
                    <a:pt x="30" y="66"/>
                  </a:lnTo>
                  <a:lnTo>
                    <a:pt x="34" y="64"/>
                  </a:lnTo>
                  <a:lnTo>
                    <a:pt x="36" y="62"/>
                  </a:lnTo>
                  <a:lnTo>
                    <a:pt x="36" y="66"/>
                  </a:lnTo>
                  <a:lnTo>
                    <a:pt x="37" y="64"/>
                  </a:lnTo>
                  <a:lnTo>
                    <a:pt x="43" y="64"/>
                  </a:lnTo>
                  <a:lnTo>
                    <a:pt x="44" y="62"/>
                  </a:lnTo>
                  <a:lnTo>
                    <a:pt x="48" y="62"/>
                  </a:lnTo>
                  <a:lnTo>
                    <a:pt x="44" y="66"/>
                  </a:lnTo>
                  <a:lnTo>
                    <a:pt x="44" y="69"/>
                  </a:lnTo>
                  <a:lnTo>
                    <a:pt x="43" y="73"/>
                  </a:lnTo>
                  <a:lnTo>
                    <a:pt x="41" y="75"/>
                  </a:lnTo>
                  <a:lnTo>
                    <a:pt x="37" y="77"/>
                  </a:lnTo>
                  <a:lnTo>
                    <a:pt x="36" y="78"/>
                  </a:lnTo>
                  <a:lnTo>
                    <a:pt x="37" y="80"/>
                  </a:lnTo>
                  <a:lnTo>
                    <a:pt x="37" y="82"/>
                  </a:lnTo>
                  <a:lnTo>
                    <a:pt x="39" y="84"/>
                  </a:lnTo>
                  <a:lnTo>
                    <a:pt x="39" y="89"/>
                  </a:lnTo>
                  <a:lnTo>
                    <a:pt x="41" y="85"/>
                  </a:lnTo>
                  <a:lnTo>
                    <a:pt x="43" y="84"/>
                  </a:lnTo>
                  <a:lnTo>
                    <a:pt x="43" y="82"/>
                  </a:lnTo>
                  <a:lnTo>
                    <a:pt x="44" y="80"/>
                  </a:lnTo>
                  <a:lnTo>
                    <a:pt x="44" y="78"/>
                  </a:lnTo>
                  <a:lnTo>
                    <a:pt x="46" y="80"/>
                  </a:lnTo>
                  <a:lnTo>
                    <a:pt x="46" y="82"/>
                  </a:lnTo>
                  <a:lnTo>
                    <a:pt x="48" y="84"/>
                  </a:lnTo>
                  <a:lnTo>
                    <a:pt x="48" y="82"/>
                  </a:lnTo>
                  <a:lnTo>
                    <a:pt x="50" y="82"/>
                  </a:lnTo>
                  <a:lnTo>
                    <a:pt x="50" y="80"/>
                  </a:lnTo>
                  <a:lnTo>
                    <a:pt x="52" y="82"/>
                  </a:lnTo>
                  <a:lnTo>
                    <a:pt x="52" y="84"/>
                  </a:lnTo>
                  <a:lnTo>
                    <a:pt x="53" y="87"/>
                  </a:lnTo>
                  <a:lnTo>
                    <a:pt x="53" y="89"/>
                  </a:lnTo>
                  <a:lnTo>
                    <a:pt x="55" y="85"/>
                  </a:lnTo>
                  <a:lnTo>
                    <a:pt x="57" y="84"/>
                  </a:lnTo>
                  <a:lnTo>
                    <a:pt x="59" y="85"/>
                  </a:lnTo>
                  <a:lnTo>
                    <a:pt x="59" y="87"/>
                  </a:lnTo>
                  <a:lnTo>
                    <a:pt x="60" y="91"/>
                  </a:lnTo>
                  <a:lnTo>
                    <a:pt x="60" y="93"/>
                  </a:lnTo>
                  <a:lnTo>
                    <a:pt x="53" y="100"/>
                  </a:lnTo>
                  <a:lnTo>
                    <a:pt x="55" y="100"/>
                  </a:lnTo>
                  <a:lnTo>
                    <a:pt x="57" y="101"/>
                  </a:lnTo>
                  <a:lnTo>
                    <a:pt x="59" y="101"/>
                  </a:lnTo>
                  <a:lnTo>
                    <a:pt x="60" y="103"/>
                  </a:lnTo>
                  <a:lnTo>
                    <a:pt x="53" y="105"/>
                  </a:lnTo>
                  <a:lnTo>
                    <a:pt x="62" y="105"/>
                  </a:lnTo>
                  <a:lnTo>
                    <a:pt x="62" y="100"/>
                  </a:lnTo>
                  <a:lnTo>
                    <a:pt x="60" y="98"/>
                  </a:lnTo>
                  <a:lnTo>
                    <a:pt x="60" y="96"/>
                  </a:lnTo>
                  <a:lnTo>
                    <a:pt x="68" y="96"/>
                  </a:lnTo>
                  <a:lnTo>
                    <a:pt x="68" y="93"/>
                  </a:lnTo>
                  <a:lnTo>
                    <a:pt x="71" y="94"/>
                  </a:lnTo>
                  <a:lnTo>
                    <a:pt x="73" y="96"/>
                  </a:lnTo>
                  <a:lnTo>
                    <a:pt x="75" y="96"/>
                  </a:lnTo>
                  <a:lnTo>
                    <a:pt x="76" y="94"/>
                  </a:lnTo>
                  <a:lnTo>
                    <a:pt x="76" y="91"/>
                  </a:lnTo>
                  <a:lnTo>
                    <a:pt x="78" y="89"/>
                  </a:lnTo>
                  <a:lnTo>
                    <a:pt x="80" y="93"/>
                  </a:lnTo>
                  <a:lnTo>
                    <a:pt x="82" y="94"/>
                  </a:lnTo>
                  <a:lnTo>
                    <a:pt x="82" y="105"/>
                  </a:lnTo>
                  <a:lnTo>
                    <a:pt x="80" y="107"/>
                  </a:lnTo>
                  <a:lnTo>
                    <a:pt x="82" y="109"/>
                  </a:lnTo>
                  <a:lnTo>
                    <a:pt x="83" y="112"/>
                  </a:lnTo>
                  <a:lnTo>
                    <a:pt x="92" y="121"/>
                  </a:lnTo>
                  <a:lnTo>
                    <a:pt x="98" y="125"/>
                  </a:lnTo>
                  <a:lnTo>
                    <a:pt x="101" y="130"/>
                  </a:lnTo>
                  <a:lnTo>
                    <a:pt x="107" y="133"/>
                  </a:lnTo>
                  <a:lnTo>
                    <a:pt x="108" y="135"/>
                  </a:lnTo>
                  <a:lnTo>
                    <a:pt x="110" y="135"/>
                  </a:lnTo>
                  <a:lnTo>
                    <a:pt x="114" y="139"/>
                  </a:lnTo>
                  <a:lnTo>
                    <a:pt x="110" y="142"/>
                  </a:lnTo>
                  <a:lnTo>
                    <a:pt x="99" y="135"/>
                  </a:lnTo>
                  <a:lnTo>
                    <a:pt x="83" y="119"/>
                  </a:lnTo>
                  <a:lnTo>
                    <a:pt x="78" y="116"/>
                  </a:lnTo>
                  <a:lnTo>
                    <a:pt x="73" y="116"/>
                  </a:lnTo>
                  <a:lnTo>
                    <a:pt x="64" y="117"/>
                  </a:lnTo>
                  <a:lnTo>
                    <a:pt x="53" y="119"/>
                  </a:lnTo>
                  <a:lnTo>
                    <a:pt x="43" y="119"/>
                  </a:lnTo>
                  <a:lnTo>
                    <a:pt x="43" y="114"/>
                  </a:lnTo>
                  <a:lnTo>
                    <a:pt x="50" y="107"/>
                  </a:lnTo>
                  <a:lnTo>
                    <a:pt x="39" y="107"/>
                  </a:lnTo>
                  <a:lnTo>
                    <a:pt x="37" y="109"/>
                  </a:lnTo>
                  <a:lnTo>
                    <a:pt x="36" y="112"/>
                  </a:lnTo>
                  <a:lnTo>
                    <a:pt x="30" y="112"/>
                  </a:lnTo>
                  <a:lnTo>
                    <a:pt x="27" y="114"/>
                  </a:lnTo>
                  <a:lnTo>
                    <a:pt x="25" y="114"/>
                  </a:lnTo>
                  <a:lnTo>
                    <a:pt x="23" y="116"/>
                  </a:lnTo>
                  <a:lnTo>
                    <a:pt x="21" y="116"/>
                  </a:lnTo>
                  <a:lnTo>
                    <a:pt x="20" y="117"/>
                  </a:lnTo>
                  <a:lnTo>
                    <a:pt x="20" y="112"/>
                  </a:lnTo>
                  <a:lnTo>
                    <a:pt x="21" y="110"/>
                  </a:lnTo>
                  <a:lnTo>
                    <a:pt x="14" y="110"/>
                  </a:lnTo>
                  <a:lnTo>
                    <a:pt x="14" y="109"/>
                  </a:lnTo>
                  <a:lnTo>
                    <a:pt x="16" y="107"/>
                  </a:lnTo>
                  <a:lnTo>
                    <a:pt x="20" y="105"/>
                  </a:lnTo>
                  <a:lnTo>
                    <a:pt x="23" y="101"/>
                  </a:lnTo>
                  <a:lnTo>
                    <a:pt x="25" y="101"/>
                  </a:lnTo>
                  <a:lnTo>
                    <a:pt x="21" y="100"/>
                  </a:lnTo>
                  <a:lnTo>
                    <a:pt x="23" y="98"/>
                  </a:lnTo>
                  <a:lnTo>
                    <a:pt x="20" y="98"/>
                  </a:lnTo>
                  <a:lnTo>
                    <a:pt x="16" y="100"/>
                  </a:lnTo>
                  <a:lnTo>
                    <a:pt x="12" y="100"/>
                  </a:lnTo>
                  <a:lnTo>
                    <a:pt x="9" y="103"/>
                  </a:lnTo>
                  <a:lnTo>
                    <a:pt x="9" y="96"/>
                  </a:lnTo>
                  <a:lnTo>
                    <a:pt x="7" y="96"/>
                  </a:lnTo>
                  <a:lnTo>
                    <a:pt x="7" y="91"/>
                  </a:lnTo>
                  <a:lnTo>
                    <a:pt x="9" y="91"/>
                  </a:lnTo>
                  <a:lnTo>
                    <a:pt x="9" y="87"/>
                  </a:lnTo>
                  <a:lnTo>
                    <a:pt x="7" y="85"/>
                  </a:lnTo>
                  <a:lnTo>
                    <a:pt x="7" y="84"/>
                  </a:lnTo>
                  <a:lnTo>
                    <a:pt x="5" y="84"/>
                  </a:lnTo>
                  <a:lnTo>
                    <a:pt x="5" y="80"/>
                  </a:lnTo>
                  <a:lnTo>
                    <a:pt x="16" y="80"/>
                  </a:lnTo>
                  <a:lnTo>
                    <a:pt x="16" y="77"/>
                  </a:lnTo>
                  <a:lnTo>
                    <a:pt x="14" y="75"/>
                  </a:lnTo>
                  <a:lnTo>
                    <a:pt x="16" y="75"/>
                  </a:lnTo>
                  <a:lnTo>
                    <a:pt x="20" y="78"/>
                  </a:lnTo>
                  <a:lnTo>
                    <a:pt x="20" y="73"/>
                  </a:lnTo>
                  <a:lnTo>
                    <a:pt x="18" y="71"/>
                  </a:lnTo>
                  <a:lnTo>
                    <a:pt x="11" y="68"/>
                  </a:lnTo>
                  <a:lnTo>
                    <a:pt x="7" y="68"/>
                  </a:lnTo>
                  <a:lnTo>
                    <a:pt x="4" y="64"/>
                  </a:lnTo>
                  <a:lnTo>
                    <a:pt x="4" y="61"/>
                  </a:lnTo>
                  <a:lnTo>
                    <a:pt x="2" y="57"/>
                  </a:lnTo>
                  <a:lnTo>
                    <a:pt x="0" y="55"/>
                  </a:lnTo>
                  <a:lnTo>
                    <a:pt x="0" y="52"/>
                  </a:lnTo>
                  <a:lnTo>
                    <a:pt x="4" y="52"/>
                  </a:lnTo>
                  <a:lnTo>
                    <a:pt x="4" y="50"/>
                  </a:lnTo>
                  <a:lnTo>
                    <a:pt x="2" y="48"/>
                  </a:lnTo>
                  <a:lnTo>
                    <a:pt x="2" y="45"/>
                  </a:lnTo>
                  <a:lnTo>
                    <a:pt x="4" y="43"/>
                  </a:lnTo>
                  <a:lnTo>
                    <a:pt x="5" y="45"/>
                  </a:lnTo>
                  <a:lnTo>
                    <a:pt x="5" y="46"/>
                  </a:lnTo>
                  <a:lnTo>
                    <a:pt x="7" y="46"/>
                  </a:lnTo>
                  <a:lnTo>
                    <a:pt x="9" y="48"/>
                  </a:lnTo>
                  <a:lnTo>
                    <a:pt x="9" y="46"/>
                  </a:lnTo>
                  <a:lnTo>
                    <a:pt x="14" y="50"/>
                  </a:lnTo>
                  <a:lnTo>
                    <a:pt x="14" y="46"/>
                  </a:lnTo>
                  <a:lnTo>
                    <a:pt x="16" y="45"/>
                  </a:lnTo>
                  <a:lnTo>
                    <a:pt x="18" y="46"/>
                  </a:lnTo>
                  <a:lnTo>
                    <a:pt x="18" y="48"/>
                  </a:lnTo>
                  <a:lnTo>
                    <a:pt x="20" y="52"/>
                  </a:lnTo>
                  <a:lnTo>
                    <a:pt x="20" y="68"/>
                  </a:lnTo>
                  <a:lnTo>
                    <a:pt x="21" y="69"/>
                  </a:lnTo>
                  <a:lnTo>
                    <a:pt x="21" y="73"/>
                  </a:lnTo>
                  <a:lnTo>
                    <a:pt x="23" y="75"/>
                  </a:lnTo>
                  <a:lnTo>
                    <a:pt x="23" y="62"/>
                  </a:lnTo>
                  <a:lnTo>
                    <a:pt x="21" y="61"/>
                  </a:lnTo>
                  <a:lnTo>
                    <a:pt x="21" y="55"/>
                  </a:lnTo>
                  <a:lnTo>
                    <a:pt x="23" y="57"/>
                  </a:lnTo>
                  <a:lnTo>
                    <a:pt x="23" y="59"/>
                  </a:lnTo>
                  <a:lnTo>
                    <a:pt x="25" y="59"/>
                  </a:lnTo>
                  <a:lnTo>
                    <a:pt x="27" y="61"/>
                  </a:lnTo>
                  <a:lnTo>
                    <a:pt x="27" y="62"/>
                  </a:lnTo>
                  <a:lnTo>
                    <a:pt x="28" y="59"/>
                  </a:lnTo>
                  <a:lnTo>
                    <a:pt x="27" y="57"/>
                  </a:lnTo>
                  <a:lnTo>
                    <a:pt x="23" y="55"/>
                  </a:lnTo>
                  <a:lnTo>
                    <a:pt x="23" y="53"/>
                  </a:lnTo>
                  <a:lnTo>
                    <a:pt x="21" y="52"/>
                  </a:lnTo>
                  <a:lnTo>
                    <a:pt x="21" y="46"/>
                  </a:lnTo>
                  <a:lnTo>
                    <a:pt x="20" y="45"/>
                  </a:lnTo>
                  <a:lnTo>
                    <a:pt x="16" y="45"/>
                  </a:lnTo>
                  <a:lnTo>
                    <a:pt x="14" y="43"/>
                  </a:lnTo>
                  <a:lnTo>
                    <a:pt x="14" y="39"/>
                  </a:lnTo>
                  <a:lnTo>
                    <a:pt x="11" y="36"/>
                  </a:lnTo>
                  <a:lnTo>
                    <a:pt x="11" y="34"/>
                  </a:lnTo>
                  <a:lnTo>
                    <a:pt x="12" y="34"/>
                  </a:lnTo>
                  <a:lnTo>
                    <a:pt x="12" y="32"/>
                  </a:lnTo>
                  <a:lnTo>
                    <a:pt x="11" y="30"/>
                  </a:lnTo>
                  <a:lnTo>
                    <a:pt x="11" y="23"/>
                  </a:lnTo>
                  <a:lnTo>
                    <a:pt x="12" y="23"/>
                  </a:lnTo>
                  <a:lnTo>
                    <a:pt x="12" y="25"/>
                  </a:lnTo>
                  <a:lnTo>
                    <a:pt x="16" y="25"/>
                  </a:lnTo>
                  <a:lnTo>
                    <a:pt x="14" y="21"/>
                  </a:lnTo>
                  <a:lnTo>
                    <a:pt x="14" y="20"/>
                  </a:lnTo>
                  <a:lnTo>
                    <a:pt x="12" y="16"/>
                  </a:lnTo>
                  <a:lnTo>
                    <a:pt x="12" y="13"/>
                  </a:lnTo>
                  <a:lnTo>
                    <a:pt x="14" y="9"/>
                  </a:lnTo>
                  <a:lnTo>
                    <a:pt x="14" y="7"/>
                  </a:lnTo>
                  <a:lnTo>
                    <a:pt x="16" y="4"/>
                  </a:lnTo>
                  <a:lnTo>
                    <a:pt x="20" y="7"/>
                  </a:lnTo>
                  <a:lnTo>
                    <a:pt x="25" y="0"/>
                  </a:lnTo>
                  <a:close/>
                </a:path>
              </a:pathLst>
            </a:custGeom>
            <a:solidFill>
              <a:srgbClr val="108C2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423">
              <a:extLst>
                <a:ext uri="{FF2B5EF4-FFF2-40B4-BE49-F238E27FC236}">
                  <a16:creationId xmlns:a16="http://schemas.microsoft.com/office/drawing/2014/main" id="{D54209B0-C503-4A6B-B173-A2E008F2E0A6}"/>
                </a:ext>
              </a:extLst>
            </p:cNvPr>
            <p:cNvSpPr>
              <a:spLocks noEditPoints="1"/>
            </p:cNvSpPr>
            <p:nvPr/>
          </p:nvSpPr>
          <p:spPr bwMode="auto">
            <a:xfrm>
              <a:off x="9575801" y="2014538"/>
              <a:ext cx="180975" cy="225425"/>
            </a:xfrm>
            <a:custGeom>
              <a:avLst/>
              <a:gdLst/>
              <a:ahLst/>
              <a:cxnLst>
                <a:cxn ang="0">
                  <a:pos x="100" y="126"/>
                </a:cxn>
                <a:cxn ang="0">
                  <a:pos x="100" y="132"/>
                </a:cxn>
                <a:cxn ang="0">
                  <a:pos x="71" y="117"/>
                </a:cxn>
                <a:cxn ang="0">
                  <a:pos x="46" y="121"/>
                </a:cxn>
                <a:cxn ang="0">
                  <a:pos x="29" y="112"/>
                </a:cxn>
                <a:cxn ang="0">
                  <a:pos x="16" y="110"/>
                </a:cxn>
                <a:cxn ang="0">
                  <a:pos x="50" y="107"/>
                </a:cxn>
                <a:cxn ang="0">
                  <a:pos x="59" y="105"/>
                </a:cxn>
                <a:cxn ang="0">
                  <a:pos x="27" y="101"/>
                </a:cxn>
                <a:cxn ang="0">
                  <a:pos x="55" y="100"/>
                </a:cxn>
                <a:cxn ang="0">
                  <a:pos x="25" y="100"/>
                </a:cxn>
                <a:cxn ang="0">
                  <a:pos x="11" y="101"/>
                </a:cxn>
                <a:cxn ang="0">
                  <a:pos x="32" y="98"/>
                </a:cxn>
                <a:cxn ang="0">
                  <a:pos x="30" y="93"/>
                </a:cxn>
                <a:cxn ang="0">
                  <a:pos x="29" y="93"/>
                </a:cxn>
                <a:cxn ang="0">
                  <a:pos x="75" y="94"/>
                </a:cxn>
                <a:cxn ang="0">
                  <a:pos x="62" y="91"/>
                </a:cxn>
                <a:cxn ang="0">
                  <a:pos x="45" y="85"/>
                </a:cxn>
                <a:cxn ang="0">
                  <a:pos x="54" y="82"/>
                </a:cxn>
                <a:cxn ang="0">
                  <a:pos x="7" y="80"/>
                </a:cxn>
                <a:cxn ang="0">
                  <a:pos x="9" y="85"/>
                </a:cxn>
                <a:cxn ang="0">
                  <a:pos x="20" y="80"/>
                </a:cxn>
                <a:cxn ang="0">
                  <a:pos x="20" y="77"/>
                </a:cxn>
                <a:cxn ang="0">
                  <a:pos x="39" y="98"/>
                </a:cxn>
                <a:cxn ang="0">
                  <a:pos x="36" y="78"/>
                </a:cxn>
                <a:cxn ang="0">
                  <a:pos x="14" y="69"/>
                </a:cxn>
                <a:cxn ang="0">
                  <a:pos x="16" y="71"/>
                </a:cxn>
                <a:cxn ang="0">
                  <a:pos x="45" y="69"/>
                </a:cxn>
                <a:cxn ang="0">
                  <a:pos x="7" y="68"/>
                </a:cxn>
                <a:cxn ang="0">
                  <a:pos x="23" y="73"/>
                </a:cxn>
                <a:cxn ang="0">
                  <a:pos x="48" y="62"/>
                </a:cxn>
                <a:cxn ang="0">
                  <a:pos x="7" y="66"/>
                </a:cxn>
                <a:cxn ang="0">
                  <a:pos x="30" y="69"/>
                </a:cxn>
                <a:cxn ang="0">
                  <a:pos x="39" y="59"/>
                </a:cxn>
                <a:cxn ang="0">
                  <a:pos x="29" y="64"/>
                </a:cxn>
                <a:cxn ang="0">
                  <a:pos x="41" y="57"/>
                </a:cxn>
                <a:cxn ang="0">
                  <a:pos x="25" y="57"/>
                </a:cxn>
                <a:cxn ang="0">
                  <a:pos x="4" y="59"/>
                </a:cxn>
                <a:cxn ang="0">
                  <a:pos x="0" y="52"/>
                </a:cxn>
                <a:cxn ang="0">
                  <a:pos x="20" y="50"/>
                </a:cxn>
                <a:cxn ang="0">
                  <a:pos x="25" y="53"/>
                </a:cxn>
                <a:cxn ang="0">
                  <a:pos x="22" y="45"/>
                </a:cxn>
                <a:cxn ang="0">
                  <a:pos x="16" y="46"/>
                </a:cxn>
                <a:cxn ang="0">
                  <a:pos x="39" y="39"/>
                </a:cxn>
                <a:cxn ang="0">
                  <a:pos x="27" y="41"/>
                </a:cxn>
                <a:cxn ang="0">
                  <a:pos x="14" y="39"/>
                </a:cxn>
                <a:cxn ang="0">
                  <a:pos x="27" y="36"/>
                </a:cxn>
                <a:cxn ang="0">
                  <a:pos x="14" y="37"/>
                </a:cxn>
                <a:cxn ang="0">
                  <a:pos x="34" y="39"/>
                </a:cxn>
                <a:cxn ang="0">
                  <a:pos x="22" y="25"/>
                </a:cxn>
                <a:cxn ang="0">
                  <a:pos x="14" y="23"/>
                </a:cxn>
                <a:cxn ang="0">
                  <a:pos x="32" y="20"/>
                </a:cxn>
                <a:cxn ang="0">
                  <a:pos x="43" y="16"/>
                </a:cxn>
                <a:cxn ang="0">
                  <a:pos x="30" y="14"/>
                </a:cxn>
                <a:cxn ang="0">
                  <a:pos x="38" y="18"/>
                </a:cxn>
                <a:cxn ang="0">
                  <a:pos x="32" y="11"/>
                </a:cxn>
                <a:cxn ang="0">
                  <a:pos x="14" y="16"/>
                </a:cxn>
                <a:cxn ang="0">
                  <a:pos x="22" y="7"/>
                </a:cxn>
                <a:cxn ang="0">
                  <a:pos x="25" y="0"/>
                </a:cxn>
              </a:cxnLst>
              <a:rect l="0" t="0" r="r" b="b"/>
              <a:pathLst>
                <a:path w="114" h="142">
                  <a:moveTo>
                    <a:pt x="100" y="126"/>
                  </a:moveTo>
                  <a:lnTo>
                    <a:pt x="105" y="130"/>
                  </a:lnTo>
                  <a:lnTo>
                    <a:pt x="109" y="133"/>
                  </a:lnTo>
                  <a:lnTo>
                    <a:pt x="112" y="135"/>
                  </a:lnTo>
                  <a:lnTo>
                    <a:pt x="114" y="137"/>
                  </a:lnTo>
                  <a:lnTo>
                    <a:pt x="112" y="137"/>
                  </a:lnTo>
                  <a:lnTo>
                    <a:pt x="110" y="135"/>
                  </a:lnTo>
                  <a:lnTo>
                    <a:pt x="107" y="133"/>
                  </a:lnTo>
                  <a:lnTo>
                    <a:pt x="100" y="126"/>
                  </a:lnTo>
                  <a:close/>
                  <a:moveTo>
                    <a:pt x="89" y="116"/>
                  </a:moveTo>
                  <a:lnTo>
                    <a:pt x="91" y="116"/>
                  </a:lnTo>
                  <a:lnTo>
                    <a:pt x="91" y="117"/>
                  </a:lnTo>
                  <a:lnTo>
                    <a:pt x="89" y="117"/>
                  </a:lnTo>
                  <a:lnTo>
                    <a:pt x="89" y="116"/>
                  </a:lnTo>
                  <a:close/>
                  <a:moveTo>
                    <a:pt x="80" y="116"/>
                  </a:moveTo>
                  <a:lnTo>
                    <a:pt x="84" y="117"/>
                  </a:lnTo>
                  <a:lnTo>
                    <a:pt x="94" y="128"/>
                  </a:lnTo>
                  <a:lnTo>
                    <a:pt x="100" y="132"/>
                  </a:lnTo>
                  <a:lnTo>
                    <a:pt x="105" y="137"/>
                  </a:lnTo>
                  <a:lnTo>
                    <a:pt x="112" y="142"/>
                  </a:lnTo>
                  <a:lnTo>
                    <a:pt x="105" y="139"/>
                  </a:lnTo>
                  <a:lnTo>
                    <a:pt x="100" y="133"/>
                  </a:lnTo>
                  <a:lnTo>
                    <a:pt x="93" y="128"/>
                  </a:lnTo>
                  <a:lnTo>
                    <a:pt x="80" y="116"/>
                  </a:lnTo>
                  <a:close/>
                  <a:moveTo>
                    <a:pt x="64" y="116"/>
                  </a:moveTo>
                  <a:lnTo>
                    <a:pt x="77" y="116"/>
                  </a:lnTo>
                  <a:lnTo>
                    <a:pt x="71" y="117"/>
                  </a:lnTo>
                  <a:lnTo>
                    <a:pt x="64" y="117"/>
                  </a:lnTo>
                  <a:lnTo>
                    <a:pt x="59" y="119"/>
                  </a:lnTo>
                  <a:lnTo>
                    <a:pt x="52" y="119"/>
                  </a:lnTo>
                  <a:lnTo>
                    <a:pt x="57" y="117"/>
                  </a:lnTo>
                  <a:lnTo>
                    <a:pt x="64" y="116"/>
                  </a:lnTo>
                  <a:close/>
                  <a:moveTo>
                    <a:pt x="45" y="116"/>
                  </a:moveTo>
                  <a:lnTo>
                    <a:pt x="45" y="119"/>
                  </a:lnTo>
                  <a:lnTo>
                    <a:pt x="50" y="119"/>
                  </a:lnTo>
                  <a:lnTo>
                    <a:pt x="46" y="121"/>
                  </a:lnTo>
                  <a:lnTo>
                    <a:pt x="45" y="121"/>
                  </a:lnTo>
                  <a:lnTo>
                    <a:pt x="43" y="119"/>
                  </a:lnTo>
                  <a:lnTo>
                    <a:pt x="43" y="117"/>
                  </a:lnTo>
                  <a:lnTo>
                    <a:pt x="45" y="116"/>
                  </a:lnTo>
                  <a:close/>
                  <a:moveTo>
                    <a:pt x="29" y="112"/>
                  </a:moveTo>
                  <a:lnTo>
                    <a:pt x="34" y="112"/>
                  </a:lnTo>
                  <a:lnTo>
                    <a:pt x="32" y="114"/>
                  </a:lnTo>
                  <a:lnTo>
                    <a:pt x="27" y="114"/>
                  </a:lnTo>
                  <a:lnTo>
                    <a:pt x="29" y="112"/>
                  </a:lnTo>
                  <a:close/>
                  <a:moveTo>
                    <a:pt x="46" y="110"/>
                  </a:moveTo>
                  <a:lnTo>
                    <a:pt x="46" y="112"/>
                  </a:lnTo>
                  <a:lnTo>
                    <a:pt x="45" y="114"/>
                  </a:lnTo>
                  <a:lnTo>
                    <a:pt x="46" y="110"/>
                  </a:lnTo>
                  <a:close/>
                  <a:moveTo>
                    <a:pt x="22" y="110"/>
                  </a:moveTo>
                  <a:lnTo>
                    <a:pt x="23" y="110"/>
                  </a:lnTo>
                  <a:lnTo>
                    <a:pt x="22" y="112"/>
                  </a:lnTo>
                  <a:lnTo>
                    <a:pt x="22" y="110"/>
                  </a:lnTo>
                  <a:close/>
                  <a:moveTo>
                    <a:pt x="16" y="110"/>
                  </a:moveTo>
                  <a:lnTo>
                    <a:pt x="20" y="110"/>
                  </a:lnTo>
                  <a:lnTo>
                    <a:pt x="18" y="112"/>
                  </a:lnTo>
                  <a:lnTo>
                    <a:pt x="16" y="112"/>
                  </a:lnTo>
                  <a:lnTo>
                    <a:pt x="16" y="110"/>
                  </a:lnTo>
                  <a:close/>
                  <a:moveTo>
                    <a:pt x="39" y="109"/>
                  </a:moveTo>
                  <a:lnTo>
                    <a:pt x="38" y="112"/>
                  </a:lnTo>
                  <a:lnTo>
                    <a:pt x="36" y="112"/>
                  </a:lnTo>
                  <a:lnTo>
                    <a:pt x="39" y="109"/>
                  </a:lnTo>
                  <a:close/>
                  <a:moveTo>
                    <a:pt x="50" y="107"/>
                  </a:moveTo>
                  <a:lnTo>
                    <a:pt x="52" y="107"/>
                  </a:lnTo>
                  <a:lnTo>
                    <a:pt x="48" y="110"/>
                  </a:lnTo>
                  <a:lnTo>
                    <a:pt x="46" y="110"/>
                  </a:lnTo>
                  <a:lnTo>
                    <a:pt x="50" y="107"/>
                  </a:lnTo>
                  <a:close/>
                  <a:moveTo>
                    <a:pt x="64" y="101"/>
                  </a:moveTo>
                  <a:lnTo>
                    <a:pt x="64" y="105"/>
                  </a:lnTo>
                  <a:lnTo>
                    <a:pt x="62" y="107"/>
                  </a:lnTo>
                  <a:lnTo>
                    <a:pt x="61" y="107"/>
                  </a:lnTo>
                  <a:lnTo>
                    <a:pt x="59" y="105"/>
                  </a:lnTo>
                  <a:lnTo>
                    <a:pt x="62" y="105"/>
                  </a:lnTo>
                  <a:lnTo>
                    <a:pt x="64" y="101"/>
                  </a:lnTo>
                  <a:close/>
                  <a:moveTo>
                    <a:pt x="57" y="101"/>
                  </a:moveTo>
                  <a:lnTo>
                    <a:pt x="61" y="101"/>
                  </a:lnTo>
                  <a:lnTo>
                    <a:pt x="62" y="103"/>
                  </a:lnTo>
                  <a:lnTo>
                    <a:pt x="59" y="103"/>
                  </a:lnTo>
                  <a:lnTo>
                    <a:pt x="57" y="101"/>
                  </a:lnTo>
                  <a:close/>
                  <a:moveTo>
                    <a:pt x="23" y="101"/>
                  </a:moveTo>
                  <a:lnTo>
                    <a:pt x="27" y="101"/>
                  </a:lnTo>
                  <a:lnTo>
                    <a:pt x="23" y="103"/>
                  </a:lnTo>
                  <a:lnTo>
                    <a:pt x="22" y="105"/>
                  </a:lnTo>
                  <a:lnTo>
                    <a:pt x="18" y="107"/>
                  </a:lnTo>
                  <a:lnTo>
                    <a:pt x="18" y="109"/>
                  </a:lnTo>
                  <a:lnTo>
                    <a:pt x="16" y="110"/>
                  </a:lnTo>
                  <a:lnTo>
                    <a:pt x="16" y="109"/>
                  </a:lnTo>
                  <a:lnTo>
                    <a:pt x="23" y="101"/>
                  </a:lnTo>
                  <a:close/>
                  <a:moveTo>
                    <a:pt x="54" y="100"/>
                  </a:moveTo>
                  <a:lnTo>
                    <a:pt x="55" y="100"/>
                  </a:lnTo>
                  <a:lnTo>
                    <a:pt x="54" y="101"/>
                  </a:lnTo>
                  <a:lnTo>
                    <a:pt x="54" y="100"/>
                  </a:lnTo>
                  <a:close/>
                  <a:moveTo>
                    <a:pt x="62" y="98"/>
                  </a:moveTo>
                  <a:lnTo>
                    <a:pt x="64" y="100"/>
                  </a:lnTo>
                  <a:lnTo>
                    <a:pt x="64" y="101"/>
                  </a:lnTo>
                  <a:lnTo>
                    <a:pt x="62" y="100"/>
                  </a:lnTo>
                  <a:lnTo>
                    <a:pt x="62" y="98"/>
                  </a:lnTo>
                  <a:close/>
                  <a:moveTo>
                    <a:pt x="27" y="98"/>
                  </a:moveTo>
                  <a:lnTo>
                    <a:pt x="25" y="100"/>
                  </a:lnTo>
                  <a:lnTo>
                    <a:pt x="23" y="100"/>
                  </a:lnTo>
                  <a:lnTo>
                    <a:pt x="27" y="98"/>
                  </a:lnTo>
                  <a:close/>
                  <a:moveTo>
                    <a:pt x="14" y="98"/>
                  </a:moveTo>
                  <a:lnTo>
                    <a:pt x="22" y="98"/>
                  </a:lnTo>
                  <a:lnTo>
                    <a:pt x="18" y="100"/>
                  </a:lnTo>
                  <a:lnTo>
                    <a:pt x="16" y="100"/>
                  </a:lnTo>
                  <a:lnTo>
                    <a:pt x="14" y="101"/>
                  </a:lnTo>
                  <a:lnTo>
                    <a:pt x="11" y="103"/>
                  </a:lnTo>
                  <a:lnTo>
                    <a:pt x="11" y="101"/>
                  </a:lnTo>
                  <a:lnTo>
                    <a:pt x="14" y="98"/>
                  </a:lnTo>
                  <a:close/>
                  <a:moveTo>
                    <a:pt x="43" y="96"/>
                  </a:moveTo>
                  <a:lnTo>
                    <a:pt x="45" y="100"/>
                  </a:lnTo>
                  <a:lnTo>
                    <a:pt x="45" y="101"/>
                  </a:lnTo>
                  <a:lnTo>
                    <a:pt x="43" y="100"/>
                  </a:lnTo>
                  <a:lnTo>
                    <a:pt x="43" y="96"/>
                  </a:lnTo>
                  <a:close/>
                  <a:moveTo>
                    <a:pt x="32" y="94"/>
                  </a:moveTo>
                  <a:lnTo>
                    <a:pt x="34" y="96"/>
                  </a:lnTo>
                  <a:lnTo>
                    <a:pt x="32" y="98"/>
                  </a:lnTo>
                  <a:lnTo>
                    <a:pt x="29" y="98"/>
                  </a:lnTo>
                  <a:lnTo>
                    <a:pt x="30" y="96"/>
                  </a:lnTo>
                  <a:lnTo>
                    <a:pt x="32" y="96"/>
                  </a:lnTo>
                  <a:lnTo>
                    <a:pt x="32" y="94"/>
                  </a:lnTo>
                  <a:close/>
                  <a:moveTo>
                    <a:pt x="41" y="93"/>
                  </a:moveTo>
                  <a:lnTo>
                    <a:pt x="43" y="94"/>
                  </a:lnTo>
                  <a:lnTo>
                    <a:pt x="43" y="96"/>
                  </a:lnTo>
                  <a:lnTo>
                    <a:pt x="41" y="93"/>
                  </a:lnTo>
                  <a:close/>
                  <a:moveTo>
                    <a:pt x="30" y="93"/>
                  </a:moveTo>
                  <a:lnTo>
                    <a:pt x="32" y="94"/>
                  </a:lnTo>
                  <a:lnTo>
                    <a:pt x="30" y="93"/>
                  </a:lnTo>
                  <a:close/>
                  <a:moveTo>
                    <a:pt x="29" y="93"/>
                  </a:moveTo>
                  <a:lnTo>
                    <a:pt x="30" y="93"/>
                  </a:lnTo>
                  <a:lnTo>
                    <a:pt x="30" y="94"/>
                  </a:lnTo>
                  <a:lnTo>
                    <a:pt x="29" y="96"/>
                  </a:lnTo>
                  <a:lnTo>
                    <a:pt x="25" y="98"/>
                  </a:lnTo>
                  <a:lnTo>
                    <a:pt x="29" y="94"/>
                  </a:lnTo>
                  <a:lnTo>
                    <a:pt x="29" y="93"/>
                  </a:lnTo>
                  <a:close/>
                  <a:moveTo>
                    <a:pt x="80" y="91"/>
                  </a:moveTo>
                  <a:lnTo>
                    <a:pt x="78" y="94"/>
                  </a:lnTo>
                  <a:lnTo>
                    <a:pt x="77" y="96"/>
                  </a:lnTo>
                  <a:lnTo>
                    <a:pt x="78" y="93"/>
                  </a:lnTo>
                  <a:lnTo>
                    <a:pt x="80" y="91"/>
                  </a:lnTo>
                  <a:close/>
                  <a:moveTo>
                    <a:pt x="68" y="91"/>
                  </a:moveTo>
                  <a:lnTo>
                    <a:pt x="70" y="91"/>
                  </a:lnTo>
                  <a:lnTo>
                    <a:pt x="73" y="94"/>
                  </a:lnTo>
                  <a:lnTo>
                    <a:pt x="75" y="94"/>
                  </a:lnTo>
                  <a:lnTo>
                    <a:pt x="77" y="96"/>
                  </a:lnTo>
                  <a:lnTo>
                    <a:pt x="75" y="96"/>
                  </a:lnTo>
                  <a:lnTo>
                    <a:pt x="71" y="93"/>
                  </a:lnTo>
                  <a:lnTo>
                    <a:pt x="70" y="93"/>
                  </a:lnTo>
                  <a:lnTo>
                    <a:pt x="70" y="94"/>
                  </a:lnTo>
                  <a:lnTo>
                    <a:pt x="68" y="94"/>
                  </a:lnTo>
                  <a:lnTo>
                    <a:pt x="68" y="91"/>
                  </a:lnTo>
                  <a:close/>
                  <a:moveTo>
                    <a:pt x="61" y="87"/>
                  </a:moveTo>
                  <a:lnTo>
                    <a:pt x="62" y="91"/>
                  </a:lnTo>
                  <a:lnTo>
                    <a:pt x="62" y="93"/>
                  </a:lnTo>
                  <a:lnTo>
                    <a:pt x="61" y="96"/>
                  </a:lnTo>
                  <a:lnTo>
                    <a:pt x="57" y="100"/>
                  </a:lnTo>
                  <a:lnTo>
                    <a:pt x="55" y="100"/>
                  </a:lnTo>
                  <a:lnTo>
                    <a:pt x="61" y="94"/>
                  </a:lnTo>
                  <a:lnTo>
                    <a:pt x="61" y="87"/>
                  </a:lnTo>
                  <a:close/>
                  <a:moveTo>
                    <a:pt x="43" y="84"/>
                  </a:moveTo>
                  <a:lnTo>
                    <a:pt x="45" y="84"/>
                  </a:lnTo>
                  <a:lnTo>
                    <a:pt x="45" y="85"/>
                  </a:lnTo>
                  <a:lnTo>
                    <a:pt x="43" y="85"/>
                  </a:lnTo>
                  <a:lnTo>
                    <a:pt x="43" y="84"/>
                  </a:lnTo>
                  <a:close/>
                  <a:moveTo>
                    <a:pt x="32" y="84"/>
                  </a:moveTo>
                  <a:lnTo>
                    <a:pt x="34" y="85"/>
                  </a:lnTo>
                  <a:lnTo>
                    <a:pt x="32" y="85"/>
                  </a:lnTo>
                  <a:lnTo>
                    <a:pt x="32" y="84"/>
                  </a:lnTo>
                  <a:close/>
                  <a:moveTo>
                    <a:pt x="50" y="80"/>
                  </a:moveTo>
                  <a:lnTo>
                    <a:pt x="52" y="80"/>
                  </a:lnTo>
                  <a:lnTo>
                    <a:pt x="54" y="82"/>
                  </a:lnTo>
                  <a:lnTo>
                    <a:pt x="54" y="84"/>
                  </a:lnTo>
                  <a:lnTo>
                    <a:pt x="52" y="82"/>
                  </a:lnTo>
                  <a:lnTo>
                    <a:pt x="50" y="82"/>
                  </a:lnTo>
                  <a:lnTo>
                    <a:pt x="50" y="80"/>
                  </a:lnTo>
                  <a:close/>
                  <a:moveTo>
                    <a:pt x="32" y="80"/>
                  </a:moveTo>
                  <a:lnTo>
                    <a:pt x="34" y="80"/>
                  </a:lnTo>
                  <a:lnTo>
                    <a:pt x="32" y="82"/>
                  </a:lnTo>
                  <a:lnTo>
                    <a:pt x="32" y="80"/>
                  </a:lnTo>
                  <a:close/>
                  <a:moveTo>
                    <a:pt x="7" y="80"/>
                  </a:moveTo>
                  <a:lnTo>
                    <a:pt x="9" y="82"/>
                  </a:lnTo>
                  <a:lnTo>
                    <a:pt x="9" y="84"/>
                  </a:lnTo>
                  <a:lnTo>
                    <a:pt x="13" y="87"/>
                  </a:lnTo>
                  <a:lnTo>
                    <a:pt x="13" y="89"/>
                  </a:lnTo>
                  <a:lnTo>
                    <a:pt x="11" y="91"/>
                  </a:lnTo>
                  <a:lnTo>
                    <a:pt x="9" y="91"/>
                  </a:lnTo>
                  <a:lnTo>
                    <a:pt x="11" y="89"/>
                  </a:lnTo>
                  <a:lnTo>
                    <a:pt x="11" y="87"/>
                  </a:lnTo>
                  <a:lnTo>
                    <a:pt x="9" y="85"/>
                  </a:lnTo>
                  <a:lnTo>
                    <a:pt x="7" y="85"/>
                  </a:lnTo>
                  <a:lnTo>
                    <a:pt x="7" y="80"/>
                  </a:lnTo>
                  <a:close/>
                  <a:moveTo>
                    <a:pt x="45" y="78"/>
                  </a:moveTo>
                  <a:lnTo>
                    <a:pt x="46" y="80"/>
                  </a:lnTo>
                  <a:lnTo>
                    <a:pt x="46" y="82"/>
                  </a:lnTo>
                  <a:lnTo>
                    <a:pt x="45" y="82"/>
                  </a:lnTo>
                  <a:lnTo>
                    <a:pt x="45" y="78"/>
                  </a:lnTo>
                  <a:close/>
                  <a:moveTo>
                    <a:pt x="18" y="78"/>
                  </a:moveTo>
                  <a:lnTo>
                    <a:pt x="20" y="80"/>
                  </a:lnTo>
                  <a:lnTo>
                    <a:pt x="20" y="82"/>
                  </a:lnTo>
                  <a:lnTo>
                    <a:pt x="18" y="82"/>
                  </a:lnTo>
                  <a:lnTo>
                    <a:pt x="16" y="80"/>
                  </a:lnTo>
                  <a:lnTo>
                    <a:pt x="18" y="80"/>
                  </a:lnTo>
                  <a:lnTo>
                    <a:pt x="18" y="78"/>
                  </a:lnTo>
                  <a:close/>
                  <a:moveTo>
                    <a:pt x="20" y="77"/>
                  </a:moveTo>
                  <a:lnTo>
                    <a:pt x="22" y="77"/>
                  </a:lnTo>
                  <a:lnTo>
                    <a:pt x="22" y="78"/>
                  </a:lnTo>
                  <a:lnTo>
                    <a:pt x="20" y="77"/>
                  </a:lnTo>
                  <a:close/>
                  <a:moveTo>
                    <a:pt x="39" y="77"/>
                  </a:moveTo>
                  <a:lnTo>
                    <a:pt x="38" y="78"/>
                  </a:lnTo>
                  <a:lnTo>
                    <a:pt x="41" y="82"/>
                  </a:lnTo>
                  <a:lnTo>
                    <a:pt x="41" y="87"/>
                  </a:lnTo>
                  <a:lnTo>
                    <a:pt x="43" y="85"/>
                  </a:lnTo>
                  <a:lnTo>
                    <a:pt x="43" y="87"/>
                  </a:lnTo>
                  <a:lnTo>
                    <a:pt x="41" y="91"/>
                  </a:lnTo>
                  <a:lnTo>
                    <a:pt x="41" y="98"/>
                  </a:lnTo>
                  <a:lnTo>
                    <a:pt x="39" y="98"/>
                  </a:lnTo>
                  <a:lnTo>
                    <a:pt x="39" y="82"/>
                  </a:lnTo>
                  <a:lnTo>
                    <a:pt x="38" y="80"/>
                  </a:lnTo>
                  <a:lnTo>
                    <a:pt x="38" y="82"/>
                  </a:lnTo>
                  <a:lnTo>
                    <a:pt x="34" y="85"/>
                  </a:lnTo>
                  <a:lnTo>
                    <a:pt x="34" y="84"/>
                  </a:lnTo>
                  <a:lnTo>
                    <a:pt x="36" y="82"/>
                  </a:lnTo>
                  <a:lnTo>
                    <a:pt x="36" y="80"/>
                  </a:lnTo>
                  <a:lnTo>
                    <a:pt x="34" y="80"/>
                  </a:lnTo>
                  <a:lnTo>
                    <a:pt x="36" y="78"/>
                  </a:lnTo>
                  <a:lnTo>
                    <a:pt x="39" y="77"/>
                  </a:lnTo>
                  <a:close/>
                  <a:moveTo>
                    <a:pt x="16" y="75"/>
                  </a:moveTo>
                  <a:lnTo>
                    <a:pt x="18" y="75"/>
                  </a:lnTo>
                  <a:lnTo>
                    <a:pt x="20" y="77"/>
                  </a:lnTo>
                  <a:lnTo>
                    <a:pt x="18" y="77"/>
                  </a:lnTo>
                  <a:lnTo>
                    <a:pt x="18" y="78"/>
                  </a:lnTo>
                  <a:lnTo>
                    <a:pt x="18" y="77"/>
                  </a:lnTo>
                  <a:lnTo>
                    <a:pt x="16" y="75"/>
                  </a:lnTo>
                  <a:close/>
                  <a:moveTo>
                    <a:pt x="14" y="69"/>
                  </a:moveTo>
                  <a:lnTo>
                    <a:pt x="18" y="69"/>
                  </a:lnTo>
                  <a:lnTo>
                    <a:pt x="22" y="73"/>
                  </a:lnTo>
                  <a:lnTo>
                    <a:pt x="22" y="75"/>
                  </a:lnTo>
                  <a:lnTo>
                    <a:pt x="23" y="77"/>
                  </a:lnTo>
                  <a:lnTo>
                    <a:pt x="23" y="78"/>
                  </a:lnTo>
                  <a:lnTo>
                    <a:pt x="22" y="77"/>
                  </a:lnTo>
                  <a:lnTo>
                    <a:pt x="20" y="73"/>
                  </a:lnTo>
                  <a:lnTo>
                    <a:pt x="18" y="71"/>
                  </a:lnTo>
                  <a:lnTo>
                    <a:pt x="16" y="71"/>
                  </a:lnTo>
                  <a:lnTo>
                    <a:pt x="14" y="69"/>
                  </a:lnTo>
                  <a:close/>
                  <a:moveTo>
                    <a:pt x="46" y="68"/>
                  </a:moveTo>
                  <a:lnTo>
                    <a:pt x="46" y="73"/>
                  </a:lnTo>
                  <a:lnTo>
                    <a:pt x="45" y="75"/>
                  </a:lnTo>
                  <a:lnTo>
                    <a:pt x="43" y="75"/>
                  </a:lnTo>
                  <a:lnTo>
                    <a:pt x="39" y="77"/>
                  </a:lnTo>
                  <a:lnTo>
                    <a:pt x="43" y="73"/>
                  </a:lnTo>
                  <a:lnTo>
                    <a:pt x="45" y="73"/>
                  </a:lnTo>
                  <a:lnTo>
                    <a:pt x="45" y="69"/>
                  </a:lnTo>
                  <a:lnTo>
                    <a:pt x="46" y="68"/>
                  </a:lnTo>
                  <a:close/>
                  <a:moveTo>
                    <a:pt x="9" y="68"/>
                  </a:moveTo>
                  <a:lnTo>
                    <a:pt x="13" y="68"/>
                  </a:lnTo>
                  <a:lnTo>
                    <a:pt x="14" y="69"/>
                  </a:lnTo>
                  <a:lnTo>
                    <a:pt x="11" y="69"/>
                  </a:lnTo>
                  <a:lnTo>
                    <a:pt x="9" y="68"/>
                  </a:lnTo>
                  <a:close/>
                  <a:moveTo>
                    <a:pt x="7" y="66"/>
                  </a:moveTo>
                  <a:lnTo>
                    <a:pt x="9" y="68"/>
                  </a:lnTo>
                  <a:lnTo>
                    <a:pt x="7" y="68"/>
                  </a:lnTo>
                  <a:lnTo>
                    <a:pt x="7" y="66"/>
                  </a:lnTo>
                  <a:close/>
                  <a:moveTo>
                    <a:pt x="23" y="64"/>
                  </a:moveTo>
                  <a:lnTo>
                    <a:pt x="25" y="64"/>
                  </a:lnTo>
                  <a:lnTo>
                    <a:pt x="25" y="66"/>
                  </a:lnTo>
                  <a:lnTo>
                    <a:pt x="23" y="64"/>
                  </a:lnTo>
                  <a:close/>
                  <a:moveTo>
                    <a:pt x="22" y="64"/>
                  </a:moveTo>
                  <a:lnTo>
                    <a:pt x="22" y="68"/>
                  </a:lnTo>
                  <a:lnTo>
                    <a:pt x="25" y="75"/>
                  </a:lnTo>
                  <a:lnTo>
                    <a:pt x="23" y="73"/>
                  </a:lnTo>
                  <a:lnTo>
                    <a:pt x="22" y="69"/>
                  </a:lnTo>
                  <a:lnTo>
                    <a:pt x="20" y="68"/>
                  </a:lnTo>
                  <a:lnTo>
                    <a:pt x="20" y="66"/>
                  </a:lnTo>
                  <a:lnTo>
                    <a:pt x="22" y="64"/>
                  </a:lnTo>
                  <a:close/>
                  <a:moveTo>
                    <a:pt x="48" y="62"/>
                  </a:moveTo>
                  <a:lnTo>
                    <a:pt x="50" y="62"/>
                  </a:lnTo>
                  <a:lnTo>
                    <a:pt x="46" y="66"/>
                  </a:lnTo>
                  <a:lnTo>
                    <a:pt x="48" y="64"/>
                  </a:lnTo>
                  <a:lnTo>
                    <a:pt x="48" y="62"/>
                  </a:lnTo>
                  <a:close/>
                  <a:moveTo>
                    <a:pt x="36" y="62"/>
                  </a:moveTo>
                  <a:lnTo>
                    <a:pt x="38" y="66"/>
                  </a:lnTo>
                  <a:lnTo>
                    <a:pt x="39" y="64"/>
                  </a:lnTo>
                  <a:lnTo>
                    <a:pt x="43" y="64"/>
                  </a:lnTo>
                  <a:lnTo>
                    <a:pt x="41" y="66"/>
                  </a:lnTo>
                  <a:lnTo>
                    <a:pt x="38" y="68"/>
                  </a:lnTo>
                  <a:lnTo>
                    <a:pt x="36" y="62"/>
                  </a:lnTo>
                  <a:close/>
                  <a:moveTo>
                    <a:pt x="6" y="62"/>
                  </a:moveTo>
                  <a:lnTo>
                    <a:pt x="7" y="66"/>
                  </a:lnTo>
                  <a:lnTo>
                    <a:pt x="6" y="64"/>
                  </a:lnTo>
                  <a:lnTo>
                    <a:pt x="6" y="62"/>
                  </a:lnTo>
                  <a:close/>
                  <a:moveTo>
                    <a:pt x="36" y="61"/>
                  </a:moveTo>
                  <a:lnTo>
                    <a:pt x="36" y="64"/>
                  </a:lnTo>
                  <a:lnTo>
                    <a:pt x="30" y="69"/>
                  </a:lnTo>
                  <a:lnTo>
                    <a:pt x="30" y="68"/>
                  </a:lnTo>
                  <a:lnTo>
                    <a:pt x="29" y="69"/>
                  </a:lnTo>
                  <a:lnTo>
                    <a:pt x="29" y="71"/>
                  </a:lnTo>
                  <a:lnTo>
                    <a:pt x="30" y="69"/>
                  </a:lnTo>
                  <a:lnTo>
                    <a:pt x="29" y="73"/>
                  </a:lnTo>
                  <a:lnTo>
                    <a:pt x="29" y="75"/>
                  </a:lnTo>
                  <a:lnTo>
                    <a:pt x="27" y="75"/>
                  </a:lnTo>
                  <a:lnTo>
                    <a:pt x="27" y="71"/>
                  </a:lnTo>
                  <a:lnTo>
                    <a:pt x="34" y="64"/>
                  </a:lnTo>
                  <a:lnTo>
                    <a:pt x="34" y="62"/>
                  </a:lnTo>
                  <a:lnTo>
                    <a:pt x="36" y="61"/>
                  </a:lnTo>
                  <a:close/>
                  <a:moveTo>
                    <a:pt x="38" y="59"/>
                  </a:moveTo>
                  <a:lnTo>
                    <a:pt x="39" y="59"/>
                  </a:lnTo>
                  <a:lnTo>
                    <a:pt x="39" y="61"/>
                  </a:lnTo>
                  <a:lnTo>
                    <a:pt x="36" y="61"/>
                  </a:lnTo>
                  <a:lnTo>
                    <a:pt x="38" y="59"/>
                  </a:lnTo>
                  <a:close/>
                  <a:moveTo>
                    <a:pt x="25" y="59"/>
                  </a:moveTo>
                  <a:lnTo>
                    <a:pt x="27" y="59"/>
                  </a:lnTo>
                  <a:lnTo>
                    <a:pt x="29" y="61"/>
                  </a:lnTo>
                  <a:lnTo>
                    <a:pt x="29" y="62"/>
                  </a:lnTo>
                  <a:lnTo>
                    <a:pt x="30" y="59"/>
                  </a:lnTo>
                  <a:lnTo>
                    <a:pt x="29" y="64"/>
                  </a:lnTo>
                  <a:lnTo>
                    <a:pt x="27" y="62"/>
                  </a:lnTo>
                  <a:lnTo>
                    <a:pt x="27" y="61"/>
                  </a:lnTo>
                  <a:lnTo>
                    <a:pt x="25" y="61"/>
                  </a:lnTo>
                  <a:lnTo>
                    <a:pt x="25" y="59"/>
                  </a:lnTo>
                  <a:close/>
                  <a:moveTo>
                    <a:pt x="41" y="57"/>
                  </a:moveTo>
                  <a:lnTo>
                    <a:pt x="43" y="57"/>
                  </a:lnTo>
                  <a:lnTo>
                    <a:pt x="41" y="59"/>
                  </a:lnTo>
                  <a:lnTo>
                    <a:pt x="39" y="59"/>
                  </a:lnTo>
                  <a:lnTo>
                    <a:pt x="41" y="57"/>
                  </a:lnTo>
                  <a:close/>
                  <a:moveTo>
                    <a:pt x="29" y="57"/>
                  </a:moveTo>
                  <a:lnTo>
                    <a:pt x="30" y="59"/>
                  </a:lnTo>
                  <a:lnTo>
                    <a:pt x="29" y="57"/>
                  </a:lnTo>
                  <a:close/>
                  <a:moveTo>
                    <a:pt x="45" y="55"/>
                  </a:moveTo>
                  <a:lnTo>
                    <a:pt x="45" y="57"/>
                  </a:lnTo>
                  <a:lnTo>
                    <a:pt x="43" y="57"/>
                  </a:lnTo>
                  <a:lnTo>
                    <a:pt x="45" y="55"/>
                  </a:lnTo>
                  <a:close/>
                  <a:moveTo>
                    <a:pt x="23" y="55"/>
                  </a:moveTo>
                  <a:lnTo>
                    <a:pt x="25" y="57"/>
                  </a:lnTo>
                  <a:lnTo>
                    <a:pt x="23" y="57"/>
                  </a:lnTo>
                  <a:lnTo>
                    <a:pt x="23" y="55"/>
                  </a:lnTo>
                  <a:close/>
                  <a:moveTo>
                    <a:pt x="25" y="53"/>
                  </a:moveTo>
                  <a:lnTo>
                    <a:pt x="29" y="57"/>
                  </a:lnTo>
                  <a:lnTo>
                    <a:pt x="25" y="55"/>
                  </a:lnTo>
                  <a:lnTo>
                    <a:pt x="25" y="53"/>
                  </a:lnTo>
                  <a:close/>
                  <a:moveTo>
                    <a:pt x="2" y="53"/>
                  </a:moveTo>
                  <a:lnTo>
                    <a:pt x="4" y="57"/>
                  </a:lnTo>
                  <a:lnTo>
                    <a:pt x="4" y="59"/>
                  </a:lnTo>
                  <a:lnTo>
                    <a:pt x="6" y="61"/>
                  </a:lnTo>
                  <a:lnTo>
                    <a:pt x="6" y="62"/>
                  </a:lnTo>
                  <a:lnTo>
                    <a:pt x="4" y="61"/>
                  </a:lnTo>
                  <a:lnTo>
                    <a:pt x="2" y="57"/>
                  </a:lnTo>
                  <a:lnTo>
                    <a:pt x="2" y="53"/>
                  </a:lnTo>
                  <a:close/>
                  <a:moveTo>
                    <a:pt x="0" y="52"/>
                  </a:moveTo>
                  <a:lnTo>
                    <a:pt x="2" y="52"/>
                  </a:lnTo>
                  <a:lnTo>
                    <a:pt x="2" y="53"/>
                  </a:lnTo>
                  <a:lnTo>
                    <a:pt x="0" y="52"/>
                  </a:lnTo>
                  <a:close/>
                  <a:moveTo>
                    <a:pt x="46" y="50"/>
                  </a:moveTo>
                  <a:lnTo>
                    <a:pt x="46" y="53"/>
                  </a:lnTo>
                  <a:lnTo>
                    <a:pt x="45" y="55"/>
                  </a:lnTo>
                  <a:lnTo>
                    <a:pt x="45" y="52"/>
                  </a:lnTo>
                  <a:lnTo>
                    <a:pt x="46" y="50"/>
                  </a:lnTo>
                  <a:close/>
                  <a:moveTo>
                    <a:pt x="20" y="48"/>
                  </a:moveTo>
                  <a:lnTo>
                    <a:pt x="22" y="52"/>
                  </a:lnTo>
                  <a:lnTo>
                    <a:pt x="22" y="53"/>
                  </a:lnTo>
                  <a:lnTo>
                    <a:pt x="20" y="50"/>
                  </a:lnTo>
                  <a:lnTo>
                    <a:pt x="20" y="48"/>
                  </a:lnTo>
                  <a:close/>
                  <a:moveTo>
                    <a:pt x="48" y="46"/>
                  </a:moveTo>
                  <a:lnTo>
                    <a:pt x="48" y="50"/>
                  </a:lnTo>
                  <a:lnTo>
                    <a:pt x="46" y="50"/>
                  </a:lnTo>
                  <a:lnTo>
                    <a:pt x="46" y="48"/>
                  </a:lnTo>
                  <a:lnTo>
                    <a:pt x="48" y="46"/>
                  </a:lnTo>
                  <a:close/>
                  <a:moveTo>
                    <a:pt x="23" y="46"/>
                  </a:moveTo>
                  <a:lnTo>
                    <a:pt x="25" y="50"/>
                  </a:lnTo>
                  <a:lnTo>
                    <a:pt x="25" y="53"/>
                  </a:lnTo>
                  <a:lnTo>
                    <a:pt x="23" y="52"/>
                  </a:lnTo>
                  <a:lnTo>
                    <a:pt x="23" y="46"/>
                  </a:lnTo>
                  <a:close/>
                  <a:moveTo>
                    <a:pt x="45" y="45"/>
                  </a:moveTo>
                  <a:lnTo>
                    <a:pt x="48" y="45"/>
                  </a:lnTo>
                  <a:lnTo>
                    <a:pt x="48" y="46"/>
                  </a:lnTo>
                  <a:lnTo>
                    <a:pt x="45" y="46"/>
                  </a:lnTo>
                  <a:lnTo>
                    <a:pt x="45" y="45"/>
                  </a:lnTo>
                  <a:close/>
                  <a:moveTo>
                    <a:pt x="20" y="45"/>
                  </a:moveTo>
                  <a:lnTo>
                    <a:pt x="22" y="45"/>
                  </a:lnTo>
                  <a:lnTo>
                    <a:pt x="23" y="46"/>
                  </a:lnTo>
                  <a:lnTo>
                    <a:pt x="22" y="46"/>
                  </a:lnTo>
                  <a:lnTo>
                    <a:pt x="20" y="45"/>
                  </a:lnTo>
                  <a:close/>
                  <a:moveTo>
                    <a:pt x="18" y="45"/>
                  </a:moveTo>
                  <a:lnTo>
                    <a:pt x="20" y="46"/>
                  </a:lnTo>
                  <a:lnTo>
                    <a:pt x="20" y="48"/>
                  </a:lnTo>
                  <a:lnTo>
                    <a:pt x="18" y="48"/>
                  </a:lnTo>
                  <a:lnTo>
                    <a:pt x="18" y="46"/>
                  </a:lnTo>
                  <a:lnTo>
                    <a:pt x="16" y="46"/>
                  </a:lnTo>
                  <a:lnTo>
                    <a:pt x="18" y="45"/>
                  </a:lnTo>
                  <a:close/>
                  <a:moveTo>
                    <a:pt x="4" y="41"/>
                  </a:moveTo>
                  <a:lnTo>
                    <a:pt x="7" y="43"/>
                  </a:lnTo>
                  <a:lnTo>
                    <a:pt x="13" y="48"/>
                  </a:lnTo>
                  <a:lnTo>
                    <a:pt x="11" y="48"/>
                  </a:lnTo>
                  <a:lnTo>
                    <a:pt x="7" y="45"/>
                  </a:lnTo>
                  <a:lnTo>
                    <a:pt x="4" y="43"/>
                  </a:lnTo>
                  <a:lnTo>
                    <a:pt x="4" y="41"/>
                  </a:lnTo>
                  <a:close/>
                  <a:moveTo>
                    <a:pt x="39" y="39"/>
                  </a:moveTo>
                  <a:lnTo>
                    <a:pt x="41" y="39"/>
                  </a:lnTo>
                  <a:lnTo>
                    <a:pt x="41" y="41"/>
                  </a:lnTo>
                  <a:lnTo>
                    <a:pt x="39" y="39"/>
                  </a:lnTo>
                  <a:close/>
                  <a:moveTo>
                    <a:pt x="29" y="39"/>
                  </a:moveTo>
                  <a:lnTo>
                    <a:pt x="29" y="41"/>
                  </a:lnTo>
                  <a:lnTo>
                    <a:pt x="27" y="41"/>
                  </a:lnTo>
                  <a:lnTo>
                    <a:pt x="29" y="39"/>
                  </a:lnTo>
                  <a:close/>
                  <a:moveTo>
                    <a:pt x="25" y="39"/>
                  </a:moveTo>
                  <a:lnTo>
                    <a:pt x="27" y="41"/>
                  </a:lnTo>
                  <a:lnTo>
                    <a:pt x="25" y="41"/>
                  </a:lnTo>
                  <a:lnTo>
                    <a:pt x="25" y="39"/>
                  </a:lnTo>
                  <a:close/>
                  <a:moveTo>
                    <a:pt x="14" y="37"/>
                  </a:moveTo>
                  <a:lnTo>
                    <a:pt x="18" y="41"/>
                  </a:lnTo>
                  <a:lnTo>
                    <a:pt x="18" y="43"/>
                  </a:lnTo>
                  <a:lnTo>
                    <a:pt x="20" y="45"/>
                  </a:lnTo>
                  <a:lnTo>
                    <a:pt x="18" y="45"/>
                  </a:lnTo>
                  <a:lnTo>
                    <a:pt x="16" y="43"/>
                  </a:lnTo>
                  <a:lnTo>
                    <a:pt x="14" y="39"/>
                  </a:lnTo>
                  <a:lnTo>
                    <a:pt x="14" y="37"/>
                  </a:lnTo>
                  <a:close/>
                  <a:moveTo>
                    <a:pt x="29" y="36"/>
                  </a:moveTo>
                  <a:lnTo>
                    <a:pt x="30" y="37"/>
                  </a:lnTo>
                  <a:lnTo>
                    <a:pt x="30" y="39"/>
                  </a:lnTo>
                  <a:lnTo>
                    <a:pt x="29" y="39"/>
                  </a:lnTo>
                  <a:lnTo>
                    <a:pt x="29" y="36"/>
                  </a:lnTo>
                  <a:close/>
                  <a:moveTo>
                    <a:pt x="27" y="34"/>
                  </a:moveTo>
                  <a:lnTo>
                    <a:pt x="29" y="36"/>
                  </a:lnTo>
                  <a:lnTo>
                    <a:pt x="27" y="36"/>
                  </a:lnTo>
                  <a:lnTo>
                    <a:pt x="27" y="34"/>
                  </a:lnTo>
                  <a:close/>
                  <a:moveTo>
                    <a:pt x="23" y="34"/>
                  </a:moveTo>
                  <a:lnTo>
                    <a:pt x="25" y="36"/>
                  </a:lnTo>
                  <a:lnTo>
                    <a:pt x="25" y="39"/>
                  </a:lnTo>
                  <a:lnTo>
                    <a:pt x="23" y="39"/>
                  </a:lnTo>
                  <a:lnTo>
                    <a:pt x="23" y="34"/>
                  </a:lnTo>
                  <a:close/>
                  <a:moveTo>
                    <a:pt x="11" y="34"/>
                  </a:moveTo>
                  <a:lnTo>
                    <a:pt x="13" y="34"/>
                  </a:lnTo>
                  <a:lnTo>
                    <a:pt x="14" y="37"/>
                  </a:lnTo>
                  <a:lnTo>
                    <a:pt x="11" y="34"/>
                  </a:lnTo>
                  <a:close/>
                  <a:moveTo>
                    <a:pt x="43" y="30"/>
                  </a:moveTo>
                  <a:lnTo>
                    <a:pt x="45" y="30"/>
                  </a:lnTo>
                  <a:lnTo>
                    <a:pt x="45" y="32"/>
                  </a:lnTo>
                  <a:lnTo>
                    <a:pt x="41" y="34"/>
                  </a:lnTo>
                  <a:lnTo>
                    <a:pt x="39" y="37"/>
                  </a:lnTo>
                  <a:lnTo>
                    <a:pt x="36" y="39"/>
                  </a:lnTo>
                  <a:lnTo>
                    <a:pt x="34" y="41"/>
                  </a:lnTo>
                  <a:lnTo>
                    <a:pt x="34" y="39"/>
                  </a:lnTo>
                  <a:lnTo>
                    <a:pt x="43" y="30"/>
                  </a:lnTo>
                  <a:close/>
                  <a:moveTo>
                    <a:pt x="22" y="25"/>
                  </a:moveTo>
                  <a:lnTo>
                    <a:pt x="22" y="29"/>
                  </a:lnTo>
                  <a:lnTo>
                    <a:pt x="23" y="30"/>
                  </a:lnTo>
                  <a:lnTo>
                    <a:pt x="23" y="34"/>
                  </a:lnTo>
                  <a:lnTo>
                    <a:pt x="22" y="30"/>
                  </a:lnTo>
                  <a:lnTo>
                    <a:pt x="20" y="29"/>
                  </a:lnTo>
                  <a:lnTo>
                    <a:pt x="20" y="27"/>
                  </a:lnTo>
                  <a:lnTo>
                    <a:pt x="22" y="25"/>
                  </a:lnTo>
                  <a:close/>
                  <a:moveTo>
                    <a:pt x="13" y="25"/>
                  </a:moveTo>
                  <a:lnTo>
                    <a:pt x="13" y="30"/>
                  </a:lnTo>
                  <a:lnTo>
                    <a:pt x="14" y="32"/>
                  </a:lnTo>
                  <a:lnTo>
                    <a:pt x="14" y="34"/>
                  </a:lnTo>
                  <a:lnTo>
                    <a:pt x="11" y="30"/>
                  </a:lnTo>
                  <a:lnTo>
                    <a:pt x="11" y="27"/>
                  </a:lnTo>
                  <a:lnTo>
                    <a:pt x="13" y="25"/>
                  </a:lnTo>
                  <a:close/>
                  <a:moveTo>
                    <a:pt x="13" y="23"/>
                  </a:moveTo>
                  <a:lnTo>
                    <a:pt x="14" y="23"/>
                  </a:lnTo>
                  <a:lnTo>
                    <a:pt x="14" y="25"/>
                  </a:lnTo>
                  <a:lnTo>
                    <a:pt x="13" y="23"/>
                  </a:lnTo>
                  <a:close/>
                  <a:moveTo>
                    <a:pt x="32" y="21"/>
                  </a:moveTo>
                  <a:lnTo>
                    <a:pt x="30" y="23"/>
                  </a:lnTo>
                  <a:lnTo>
                    <a:pt x="32" y="21"/>
                  </a:lnTo>
                  <a:close/>
                  <a:moveTo>
                    <a:pt x="34" y="18"/>
                  </a:moveTo>
                  <a:lnTo>
                    <a:pt x="34" y="20"/>
                  </a:lnTo>
                  <a:lnTo>
                    <a:pt x="32" y="21"/>
                  </a:lnTo>
                  <a:lnTo>
                    <a:pt x="32" y="20"/>
                  </a:lnTo>
                  <a:lnTo>
                    <a:pt x="34" y="18"/>
                  </a:lnTo>
                  <a:close/>
                  <a:moveTo>
                    <a:pt x="27" y="18"/>
                  </a:moveTo>
                  <a:lnTo>
                    <a:pt x="22" y="23"/>
                  </a:lnTo>
                  <a:lnTo>
                    <a:pt x="22" y="21"/>
                  </a:lnTo>
                  <a:lnTo>
                    <a:pt x="23" y="20"/>
                  </a:lnTo>
                  <a:lnTo>
                    <a:pt x="27" y="18"/>
                  </a:lnTo>
                  <a:close/>
                  <a:moveTo>
                    <a:pt x="43" y="14"/>
                  </a:moveTo>
                  <a:lnTo>
                    <a:pt x="45" y="14"/>
                  </a:lnTo>
                  <a:lnTo>
                    <a:pt x="43" y="16"/>
                  </a:lnTo>
                  <a:lnTo>
                    <a:pt x="41" y="16"/>
                  </a:lnTo>
                  <a:lnTo>
                    <a:pt x="43" y="14"/>
                  </a:lnTo>
                  <a:close/>
                  <a:moveTo>
                    <a:pt x="36" y="14"/>
                  </a:moveTo>
                  <a:lnTo>
                    <a:pt x="36" y="18"/>
                  </a:lnTo>
                  <a:lnTo>
                    <a:pt x="34" y="18"/>
                  </a:lnTo>
                  <a:lnTo>
                    <a:pt x="34" y="16"/>
                  </a:lnTo>
                  <a:lnTo>
                    <a:pt x="36" y="14"/>
                  </a:lnTo>
                  <a:close/>
                  <a:moveTo>
                    <a:pt x="29" y="14"/>
                  </a:moveTo>
                  <a:lnTo>
                    <a:pt x="30" y="14"/>
                  </a:lnTo>
                  <a:lnTo>
                    <a:pt x="29" y="16"/>
                  </a:lnTo>
                  <a:lnTo>
                    <a:pt x="29" y="14"/>
                  </a:lnTo>
                  <a:close/>
                  <a:moveTo>
                    <a:pt x="46" y="13"/>
                  </a:moveTo>
                  <a:lnTo>
                    <a:pt x="46" y="16"/>
                  </a:lnTo>
                  <a:lnTo>
                    <a:pt x="45" y="18"/>
                  </a:lnTo>
                  <a:lnTo>
                    <a:pt x="45" y="14"/>
                  </a:lnTo>
                  <a:lnTo>
                    <a:pt x="46" y="13"/>
                  </a:lnTo>
                  <a:close/>
                  <a:moveTo>
                    <a:pt x="36" y="13"/>
                  </a:moveTo>
                  <a:lnTo>
                    <a:pt x="38" y="18"/>
                  </a:lnTo>
                  <a:lnTo>
                    <a:pt x="39" y="16"/>
                  </a:lnTo>
                  <a:lnTo>
                    <a:pt x="39" y="18"/>
                  </a:lnTo>
                  <a:lnTo>
                    <a:pt x="38" y="20"/>
                  </a:lnTo>
                  <a:lnTo>
                    <a:pt x="36" y="13"/>
                  </a:lnTo>
                  <a:close/>
                  <a:moveTo>
                    <a:pt x="32" y="11"/>
                  </a:moveTo>
                  <a:lnTo>
                    <a:pt x="34" y="11"/>
                  </a:lnTo>
                  <a:lnTo>
                    <a:pt x="32" y="13"/>
                  </a:lnTo>
                  <a:lnTo>
                    <a:pt x="30" y="13"/>
                  </a:lnTo>
                  <a:lnTo>
                    <a:pt x="32" y="11"/>
                  </a:lnTo>
                  <a:close/>
                  <a:moveTo>
                    <a:pt x="32" y="9"/>
                  </a:moveTo>
                  <a:lnTo>
                    <a:pt x="34" y="9"/>
                  </a:lnTo>
                  <a:lnTo>
                    <a:pt x="34" y="11"/>
                  </a:lnTo>
                  <a:lnTo>
                    <a:pt x="32" y="9"/>
                  </a:lnTo>
                  <a:close/>
                  <a:moveTo>
                    <a:pt x="18" y="4"/>
                  </a:moveTo>
                  <a:lnTo>
                    <a:pt x="18" y="6"/>
                  </a:lnTo>
                  <a:lnTo>
                    <a:pt x="16" y="9"/>
                  </a:lnTo>
                  <a:lnTo>
                    <a:pt x="14" y="11"/>
                  </a:lnTo>
                  <a:lnTo>
                    <a:pt x="14" y="16"/>
                  </a:lnTo>
                  <a:lnTo>
                    <a:pt x="16" y="20"/>
                  </a:lnTo>
                  <a:lnTo>
                    <a:pt x="16" y="21"/>
                  </a:lnTo>
                  <a:lnTo>
                    <a:pt x="18" y="25"/>
                  </a:lnTo>
                  <a:lnTo>
                    <a:pt x="14" y="21"/>
                  </a:lnTo>
                  <a:lnTo>
                    <a:pt x="13" y="18"/>
                  </a:lnTo>
                  <a:lnTo>
                    <a:pt x="13" y="13"/>
                  </a:lnTo>
                  <a:lnTo>
                    <a:pt x="14" y="9"/>
                  </a:lnTo>
                  <a:lnTo>
                    <a:pt x="16" y="7"/>
                  </a:lnTo>
                  <a:lnTo>
                    <a:pt x="22" y="7"/>
                  </a:lnTo>
                  <a:lnTo>
                    <a:pt x="23" y="6"/>
                  </a:lnTo>
                  <a:lnTo>
                    <a:pt x="22" y="9"/>
                  </a:lnTo>
                  <a:lnTo>
                    <a:pt x="18" y="4"/>
                  </a:lnTo>
                  <a:close/>
                  <a:moveTo>
                    <a:pt x="27" y="0"/>
                  </a:moveTo>
                  <a:lnTo>
                    <a:pt x="29" y="2"/>
                  </a:lnTo>
                  <a:lnTo>
                    <a:pt x="29" y="6"/>
                  </a:lnTo>
                  <a:lnTo>
                    <a:pt x="27" y="2"/>
                  </a:lnTo>
                  <a:lnTo>
                    <a:pt x="27" y="0"/>
                  </a:lnTo>
                  <a:close/>
                  <a:moveTo>
                    <a:pt x="25" y="0"/>
                  </a:moveTo>
                  <a:lnTo>
                    <a:pt x="27" y="2"/>
                  </a:lnTo>
                  <a:lnTo>
                    <a:pt x="23" y="6"/>
                  </a:lnTo>
                  <a:lnTo>
                    <a:pt x="2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424">
              <a:extLst>
                <a:ext uri="{FF2B5EF4-FFF2-40B4-BE49-F238E27FC236}">
                  <a16:creationId xmlns:a16="http://schemas.microsoft.com/office/drawing/2014/main" id="{4218030A-3936-4AEC-8538-9D12B040C82D}"/>
                </a:ext>
              </a:extLst>
            </p:cNvPr>
            <p:cNvSpPr>
              <a:spLocks/>
            </p:cNvSpPr>
            <p:nvPr/>
          </p:nvSpPr>
          <p:spPr bwMode="auto">
            <a:xfrm>
              <a:off x="9593263" y="2159001"/>
              <a:ext cx="11113" cy="4763"/>
            </a:xfrm>
            <a:custGeom>
              <a:avLst/>
              <a:gdLst/>
              <a:ahLst/>
              <a:cxnLst>
                <a:cxn ang="0">
                  <a:pos x="3" y="0"/>
                </a:cxn>
                <a:cxn ang="0">
                  <a:pos x="7" y="0"/>
                </a:cxn>
                <a:cxn ang="0">
                  <a:pos x="7" y="2"/>
                </a:cxn>
                <a:cxn ang="0">
                  <a:pos x="3" y="2"/>
                </a:cxn>
                <a:cxn ang="0">
                  <a:pos x="0" y="3"/>
                </a:cxn>
                <a:cxn ang="0">
                  <a:pos x="0" y="2"/>
                </a:cxn>
                <a:cxn ang="0">
                  <a:pos x="3" y="0"/>
                </a:cxn>
              </a:cxnLst>
              <a:rect l="0" t="0" r="r" b="b"/>
              <a:pathLst>
                <a:path w="7" h="3">
                  <a:moveTo>
                    <a:pt x="3" y="0"/>
                  </a:moveTo>
                  <a:lnTo>
                    <a:pt x="7" y="0"/>
                  </a:lnTo>
                  <a:lnTo>
                    <a:pt x="7" y="2"/>
                  </a:lnTo>
                  <a:lnTo>
                    <a:pt x="3" y="2"/>
                  </a:lnTo>
                  <a:lnTo>
                    <a:pt x="0" y="3"/>
                  </a:lnTo>
                  <a:lnTo>
                    <a:pt x="0" y="2"/>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425">
              <a:extLst>
                <a:ext uri="{FF2B5EF4-FFF2-40B4-BE49-F238E27FC236}">
                  <a16:creationId xmlns:a16="http://schemas.microsoft.com/office/drawing/2014/main" id="{1AF7EC97-0DA4-428D-B88A-DA58FC021258}"/>
                </a:ext>
              </a:extLst>
            </p:cNvPr>
            <p:cNvSpPr>
              <a:spLocks noEditPoints="1"/>
            </p:cNvSpPr>
            <p:nvPr/>
          </p:nvSpPr>
          <p:spPr bwMode="auto">
            <a:xfrm>
              <a:off x="9598026" y="2147888"/>
              <a:ext cx="23813" cy="19050"/>
            </a:xfrm>
            <a:custGeom>
              <a:avLst/>
              <a:gdLst/>
              <a:ahLst/>
              <a:cxnLst>
                <a:cxn ang="0">
                  <a:pos x="0" y="10"/>
                </a:cxn>
                <a:cxn ang="0">
                  <a:pos x="2" y="10"/>
                </a:cxn>
                <a:cxn ang="0">
                  <a:pos x="0" y="12"/>
                </a:cxn>
                <a:cxn ang="0">
                  <a:pos x="0" y="10"/>
                </a:cxn>
                <a:cxn ang="0">
                  <a:pos x="6" y="9"/>
                </a:cxn>
                <a:cxn ang="0">
                  <a:pos x="8" y="9"/>
                </a:cxn>
                <a:cxn ang="0">
                  <a:pos x="8" y="10"/>
                </a:cxn>
                <a:cxn ang="0">
                  <a:pos x="4" y="10"/>
                </a:cxn>
                <a:cxn ang="0">
                  <a:pos x="6" y="9"/>
                </a:cxn>
                <a:cxn ang="0">
                  <a:pos x="15" y="0"/>
                </a:cxn>
                <a:cxn ang="0">
                  <a:pos x="15" y="1"/>
                </a:cxn>
                <a:cxn ang="0">
                  <a:pos x="8" y="9"/>
                </a:cxn>
                <a:cxn ang="0">
                  <a:pos x="8" y="7"/>
                </a:cxn>
                <a:cxn ang="0">
                  <a:pos x="9" y="5"/>
                </a:cxn>
                <a:cxn ang="0">
                  <a:pos x="11" y="1"/>
                </a:cxn>
                <a:cxn ang="0">
                  <a:pos x="15" y="0"/>
                </a:cxn>
              </a:cxnLst>
              <a:rect l="0" t="0" r="r" b="b"/>
              <a:pathLst>
                <a:path w="15" h="12">
                  <a:moveTo>
                    <a:pt x="0" y="10"/>
                  </a:moveTo>
                  <a:lnTo>
                    <a:pt x="2" y="10"/>
                  </a:lnTo>
                  <a:lnTo>
                    <a:pt x="0" y="12"/>
                  </a:lnTo>
                  <a:lnTo>
                    <a:pt x="0" y="10"/>
                  </a:lnTo>
                  <a:close/>
                  <a:moveTo>
                    <a:pt x="6" y="9"/>
                  </a:moveTo>
                  <a:lnTo>
                    <a:pt x="8" y="9"/>
                  </a:lnTo>
                  <a:lnTo>
                    <a:pt x="8" y="10"/>
                  </a:lnTo>
                  <a:lnTo>
                    <a:pt x="4" y="10"/>
                  </a:lnTo>
                  <a:lnTo>
                    <a:pt x="6" y="9"/>
                  </a:lnTo>
                  <a:close/>
                  <a:moveTo>
                    <a:pt x="15" y="0"/>
                  </a:moveTo>
                  <a:lnTo>
                    <a:pt x="15" y="1"/>
                  </a:lnTo>
                  <a:lnTo>
                    <a:pt x="8" y="9"/>
                  </a:lnTo>
                  <a:lnTo>
                    <a:pt x="8" y="7"/>
                  </a:lnTo>
                  <a:lnTo>
                    <a:pt x="9" y="5"/>
                  </a:lnTo>
                  <a:lnTo>
                    <a:pt x="11" y="1"/>
                  </a:lnTo>
                  <a:lnTo>
                    <a:pt x="1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Rectangle 426">
              <a:extLst>
                <a:ext uri="{FF2B5EF4-FFF2-40B4-BE49-F238E27FC236}">
                  <a16:creationId xmlns:a16="http://schemas.microsoft.com/office/drawing/2014/main" id="{3081AF1D-6F1B-458E-B89A-3A6CB81D6887}"/>
                </a:ext>
              </a:extLst>
            </p:cNvPr>
            <p:cNvSpPr>
              <a:spLocks noChangeArrowheads="1"/>
            </p:cNvSpPr>
            <p:nvPr/>
          </p:nvSpPr>
          <p:spPr bwMode="auto">
            <a:xfrm>
              <a:off x="9598026" y="2166938"/>
              <a:ext cx="12700" cy="3175"/>
            </a:xfrm>
            <a:prstGeom prst="rect">
              <a:avLst/>
            </a:prstGeom>
            <a:solidFill>
              <a:srgbClr val="00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427">
              <a:extLst>
                <a:ext uri="{FF2B5EF4-FFF2-40B4-BE49-F238E27FC236}">
                  <a16:creationId xmlns:a16="http://schemas.microsoft.com/office/drawing/2014/main" id="{C17F983A-9118-426E-98FF-27C7CE6905F9}"/>
                </a:ext>
              </a:extLst>
            </p:cNvPr>
            <p:cNvSpPr>
              <a:spLocks/>
            </p:cNvSpPr>
            <p:nvPr/>
          </p:nvSpPr>
          <p:spPr bwMode="auto">
            <a:xfrm>
              <a:off x="9610726" y="2181226"/>
              <a:ext cx="19050" cy="6350"/>
            </a:xfrm>
            <a:custGeom>
              <a:avLst/>
              <a:gdLst/>
              <a:ahLst/>
              <a:cxnLst>
                <a:cxn ang="0">
                  <a:pos x="10" y="0"/>
                </a:cxn>
                <a:cxn ang="0">
                  <a:pos x="12" y="0"/>
                </a:cxn>
                <a:cxn ang="0">
                  <a:pos x="10" y="2"/>
                </a:cxn>
                <a:cxn ang="0">
                  <a:pos x="8" y="2"/>
                </a:cxn>
                <a:cxn ang="0">
                  <a:pos x="5" y="4"/>
                </a:cxn>
                <a:cxn ang="0">
                  <a:pos x="0" y="4"/>
                </a:cxn>
                <a:cxn ang="0">
                  <a:pos x="3" y="2"/>
                </a:cxn>
                <a:cxn ang="0">
                  <a:pos x="7" y="2"/>
                </a:cxn>
                <a:cxn ang="0">
                  <a:pos x="10" y="0"/>
                </a:cxn>
              </a:cxnLst>
              <a:rect l="0" t="0" r="r" b="b"/>
              <a:pathLst>
                <a:path w="12" h="4">
                  <a:moveTo>
                    <a:pt x="10" y="0"/>
                  </a:moveTo>
                  <a:lnTo>
                    <a:pt x="12" y="0"/>
                  </a:lnTo>
                  <a:lnTo>
                    <a:pt x="10" y="2"/>
                  </a:lnTo>
                  <a:lnTo>
                    <a:pt x="8" y="2"/>
                  </a:lnTo>
                  <a:lnTo>
                    <a:pt x="5" y="4"/>
                  </a:lnTo>
                  <a:lnTo>
                    <a:pt x="0" y="4"/>
                  </a:lnTo>
                  <a:lnTo>
                    <a:pt x="3" y="2"/>
                  </a:lnTo>
                  <a:lnTo>
                    <a:pt x="7" y="2"/>
                  </a:lnTo>
                  <a:lnTo>
                    <a:pt x="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428">
              <a:extLst>
                <a:ext uri="{FF2B5EF4-FFF2-40B4-BE49-F238E27FC236}">
                  <a16:creationId xmlns:a16="http://schemas.microsoft.com/office/drawing/2014/main" id="{2620E624-7DBA-4F42-A89E-CB7EC5409A4D}"/>
                </a:ext>
              </a:extLst>
            </p:cNvPr>
            <p:cNvSpPr>
              <a:spLocks noEditPoints="1"/>
            </p:cNvSpPr>
            <p:nvPr/>
          </p:nvSpPr>
          <p:spPr bwMode="auto">
            <a:xfrm>
              <a:off x="9621838" y="2174876"/>
              <a:ext cx="33338" cy="6350"/>
            </a:xfrm>
            <a:custGeom>
              <a:avLst/>
              <a:gdLst/>
              <a:ahLst/>
              <a:cxnLst>
                <a:cxn ang="0">
                  <a:pos x="21" y="2"/>
                </a:cxn>
                <a:cxn ang="0">
                  <a:pos x="17" y="4"/>
                </a:cxn>
                <a:cxn ang="0">
                  <a:pos x="16" y="4"/>
                </a:cxn>
                <a:cxn ang="0">
                  <a:pos x="21" y="2"/>
                </a:cxn>
                <a:cxn ang="0">
                  <a:pos x="0" y="0"/>
                </a:cxn>
                <a:cxn ang="0">
                  <a:pos x="3" y="2"/>
                </a:cxn>
                <a:cxn ang="0">
                  <a:pos x="9" y="4"/>
                </a:cxn>
                <a:cxn ang="0">
                  <a:pos x="1" y="4"/>
                </a:cxn>
                <a:cxn ang="0">
                  <a:pos x="0" y="2"/>
                </a:cxn>
                <a:cxn ang="0">
                  <a:pos x="0" y="0"/>
                </a:cxn>
              </a:cxnLst>
              <a:rect l="0" t="0" r="r" b="b"/>
              <a:pathLst>
                <a:path w="21" h="4">
                  <a:moveTo>
                    <a:pt x="21" y="2"/>
                  </a:moveTo>
                  <a:lnTo>
                    <a:pt x="17" y="4"/>
                  </a:lnTo>
                  <a:lnTo>
                    <a:pt x="16" y="4"/>
                  </a:lnTo>
                  <a:lnTo>
                    <a:pt x="21" y="2"/>
                  </a:lnTo>
                  <a:close/>
                  <a:moveTo>
                    <a:pt x="0" y="0"/>
                  </a:moveTo>
                  <a:lnTo>
                    <a:pt x="3" y="2"/>
                  </a:lnTo>
                  <a:lnTo>
                    <a:pt x="9" y="4"/>
                  </a:lnTo>
                  <a:lnTo>
                    <a:pt x="1" y="4"/>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429">
              <a:extLst>
                <a:ext uri="{FF2B5EF4-FFF2-40B4-BE49-F238E27FC236}">
                  <a16:creationId xmlns:a16="http://schemas.microsoft.com/office/drawing/2014/main" id="{3953A9C0-8724-4193-BC9C-C9F88C00EFBB}"/>
                </a:ext>
              </a:extLst>
            </p:cNvPr>
            <p:cNvSpPr>
              <a:spLocks/>
            </p:cNvSpPr>
            <p:nvPr/>
          </p:nvSpPr>
          <p:spPr bwMode="auto">
            <a:xfrm>
              <a:off x="9652001" y="2152651"/>
              <a:ext cx="3175" cy="17463"/>
            </a:xfrm>
            <a:custGeom>
              <a:avLst/>
              <a:gdLst/>
              <a:ahLst/>
              <a:cxnLst>
                <a:cxn ang="0">
                  <a:pos x="0" y="0"/>
                </a:cxn>
                <a:cxn ang="0">
                  <a:pos x="2" y="0"/>
                </a:cxn>
                <a:cxn ang="0">
                  <a:pos x="2" y="6"/>
                </a:cxn>
                <a:cxn ang="0">
                  <a:pos x="0" y="11"/>
                </a:cxn>
                <a:cxn ang="0">
                  <a:pos x="0" y="0"/>
                </a:cxn>
              </a:cxnLst>
              <a:rect l="0" t="0" r="r" b="b"/>
              <a:pathLst>
                <a:path w="2" h="11">
                  <a:moveTo>
                    <a:pt x="0" y="0"/>
                  </a:moveTo>
                  <a:lnTo>
                    <a:pt x="2" y="0"/>
                  </a:lnTo>
                  <a:lnTo>
                    <a:pt x="2" y="6"/>
                  </a:lnTo>
                  <a:lnTo>
                    <a:pt x="0" y="1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430">
              <a:extLst>
                <a:ext uri="{FF2B5EF4-FFF2-40B4-BE49-F238E27FC236}">
                  <a16:creationId xmlns:a16="http://schemas.microsoft.com/office/drawing/2014/main" id="{1A6DADF5-D98D-4C52-8B11-0F9C0B12C7B3}"/>
                </a:ext>
              </a:extLst>
            </p:cNvPr>
            <p:cNvSpPr>
              <a:spLocks/>
            </p:cNvSpPr>
            <p:nvPr/>
          </p:nvSpPr>
          <p:spPr bwMode="auto">
            <a:xfrm>
              <a:off x="9674226" y="2166938"/>
              <a:ext cx="17463" cy="14288"/>
            </a:xfrm>
            <a:custGeom>
              <a:avLst/>
              <a:gdLst/>
              <a:ahLst/>
              <a:cxnLst>
                <a:cxn ang="0">
                  <a:pos x="0" y="0"/>
                </a:cxn>
                <a:cxn ang="0">
                  <a:pos x="8" y="4"/>
                </a:cxn>
                <a:cxn ang="0">
                  <a:pos x="9" y="7"/>
                </a:cxn>
                <a:cxn ang="0">
                  <a:pos x="11" y="9"/>
                </a:cxn>
                <a:cxn ang="0">
                  <a:pos x="9" y="9"/>
                </a:cxn>
                <a:cxn ang="0">
                  <a:pos x="4" y="4"/>
                </a:cxn>
                <a:cxn ang="0">
                  <a:pos x="0" y="2"/>
                </a:cxn>
                <a:cxn ang="0">
                  <a:pos x="0" y="0"/>
                </a:cxn>
              </a:cxnLst>
              <a:rect l="0" t="0" r="r" b="b"/>
              <a:pathLst>
                <a:path w="11" h="9">
                  <a:moveTo>
                    <a:pt x="0" y="0"/>
                  </a:moveTo>
                  <a:lnTo>
                    <a:pt x="8" y="4"/>
                  </a:lnTo>
                  <a:lnTo>
                    <a:pt x="9" y="7"/>
                  </a:lnTo>
                  <a:lnTo>
                    <a:pt x="11" y="9"/>
                  </a:lnTo>
                  <a:lnTo>
                    <a:pt x="9" y="9"/>
                  </a:lnTo>
                  <a:lnTo>
                    <a:pt x="4" y="4"/>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431">
              <a:extLst>
                <a:ext uri="{FF2B5EF4-FFF2-40B4-BE49-F238E27FC236}">
                  <a16:creationId xmlns:a16="http://schemas.microsoft.com/office/drawing/2014/main" id="{A9514715-F516-4327-96CC-4BFA18CE128B}"/>
                </a:ext>
              </a:extLst>
            </p:cNvPr>
            <p:cNvSpPr>
              <a:spLocks/>
            </p:cNvSpPr>
            <p:nvPr/>
          </p:nvSpPr>
          <p:spPr bwMode="auto">
            <a:xfrm>
              <a:off x="9686926" y="2166938"/>
              <a:ext cx="11113" cy="7938"/>
            </a:xfrm>
            <a:custGeom>
              <a:avLst/>
              <a:gdLst/>
              <a:ahLst/>
              <a:cxnLst>
                <a:cxn ang="0">
                  <a:pos x="0" y="0"/>
                </a:cxn>
                <a:cxn ang="0">
                  <a:pos x="1" y="0"/>
                </a:cxn>
                <a:cxn ang="0">
                  <a:pos x="7" y="5"/>
                </a:cxn>
                <a:cxn ang="0">
                  <a:pos x="5" y="4"/>
                </a:cxn>
                <a:cxn ang="0">
                  <a:pos x="1" y="2"/>
                </a:cxn>
                <a:cxn ang="0">
                  <a:pos x="0" y="0"/>
                </a:cxn>
              </a:cxnLst>
              <a:rect l="0" t="0" r="r" b="b"/>
              <a:pathLst>
                <a:path w="7" h="5">
                  <a:moveTo>
                    <a:pt x="0" y="0"/>
                  </a:moveTo>
                  <a:lnTo>
                    <a:pt x="1" y="0"/>
                  </a:lnTo>
                  <a:lnTo>
                    <a:pt x="7" y="5"/>
                  </a:lnTo>
                  <a:lnTo>
                    <a:pt x="5" y="4"/>
                  </a:ln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432">
              <a:extLst>
                <a:ext uri="{FF2B5EF4-FFF2-40B4-BE49-F238E27FC236}">
                  <a16:creationId xmlns:a16="http://schemas.microsoft.com/office/drawing/2014/main" id="{33FDF429-4879-4659-A55F-34DA2561D136}"/>
                </a:ext>
              </a:extLst>
            </p:cNvPr>
            <p:cNvSpPr>
              <a:spLocks/>
            </p:cNvSpPr>
            <p:nvPr/>
          </p:nvSpPr>
          <p:spPr bwMode="auto">
            <a:xfrm>
              <a:off x="9699626" y="2173288"/>
              <a:ext cx="3175" cy="11113"/>
            </a:xfrm>
            <a:custGeom>
              <a:avLst/>
              <a:gdLst/>
              <a:ahLst/>
              <a:cxnLst>
                <a:cxn ang="0">
                  <a:pos x="0" y="0"/>
                </a:cxn>
                <a:cxn ang="0">
                  <a:pos x="2" y="3"/>
                </a:cxn>
                <a:cxn ang="0">
                  <a:pos x="2" y="5"/>
                </a:cxn>
                <a:cxn ang="0">
                  <a:pos x="0" y="7"/>
                </a:cxn>
                <a:cxn ang="0">
                  <a:pos x="0" y="0"/>
                </a:cxn>
              </a:cxnLst>
              <a:rect l="0" t="0" r="r" b="b"/>
              <a:pathLst>
                <a:path w="2" h="7">
                  <a:moveTo>
                    <a:pt x="0" y="0"/>
                  </a:moveTo>
                  <a:lnTo>
                    <a:pt x="2" y="3"/>
                  </a:lnTo>
                  <a:lnTo>
                    <a:pt x="2" y="5"/>
                  </a:lnTo>
                  <a:lnTo>
                    <a:pt x="0" y="7"/>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433">
              <a:extLst>
                <a:ext uri="{FF2B5EF4-FFF2-40B4-BE49-F238E27FC236}">
                  <a16:creationId xmlns:a16="http://schemas.microsoft.com/office/drawing/2014/main" id="{380A748D-3C10-494A-AEFD-E3256C268708}"/>
                </a:ext>
              </a:extLst>
            </p:cNvPr>
            <p:cNvSpPr>
              <a:spLocks noEditPoints="1"/>
            </p:cNvSpPr>
            <p:nvPr/>
          </p:nvSpPr>
          <p:spPr bwMode="auto">
            <a:xfrm>
              <a:off x="9578976" y="2097088"/>
              <a:ext cx="14288" cy="19050"/>
            </a:xfrm>
            <a:custGeom>
              <a:avLst/>
              <a:gdLst/>
              <a:ahLst/>
              <a:cxnLst>
                <a:cxn ang="0">
                  <a:pos x="7" y="10"/>
                </a:cxn>
                <a:cxn ang="0">
                  <a:pos x="9" y="12"/>
                </a:cxn>
                <a:cxn ang="0">
                  <a:pos x="7" y="12"/>
                </a:cxn>
                <a:cxn ang="0">
                  <a:pos x="7" y="10"/>
                </a:cxn>
                <a:cxn ang="0">
                  <a:pos x="0" y="0"/>
                </a:cxn>
                <a:cxn ang="0">
                  <a:pos x="4" y="1"/>
                </a:cxn>
                <a:cxn ang="0">
                  <a:pos x="5" y="5"/>
                </a:cxn>
                <a:cxn ang="0">
                  <a:pos x="7" y="7"/>
                </a:cxn>
                <a:cxn ang="0">
                  <a:pos x="7" y="10"/>
                </a:cxn>
                <a:cxn ang="0">
                  <a:pos x="5" y="10"/>
                </a:cxn>
                <a:cxn ang="0">
                  <a:pos x="5" y="7"/>
                </a:cxn>
                <a:cxn ang="0">
                  <a:pos x="0" y="1"/>
                </a:cxn>
                <a:cxn ang="0">
                  <a:pos x="0" y="0"/>
                </a:cxn>
              </a:cxnLst>
              <a:rect l="0" t="0" r="r" b="b"/>
              <a:pathLst>
                <a:path w="9" h="12">
                  <a:moveTo>
                    <a:pt x="7" y="10"/>
                  </a:moveTo>
                  <a:lnTo>
                    <a:pt x="9" y="12"/>
                  </a:lnTo>
                  <a:lnTo>
                    <a:pt x="7" y="12"/>
                  </a:lnTo>
                  <a:lnTo>
                    <a:pt x="7" y="10"/>
                  </a:lnTo>
                  <a:close/>
                  <a:moveTo>
                    <a:pt x="0" y="0"/>
                  </a:moveTo>
                  <a:lnTo>
                    <a:pt x="4" y="1"/>
                  </a:lnTo>
                  <a:lnTo>
                    <a:pt x="5" y="5"/>
                  </a:lnTo>
                  <a:lnTo>
                    <a:pt x="7" y="7"/>
                  </a:lnTo>
                  <a:lnTo>
                    <a:pt x="7" y="10"/>
                  </a:lnTo>
                  <a:lnTo>
                    <a:pt x="5" y="10"/>
                  </a:lnTo>
                  <a:lnTo>
                    <a:pt x="5" y="7"/>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434">
              <a:extLst>
                <a:ext uri="{FF2B5EF4-FFF2-40B4-BE49-F238E27FC236}">
                  <a16:creationId xmlns:a16="http://schemas.microsoft.com/office/drawing/2014/main" id="{F83BCF7C-903F-43AE-8FFF-07BF10A19769}"/>
                </a:ext>
              </a:extLst>
            </p:cNvPr>
            <p:cNvSpPr>
              <a:spLocks noEditPoints="1"/>
            </p:cNvSpPr>
            <p:nvPr/>
          </p:nvSpPr>
          <p:spPr bwMode="auto">
            <a:xfrm>
              <a:off x="9585326" y="2097088"/>
              <a:ext cx="22225" cy="30163"/>
            </a:xfrm>
            <a:custGeom>
              <a:avLst/>
              <a:gdLst/>
              <a:ahLst/>
              <a:cxnLst>
                <a:cxn ang="0">
                  <a:pos x="12" y="16"/>
                </a:cxn>
                <a:cxn ang="0">
                  <a:pos x="14" y="17"/>
                </a:cxn>
                <a:cxn ang="0">
                  <a:pos x="14" y="19"/>
                </a:cxn>
                <a:cxn ang="0">
                  <a:pos x="12" y="19"/>
                </a:cxn>
                <a:cxn ang="0">
                  <a:pos x="12" y="16"/>
                </a:cxn>
                <a:cxn ang="0">
                  <a:pos x="8" y="14"/>
                </a:cxn>
                <a:cxn ang="0">
                  <a:pos x="10" y="14"/>
                </a:cxn>
                <a:cxn ang="0">
                  <a:pos x="12" y="16"/>
                </a:cxn>
                <a:cxn ang="0">
                  <a:pos x="10" y="16"/>
                </a:cxn>
                <a:cxn ang="0">
                  <a:pos x="8" y="14"/>
                </a:cxn>
                <a:cxn ang="0">
                  <a:pos x="7" y="10"/>
                </a:cxn>
                <a:cxn ang="0">
                  <a:pos x="8" y="12"/>
                </a:cxn>
                <a:cxn ang="0">
                  <a:pos x="8" y="14"/>
                </a:cxn>
                <a:cxn ang="0">
                  <a:pos x="7" y="14"/>
                </a:cxn>
                <a:cxn ang="0">
                  <a:pos x="7" y="10"/>
                </a:cxn>
                <a:cxn ang="0">
                  <a:pos x="5" y="7"/>
                </a:cxn>
                <a:cxn ang="0">
                  <a:pos x="7" y="9"/>
                </a:cxn>
                <a:cxn ang="0">
                  <a:pos x="7" y="10"/>
                </a:cxn>
                <a:cxn ang="0">
                  <a:pos x="5" y="9"/>
                </a:cxn>
                <a:cxn ang="0">
                  <a:pos x="5" y="7"/>
                </a:cxn>
                <a:cxn ang="0">
                  <a:pos x="0" y="0"/>
                </a:cxn>
                <a:cxn ang="0">
                  <a:pos x="3" y="0"/>
                </a:cxn>
                <a:cxn ang="0">
                  <a:pos x="5" y="1"/>
                </a:cxn>
                <a:cxn ang="0">
                  <a:pos x="5" y="3"/>
                </a:cxn>
                <a:cxn ang="0">
                  <a:pos x="3" y="1"/>
                </a:cxn>
                <a:cxn ang="0">
                  <a:pos x="0" y="1"/>
                </a:cxn>
                <a:cxn ang="0">
                  <a:pos x="0" y="0"/>
                </a:cxn>
              </a:cxnLst>
              <a:rect l="0" t="0" r="r" b="b"/>
              <a:pathLst>
                <a:path w="14" h="19">
                  <a:moveTo>
                    <a:pt x="12" y="16"/>
                  </a:moveTo>
                  <a:lnTo>
                    <a:pt x="14" y="17"/>
                  </a:lnTo>
                  <a:lnTo>
                    <a:pt x="14" y="19"/>
                  </a:lnTo>
                  <a:lnTo>
                    <a:pt x="12" y="19"/>
                  </a:lnTo>
                  <a:lnTo>
                    <a:pt x="12" y="16"/>
                  </a:lnTo>
                  <a:close/>
                  <a:moveTo>
                    <a:pt x="8" y="14"/>
                  </a:moveTo>
                  <a:lnTo>
                    <a:pt x="10" y="14"/>
                  </a:lnTo>
                  <a:lnTo>
                    <a:pt x="12" y="16"/>
                  </a:lnTo>
                  <a:lnTo>
                    <a:pt x="10" y="16"/>
                  </a:lnTo>
                  <a:lnTo>
                    <a:pt x="8" y="14"/>
                  </a:lnTo>
                  <a:close/>
                  <a:moveTo>
                    <a:pt x="7" y="10"/>
                  </a:moveTo>
                  <a:lnTo>
                    <a:pt x="8" y="12"/>
                  </a:lnTo>
                  <a:lnTo>
                    <a:pt x="8" y="14"/>
                  </a:lnTo>
                  <a:lnTo>
                    <a:pt x="7" y="14"/>
                  </a:lnTo>
                  <a:lnTo>
                    <a:pt x="7" y="10"/>
                  </a:lnTo>
                  <a:close/>
                  <a:moveTo>
                    <a:pt x="5" y="7"/>
                  </a:moveTo>
                  <a:lnTo>
                    <a:pt x="7" y="9"/>
                  </a:lnTo>
                  <a:lnTo>
                    <a:pt x="7" y="10"/>
                  </a:lnTo>
                  <a:lnTo>
                    <a:pt x="5" y="9"/>
                  </a:lnTo>
                  <a:lnTo>
                    <a:pt x="5" y="7"/>
                  </a:lnTo>
                  <a:close/>
                  <a:moveTo>
                    <a:pt x="0" y="0"/>
                  </a:moveTo>
                  <a:lnTo>
                    <a:pt x="3" y="0"/>
                  </a:lnTo>
                  <a:lnTo>
                    <a:pt x="5" y="1"/>
                  </a:lnTo>
                  <a:lnTo>
                    <a:pt x="5" y="3"/>
                  </a:lnTo>
                  <a:lnTo>
                    <a:pt x="3" y="1"/>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435">
              <a:extLst>
                <a:ext uri="{FF2B5EF4-FFF2-40B4-BE49-F238E27FC236}">
                  <a16:creationId xmlns:a16="http://schemas.microsoft.com/office/drawing/2014/main" id="{AD105929-D715-4C43-B377-E5E6F2C73EEE}"/>
                </a:ext>
              </a:extLst>
            </p:cNvPr>
            <p:cNvSpPr>
              <a:spLocks/>
            </p:cNvSpPr>
            <p:nvPr/>
          </p:nvSpPr>
          <p:spPr bwMode="auto">
            <a:xfrm>
              <a:off x="9585326" y="2087563"/>
              <a:ext cx="4763" cy="9525"/>
            </a:xfrm>
            <a:custGeom>
              <a:avLst/>
              <a:gdLst/>
              <a:ahLst/>
              <a:cxnLst>
                <a:cxn ang="0">
                  <a:pos x="0" y="0"/>
                </a:cxn>
                <a:cxn ang="0">
                  <a:pos x="3" y="4"/>
                </a:cxn>
                <a:cxn ang="0">
                  <a:pos x="3" y="6"/>
                </a:cxn>
                <a:cxn ang="0">
                  <a:pos x="1" y="4"/>
                </a:cxn>
                <a:cxn ang="0">
                  <a:pos x="1" y="2"/>
                </a:cxn>
                <a:cxn ang="0">
                  <a:pos x="0" y="0"/>
                </a:cxn>
              </a:cxnLst>
              <a:rect l="0" t="0" r="r" b="b"/>
              <a:pathLst>
                <a:path w="3" h="6">
                  <a:moveTo>
                    <a:pt x="0" y="0"/>
                  </a:moveTo>
                  <a:lnTo>
                    <a:pt x="3" y="4"/>
                  </a:lnTo>
                  <a:lnTo>
                    <a:pt x="3" y="6"/>
                  </a:lnTo>
                  <a:lnTo>
                    <a:pt x="1" y="4"/>
                  </a:ln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436">
              <a:extLst>
                <a:ext uri="{FF2B5EF4-FFF2-40B4-BE49-F238E27FC236}">
                  <a16:creationId xmlns:a16="http://schemas.microsoft.com/office/drawing/2014/main" id="{40AD3248-7E2F-45CB-A2BA-0427A985BDC3}"/>
                </a:ext>
              </a:extLst>
            </p:cNvPr>
            <p:cNvSpPr>
              <a:spLocks/>
            </p:cNvSpPr>
            <p:nvPr/>
          </p:nvSpPr>
          <p:spPr bwMode="auto">
            <a:xfrm>
              <a:off x="9596438" y="2093913"/>
              <a:ext cx="1588" cy="11113"/>
            </a:xfrm>
            <a:custGeom>
              <a:avLst/>
              <a:gdLst/>
              <a:ahLst/>
              <a:cxnLst>
                <a:cxn ang="0">
                  <a:pos x="0" y="0"/>
                </a:cxn>
                <a:cxn ang="0">
                  <a:pos x="1" y="0"/>
                </a:cxn>
                <a:cxn ang="0">
                  <a:pos x="1" y="7"/>
                </a:cxn>
                <a:cxn ang="0">
                  <a:pos x="0" y="5"/>
                </a:cxn>
                <a:cxn ang="0">
                  <a:pos x="0" y="0"/>
                </a:cxn>
              </a:cxnLst>
              <a:rect l="0" t="0" r="r" b="b"/>
              <a:pathLst>
                <a:path w="1" h="7">
                  <a:moveTo>
                    <a:pt x="0" y="0"/>
                  </a:moveTo>
                  <a:lnTo>
                    <a:pt x="1" y="0"/>
                  </a:lnTo>
                  <a:lnTo>
                    <a:pt x="1" y="7"/>
                  </a:lnTo>
                  <a:lnTo>
                    <a:pt x="0" y="5"/>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437">
              <a:extLst>
                <a:ext uri="{FF2B5EF4-FFF2-40B4-BE49-F238E27FC236}">
                  <a16:creationId xmlns:a16="http://schemas.microsoft.com/office/drawing/2014/main" id="{1F89004B-4493-41A1-B126-E0D205A08588}"/>
                </a:ext>
              </a:extLst>
            </p:cNvPr>
            <p:cNvSpPr>
              <a:spLocks/>
            </p:cNvSpPr>
            <p:nvPr/>
          </p:nvSpPr>
          <p:spPr bwMode="auto">
            <a:xfrm>
              <a:off x="9601201" y="2093913"/>
              <a:ext cx="3175" cy="4763"/>
            </a:xfrm>
            <a:custGeom>
              <a:avLst/>
              <a:gdLst/>
              <a:ahLst/>
              <a:cxnLst>
                <a:cxn ang="0">
                  <a:pos x="0" y="0"/>
                </a:cxn>
                <a:cxn ang="0">
                  <a:pos x="2" y="3"/>
                </a:cxn>
                <a:cxn ang="0">
                  <a:pos x="0" y="2"/>
                </a:cxn>
                <a:cxn ang="0">
                  <a:pos x="0" y="0"/>
                </a:cxn>
              </a:cxnLst>
              <a:rect l="0" t="0" r="r" b="b"/>
              <a:pathLst>
                <a:path w="2" h="3">
                  <a:moveTo>
                    <a:pt x="0" y="0"/>
                  </a:moveTo>
                  <a:lnTo>
                    <a:pt x="2" y="3"/>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438">
              <a:extLst>
                <a:ext uri="{FF2B5EF4-FFF2-40B4-BE49-F238E27FC236}">
                  <a16:creationId xmlns:a16="http://schemas.microsoft.com/office/drawing/2014/main" id="{F20FF672-333E-4516-8E22-A115A0AD5347}"/>
                </a:ext>
              </a:extLst>
            </p:cNvPr>
            <p:cNvSpPr>
              <a:spLocks noEditPoints="1"/>
            </p:cNvSpPr>
            <p:nvPr/>
          </p:nvSpPr>
          <p:spPr bwMode="auto">
            <a:xfrm>
              <a:off x="9623426" y="2112963"/>
              <a:ext cx="12700" cy="20638"/>
            </a:xfrm>
            <a:custGeom>
              <a:avLst/>
              <a:gdLst/>
              <a:ahLst/>
              <a:cxnLst>
                <a:cxn ang="0">
                  <a:pos x="2" y="9"/>
                </a:cxn>
                <a:cxn ang="0">
                  <a:pos x="2" y="13"/>
                </a:cxn>
                <a:cxn ang="0">
                  <a:pos x="0" y="13"/>
                </a:cxn>
                <a:cxn ang="0">
                  <a:pos x="0" y="11"/>
                </a:cxn>
                <a:cxn ang="0">
                  <a:pos x="2" y="9"/>
                </a:cxn>
                <a:cxn ang="0">
                  <a:pos x="6" y="0"/>
                </a:cxn>
                <a:cxn ang="0">
                  <a:pos x="8" y="2"/>
                </a:cxn>
                <a:cxn ang="0">
                  <a:pos x="6" y="6"/>
                </a:cxn>
                <a:cxn ang="0">
                  <a:pos x="4" y="7"/>
                </a:cxn>
                <a:cxn ang="0">
                  <a:pos x="4" y="4"/>
                </a:cxn>
                <a:cxn ang="0">
                  <a:pos x="6" y="2"/>
                </a:cxn>
                <a:cxn ang="0">
                  <a:pos x="6" y="0"/>
                </a:cxn>
              </a:cxnLst>
              <a:rect l="0" t="0" r="r" b="b"/>
              <a:pathLst>
                <a:path w="8" h="13">
                  <a:moveTo>
                    <a:pt x="2" y="9"/>
                  </a:moveTo>
                  <a:lnTo>
                    <a:pt x="2" y="13"/>
                  </a:lnTo>
                  <a:lnTo>
                    <a:pt x="0" y="13"/>
                  </a:lnTo>
                  <a:lnTo>
                    <a:pt x="0" y="11"/>
                  </a:lnTo>
                  <a:lnTo>
                    <a:pt x="2" y="9"/>
                  </a:lnTo>
                  <a:close/>
                  <a:moveTo>
                    <a:pt x="6" y="0"/>
                  </a:moveTo>
                  <a:lnTo>
                    <a:pt x="8" y="2"/>
                  </a:lnTo>
                  <a:lnTo>
                    <a:pt x="6" y="6"/>
                  </a:lnTo>
                  <a:lnTo>
                    <a:pt x="4" y="7"/>
                  </a:lnTo>
                  <a:lnTo>
                    <a:pt x="4" y="4"/>
                  </a:lnTo>
                  <a:lnTo>
                    <a:pt x="6" y="2"/>
                  </a:lnTo>
                  <a:lnTo>
                    <a:pt x="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439">
              <a:extLst>
                <a:ext uri="{FF2B5EF4-FFF2-40B4-BE49-F238E27FC236}">
                  <a16:creationId xmlns:a16="http://schemas.microsoft.com/office/drawing/2014/main" id="{F6BE6FBC-515F-4A68-9118-1E48FDD5DED8}"/>
                </a:ext>
              </a:extLst>
            </p:cNvPr>
            <p:cNvSpPr>
              <a:spLocks/>
            </p:cNvSpPr>
            <p:nvPr/>
          </p:nvSpPr>
          <p:spPr bwMode="auto">
            <a:xfrm>
              <a:off x="9629776" y="2127251"/>
              <a:ext cx="3175" cy="3175"/>
            </a:xfrm>
            <a:custGeom>
              <a:avLst/>
              <a:gdLst/>
              <a:ahLst/>
              <a:cxnLst>
                <a:cxn ang="0">
                  <a:pos x="2" y="0"/>
                </a:cxn>
                <a:cxn ang="0">
                  <a:pos x="2" y="2"/>
                </a:cxn>
                <a:cxn ang="0">
                  <a:pos x="0" y="2"/>
                </a:cxn>
                <a:cxn ang="0">
                  <a:pos x="2" y="0"/>
                </a:cxn>
              </a:cxnLst>
              <a:rect l="0" t="0" r="r" b="b"/>
              <a:pathLst>
                <a:path w="2" h="2">
                  <a:moveTo>
                    <a:pt x="2" y="0"/>
                  </a:moveTo>
                  <a:lnTo>
                    <a:pt x="2" y="2"/>
                  </a:ln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440">
              <a:extLst>
                <a:ext uri="{FF2B5EF4-FFF2-40B4-BE49-F238E27FC236}">
                  <a16:creationId xmlns:a16="http://schemas.microsoft.com/office/drawing/2014/main" id="{7E70F793-14CB-4431-9E0B-87BE78351A37}"/>
                </a:ext>
              </a:extLst>
            </p:cNvPr>
            <p:cNvSpPr>
              <a:spLocks/>
            </p:cNvSpPr>
            <p:nvPr/>
          </p:nvSpPr>
          <p:spPr bwMode="auto">
            <a:xfrm>
              <a:off x="9647238" y="2116138"/>
              <a:ext cx="1588" cy="6350"/>
            </a:xfrm>
            <a:custGeom>
              <a:avLst/>
              <a:gdLst/>
              <a:ahLst/>
              <a:cxnLst>
                <a:cxn ang="0">
                  <a:pos x="1" y="0"/>
                </a:cxn>
                <a:cxn ang="0">
                  <a:pos x="1" y="2"/>
                </a:cxn>
                <a:cxn ang="0">
                  <a:pos x="0" y="4"/>
                </a:cxn>
                <a:cxn ang="0">
                  <a:pos x="1" y="0"/>
                </a:cxn>
              </a:cxnLst>
              <a:rect l="0" t="0" r="r" b="b"/>
              <a:pathLst>
                <a:path w="1" h="4">
                  <a:moveTo>
                    <a:pt x="1" y="0"/>
                  </a:moveTo>
                  <a:lnTo>
                    <a:pt x="1" y="2"/>
                  </a:lnTo>
                  <a:lnTo>
                    <a:pt x="0" y="4"/>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441">
              <a:extLst>
                <a:ext uri="{FF2B5EF4-FFF2-40B4-BE49-F238E27FC236}">
                  <a16:creationId xmlns:a16="http://schemas.microsoft.com/office/drawing/2014/main" id="{E988B163-61D9-4D20-983B-C5765896EFD4}"/>
                </a:ext>
              </a:extLst>
            </p:cNvPr>
            <p:cNvSpPr>
              <a:spLocks noEditPoints="1"/>
            </p:cNvSpPr>
            <p:nvPr/>
          </p:nvSpPr>
          <p:spPr bwMode="auto">
            <a:xfrm>
              <a:off x="9593263" y="2144713"/>
              <a:ext cx="25400" cy="11113"/>
            </a:xfrm>
            <a:custGeom>
              <a:avLst/>
              <a:gdLst/>
              <a:ahLst/>
              <a:cxnLst>
                <a:cxn ang="0">
                  <a:pos x="5" y="3"/>
                </a:cxn>
                <a:cxn ang="0">
                  <a:pos x="12" y="3"/>
                </a:cxn>
                <a:cxn ang="0">
                  <a:pos x="11" y="5"/>
                </a:cxn>
                <a:cxn ang="0">
                  <a:pos x="5" y="5"/>
                </a:cxn>
                <a:cxn ang="0">
                  <a:pos x="2" y="7"/>
                </a:cxn>
                <a:cxn ang="0">
                  <a:pos x="0" y="7"/>
                </a:cxn>
                <a:cxn ang="0">
                  <a:pos x="3" y="5"/>
                </a:cxn>
                <a:cxn ang="0">
                  <a:pos x="5" y="3"/>
                </a:cxn>
                <a:cxn ang="0">
                  <a:pos x="16" y="0"/>
                </a:cxn>
                <a:cxn ang="0">
                  <a:pos x="12" y="3"/>
                </a:cxn>
                <a:cxn ang="0">
                  <a:pos x="16" y="0"/>
                </a:cxn>
              </a:cxnLst>
              <a:rect l="0" t="0" r="r" b="b"/>
              <a:pathLst>
                <a:path w="16" h="7">
                  <a:moveTo>
                    <a:pt x="5" y="3"/>
                  </a:moveTo>
                  <a:lnTo>
                    <a:pt x="12" y="3"/>
                  </a:lnTo>
                  <a:lnTo>
                    <a:pt x="11" y="5"/>
                  </a:lnTo>
                  <a:lnTo>
                    <a:pt x="5" y="5"/>
                  </a:lnTo>
                  <a:lnTo>
                    <a:pt x="2" y="7"/>
                  </a:lnTo>
                  <a:lnTo>
                    <a:pt x="0" y="7"/>
                  </a:lnTo>
                  <a:lnTo>
                    <a:pt x="3" y="5"/>
                  </a:lnTo>
                  <a:lnTo>
                    <a:pt x="5" y="3"/>
                  </a:lnTo>
                  <a:close/>
                  <a:moveTo>
                    <a:pt x="16" y="0"/>
                  </a:moveTo>
                  <a:lnTo>
                    <a:pt x="12" y="3"/>
                  </a:lnTo>
                  <a:lnTo>
                    <a:pt x="1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442">
              <a:extLst>
                <a:ext uri="{FF2B5EF4-FFF2-40B4-BE49-F238E27FC236}">
                  <a16:creationId xmlns:a16="http://schemas.microsoft.com/office/drawing/2014/main" id="{ED7C2B4E-69A9-4B0E-8B98-15981811E58D}"/>
                </a:ext>
              </a:extLst>
            </p:cNvPr>
            <p:cNvSpPr>
              <a:spLocks/>
            </p:cNvSpPr>
            <p:nvPr/>
          </p:nvSpPr>
          <p:spPr bwMode="auto">
            <a:xfrm>
              <a:off x="9593263" y="2144713"/>
              <a:ext cx="14288" cy="4763"/>
            </a:xfrm>
            <a:custGeom>
              <a:avLst/>
              <a:gdLst/>
              <a:ahLst/>
              <a:cxnLst>
                <a:cxn ang="0">
                  <a:pos x="0" y="0"/>
                </a:cxn>
                <a:cxn ang="0">
                  <a:pos x="5" y="0"/>
                </a:cxn>
                <a:cxn ang="0">
                  <a:pos x="9" y="3"/>
                </a:cxn>
                <a:cxn ang="0">
                  <a:pos x="7" y="3"/>
                </a:cxn>
                <a:cxn ang="0">
                  <a:pos x="0" y="0"/>
                </a:cxn>
              </a:cxnLst>
              <a:rect l="0" t="0" r="r" b="b"/>
              <a:pathLst>
                <a:path w="9" h="3">
                  <a:moveTo>
                    <a:pt x="0" y="0"/>
                  </a:moveTo>
                  <a:lnTo>
                    <a:pt x="5" y="0"/>
                  </a:lnTo>
                  <a:lnTo>
                    <a:pt x="9" y="3"/>
                  </a:lnTo>
                  <a:lnTo>
                    <a:pt x="7" y="3"/>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443">
              <a:extLst>
                <a:ext uri="{FF2B5EF4-FFF2-40B4-BE49-F238E27FC236}">
                  <a16:creationId xmlns:a16="http://schemas.microsoft.com/office/drawing/2014/main" id="{2C4EDE62-D2B8-4D46-8A97-49B839482AED}"/>
                </a:ext>
              </a:extLst>
            </p:cNvPr>
            <p:cNvSpPr>
              <a:spLocks/>
            </p:cNvSpPr>
            <p:nvPr/>
          </p:nvSpPr>
          <p:spPr bwMode="auto">
            <a:xfrm>
              <a:off x="9604376" y="2136776"/>
              <a:ext cx="6350" cy="1588"/>
            </a:xfrm>
            <a:custGeom>
              <a:avLst/>
              <a:gdLst/>
              <a:ahLst/>
              <a:cxnLst>
                <a:cxn ang="0">
                  <a:pos x="0" y="0"/>
                </a:cxn>
                <a:cxn ang="0">
                  <a:pos x="4" y="1"/>
                </a:cxn>
                <a:cxn ang="0">
                  <a:pos x="0" y="1"/>
                </a:cxn>
                <a:cxn ang="0">
                  <a:pos x="0" y="0"/>
                </a:cxn>
              </a:cxnLst>
              <a:rect l="0" t="0" r="r" b="b"/>
              <a:pathLst>
                <a:path w="4" h="1">
                  <a:moveTo>
                    <a:pt x="0" y="0"/>
                  </a:moveTo>
                  <a:lnTo>
                    <a:pt x="4" y="1"/>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444">
              <a:extLst>
                <a:ext uri="{FF2B5EF4-FFF2-40B4-BE49-F238E27FC236}">
                  <a16:creationId xmlns:a16="http://schemas.microsoft.com/office/drawing/2014/main" id="{76856EB3-FA25-4A68-B8FE-2F6EB845B595}"/>
                </a:ext>
              </a:extLst>
            </p:cNvPr>
            <p:cNvSpPr>
              <a:spLocks/>
            </p:cNvSpPr>
            <p:nvPr/>
          </p:nvSpPr>
          <p:spPr bwMode="auto">
            <a:xfrm>
              <a:off x="9615488" y="2173288"/>
              <a:ext cx="17463" cy="1588"/>
            </a:xfrm>
            <a:custGeom>
              <a:avLst/>
              <a:gdLst/>
              <a:ahLst/>
              <a:cxnLst>
                <a:cxn ang="0">
                  <a:pos x="0" y="0"/>
                </a:cxn>
                <a:cxn ang="0">
                  <a:pos x="9" y="0"/>
                </a:cxn>
                <a:cxn ang="0">
                  <a:pos x="11" y="1"/>
                </a:cxn>
                <a:cxn ang="0">
                  <a:pos x="0" y="1"/>
                </a:cxn>
                <a:cxn ang="0">
                  <a:pos x="0" y="0"/>
                </a:cxn>
              </a:cxnLst>
              <a:rect l="0" t="0" r="r" b="b"/>
              <a:pathLst>
                <a:path w="11" h="1">
                  <a:moveTo>
                    <a:pt x="0" y="0"/>
                  </a:moveTo>
                  <a:lnTo>
                    <a:pt x="9" y="0"/>
                  </a:lnTo>
                  <a:lnTo>
                    <a:pt x="11" y="1"/>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445">
              <a:extLst>
                <a:ext uri="{FF2B5EF4-FFF2-40B4-BE49-F238E27FC236}">
                  <a16:creationId xmlns:a16="http://schemas.microsoft.com/office/drawing/2014/main" id="{383721FF-47A7-43CA-A07D-727483775FB8}"/>
                </a:ext>
              </a:extLst>
            </p:cNvPr>
            <p:cNvSpPr>
              <a:spLocks/>
            </p:cNvSpPr>
            <p:nvPr/>
          </p:nvSpPr>
          <p:spPr bwMode="auto">
            <a:xfrm>
              <a:off x="9623426" y="2101851"/>
              <a:ext cx="12700" cy="17463"/>
            </a:xfrm>
            <a:custGeom>
              <a:avLst/>
              <a:gdLst/>
              <a:ahLst/>
              <a:cxnLst>
                <a:cxn ang="0">
                  <a:pos x="8" y="0"/>
                </a:cxn>
                <a:cxn ang="0">
                  <a:pos x="0" y="11"/>
                </a:cxn>
                <a:cxn ang="0">
                  <a:pos x="4" y="6"/>
                </a:cxn>
                <a:cxn ang="0">
                  <a:pos x="6" y="2"/>
                </a:cxn>
                <a:cxn ang="0">
                  <a:pos x="8" y="0"/>
                </a:cxn>
              </a:cxnLst>
              <a:rect l="0" t="0" r="r" b="b"/>
              <a:pathLst>
                <a:path w="8" h="11">
                  <a:moveTo>
                    <a:pt x="8" y="0"/>
                  </a:moveTo>
                  <a:lnTo>
                    <a:pt x="0" y="11"/>
                  </a:lnTo>
                  <a:lnTo>
                    <a:pt x="4" y="6"/>
                  </a:lnTo>
                  <a:lnTo>
                    <a:pt x="6" y="2"/>
                  </a:lnTo>
                  <a:lnTo>
                    <a:pt x="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446">
              <a:extLst>
                <a:ext uri="{FF2B5EF4-FFF2-40B4-BE49-F238E27FC236}">
                  <a16:creationId xmlns:a16="http://schemas.microsoft.com/office/drawing/2014/main" id="{3F89663F-3C7A-4E1A-AA8A-6CA991CF6BA6}"/>
                </a:ext>
              </a:extLst>
            </p:cNvPr>
            <p:cNvSpPr>
              <a:spLocks noEditPoints="1"/>
            </p:cNvSpPr>
            <p:nvPr/>
          </p:nvSpPr>
          <p:spPr bwMode="auto">
            <a:xfrm>
              <a:off x="9637713" y="2087563"/>
              <a:ext cx="11113" cy="14288"/>
            </a:xfrm>
            <a:custGeom>
              <a:avLst/>
              <a:gdLst/>
              <a:ahLst/>
              <a:cxnLst>
                <a:cxn ang="0">
                  <a:pos x="2" y="7"/>
                </a:cxn>
                <a:cxn ang="0">
                  <a:pos x="0" y="9"/>
                </a:cxn>
                <a:cxn ang="0">
                  <a:pos x="2" y="7"/>
                </a:cxn>
                <a:cxn ang="0">
                  <a:pos x="7" y="0"/>
                </a:cxn>
                <a:cxn ang="0">
                  <a:pos x="7" y="2"/>
                </a:cxn>
                <a:cxn ang="0">
                  <a:pos x="6" y="6"/>
                </a:cxn>
                <a:cxn ang="0">
                  <a:pos x="2" y="7"/>
                </a:cxn>
                <a:cxn ang="0">
                  <a:pos x="4" y="6"/>
                </a:cxn>
                <a:cxn ang="0">
                  <a:pos x="6" y="2"/>
                </a:cxn>
                <a:cxn ang="0">
                  <a:pos x="7" y="0"/>
                </a:cxn>
              </a:cxnLst>
              <a:rect l="0" t="0" r="r" b="b"/>
              <a:pathLst>
                <a:path w="7" h="9">
                  <a:moveTo>
                    <a:pt x="2" y="7"/>
                  </a:moveTo>
                  <a:lnTo>
                    <a:pt x="0" y="9"/>
                  </a:lnTo>
                  <a:lnTo>
                    <a:pt x="2" y="7"/>
                  </a:lnTo>
                  <a:close/>
                  <a:moveTo>
                    <a:pt x="7" y="0"/>
                  </a:moveTo>
                  <a:lnTo>
                    <a:pt x="7" y="2"/>
                  </a:lnTo>
                  <a:lnTo>
                    <a:pt x="6" y="6"/>
                  </a:lnTo>
                  <a:lnTo>
                    <a:pt x="2" y="7"/>
                  </a:lnTo>
                  <a:lnTo>
                    <a:pt x="4" y="6"/>
                  </a:lnTo>
                  <a:lnTo>
                    <a:pt x="6" y="2"/>
                  </a:lnTo>
                  <a:lnTo>
                    <a:pt x="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Freeform 447">
              <a:extLst>
                <a:ext uri="{FF2B5EF4-FFF2-40B4-BE49-F238E27FC236}">
                  <a16:creationId xmlns:a16="http://schemas.microsoft.com/office/drawing/2014/main" id="{64E69DF9-60B2-4EA6-9C1A-E8257E0E921F}"/>
                </a:ext>
              </a:extLst>
            </p:cNvPr>
            <p:cNvSpPr>
              <a:spLocks noEditPoints="1"/>
            </p:cNvSpPr>
            <p:nvPr/>
          </p:nvSpPr>
          <p:spPr bwMode="auto">
            <a:xfrm>
              <a:off x="9623426" y="2057401"/>
              <a:ext cx="17463" cy="33338"/>
            </a:xfrm>
            <a:custGeom>
              <a:avLst/>
              <a:gdLst/>
              <a:ahLst/>
              <a:cxnLst>
                <a:cxn ang="0">
                  <a:pos x="8" y="7"/>
                </a:cxn>
                <a:cxn ang="0">
                  <a:pos x="8" y="9"/>
                </a:cxn>
                <a:cxn ang="0">
                  <a:pos x="6" y="10"/>
                </a:cxn>
                <a:cxn ang="0">
                  <a:pos x="2" y="12"/>
                </a:cxn>
                <a:cxn ang="0">
                  <a:pos x="2" y="21"/>
                </a:cxn>
                <a:cxn ang="0">
                  <a:pos x="0" y="18"/>
                </a:cxn>
                <a:cxn ang="0">
                  <a:pos x="0" y="14"/>
                </a:cxn>
                <a:cxn ang="0">
                  <a:pos x="8" y="7"/>
                </a:cxn>
                <a:cxn ang="0">
                  <a:pos x="9" y="5"/>
                </a:cxn>
                <a:cxn ang="0">
                  <a:pos x="9" y="7"/>
                </a:cxn>
                <a:cxn ang="0">
                  <a:pos x="8" y="7"/>
                </a:cxn>
                <a:cxn ang="0">
                  <a:pos x="9" y="5"/>
                </a:cxn>
                <a:cxn ang="0">
                  <a:pos x="11" y="0"/>
                </a:cxn>
                <a:cxn ang="0">
                  <a:pos x="9" y="3"/>
                </a:cxn>
                <a:cxn ang="0">
                  <a:pos x="9" y="2"/>
                </a:cxn>
                <a:cxn ang="0">
                  <a:pos x="11" y="0"/>
                </a:cxn>
              </a:cxnLst>
              <a:rect l="0" t="0" r="r" b="b"/>
              <a:pathLst>
                <a:path w="11" h="21">
                  <a:moveTo>
                    <a:pt x="8" y="7"/>
                  </a:moveTo>
                  <a:lnTo>
                    <a:pt x="8" y="9"/>
                  </a:lnTo>
                  <a:lnTo>
                    <a:pt x="6" y="10"/>
                  </a:lnTo>
                  <a:lnTo>
                    <a:pt x="2" y="12"/>
                  </a:lnTo>
                  <a:lnTo>
                    <a:pt x="2" y="21"/>
                  </a:lnTo>
                  <a:lnTo>
                    <a:pt x="0" y="18"/>
                  </a:lnTo>
                  <a:lnTo>
                    <a:pt x="0" y="14"/>
                  </a:lnTo>
                  <a:lnTo>
                    <a:pt x="8" y="7"/>
                  </a:lnTo>
                  <a:close/>
                  <a:moveTo>
                    <a:pt x="9" y="5"/>
                  </a:moveTo>
                  <a:lnTo>
                    <a:pt x="9" y="7"/>
                  </a:lnTo>
                  <a:lnTo>
                    <a:pt x="8" y="7"/>
                  </a:lnTo>
                  <a:lnTo>
                    <a:pt x="9" y="5"/>
                  </a:lnTo>
                  <a:close/>
                  <a:moveTo>
                    <a:pt x="11" y="0"/>
                  </a:moveTo>
                  <a:lnTo>
                    <a:pt x="9" y="3"/>
                  </a:lnTo>
                  <a:lnTo>
                    <a:pt x="9" y="2"/>
                  </a:lnTo>
                  <a:lnTo>
                    <a:pt x="1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448">
              <a:extLst>
                <a:ext uri="{FF2B5EF4-FFF2-40B4-BE49-F238E27FC236}">
                  <a16:creationId xmlns:a16="http://schemas.microsoft.com/office/drawing/2014/main" id="{59463686-8B80-41EF-BC5D-9DE7070F44A4}"/>
                </a:ext>
              </a:extLst>
            </p:cNvPr>
            <p:cNvSpPr>
              <a:spLocks noEditPoints="1"/>
            </p:cNvSpPr>
            <p:nvPr/>
          </p:nvSpPr>
          <p:spPr bwMode="auto">
            <a:xfrm>
              <a:off x="9623426" y="2046288"/>
              <a:ext cx="14288" cy="30163"/>
            </a:xfrm>
            <a:custGeom>
              <a:avLst/>
              <a:gdLst/>
              <a:ahLst/>
              <a:cxnLst>
                <a:cxn ang="0">
                  <a:pos x="0" y="17"/>
                </a:cxn>
                <a:cxn ang="0">
                  <a:pos x="2" y="17"/>
                </a:cxn>
                <a:cxn ang="0">
                  <a:pos x="0" y="19"/>
                </a:cxn>
                <a:cxn ang="0">
                  <a:pos x="0" y="17"/>
                </a:cxn>
                <a:cxn ang="0">
                  <a:pos x="8" y="0"/>
                </a:cxn>
                <a:cxn ang="0">
                  <a:pos x="9" y="0"/>
                </a:cxn>
                <a:cxn ang="0">
                  <a:pos x="9" y="9"/>
                </a:cxn>
                <a:cxn ang="0">
                  <a:pos x="8" y="12"/>
                </a:cxn>
                <a:cxn ang="0">
                  <a:pos x="2" y="17"/>
                </a:cxn>
                <a:cxn ang="0">
                  <a:pos x="2" y="16"/>
                </a:cxn>
                <a:cxn ang="0">
                  <a:pos x="8" y="10"/>
                </a:cxn>
                <a:cxn ang="0">
                  <a:pos x="8" y="0"/>
                </a:cxn>
              </a:cxnLst>
              <a:rect l="0" t="0" r="r" b="b"/>
              <a:pathLst>
                <a:path w="9" h="19">
                  <a:moveTo>
                    <a:pt x="0" y="17"/>
                  </a:moveTo>
                  <a:lnTo>
                    <a:pt x="2" y="17"/>
                  </a:lnTo>
                  <a:lnTo>
                    <a:pt x="0" y="19"/>
                  </a:lnTo>
                  <a:lnTo>
                    <a:pt x="0" y="17"/>
                  </a:lnTo>
                  <a:close/>
                  <a:moveTo>
                    <a:pt x="8" y="0"/>
                  </a:moveTo>
                  <a:lnTo>
                    <a:pt x="9" y="0"/>
                  </a:lnTo>
                  <a:lnTo>
                    <a:pt x="9" y="9"/>
                  </a:lnTo>
                  <a:lnTo>
                    <a:pt x="8" y="12"/>
                  </a:lnTo>
                  <a:lnTo>
                    <a:pt x="2" y="17"/>
                  </a:lnTo>
                  <a:lnTo>
                    <a:pt x="2" y="16"/>
                  </a:lnTo>
                  <a:lnTo>
                    <a:pt x="8" y="10"/>
                  </a:lnTo>
                  <a:lnTo>
                    <a:pt x="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449">
              <a:extLst>
                <a:ext uri="{FF2B5EF4-FFF2-40B4-BE49-F238E27FC236}">
                  <a16:creationId xmlns:a16="http://schemas.microsoft.com/office/drawing/2014/main" id="{563850C8-F17C-46DB-B220-4ADF421BC017}"/>
                </a:ext>
              </a:extLst>
            </p:cNvPr>
            <p:cNvSpPr>
              <a:spLocks noEditPoints="1"/>
            </p:cNvSpPr>
            <p:nvPr/>
          </p:nvSpPr>
          <p:spPr bwMode="auto">
            <a:xfrm>
              <a:off x="9596438" y="2068513"/>
              <a:ext cx="15875" cy="14288"/>
            </a:xfrm>
            <a:custGeom>
              <a:avLst/>
              <a:gdLst/>
              <a:ahLst/>
              <a:cxnLst>
                <a:cxn ang="0">
                  <a:pos x="5" y="5"/>
                </a:cxn>
                <a:cxn ang="0">
                  <a:pos x="9" y="7"/>
                </a:cxn>
                <a:cxn ang="0">
                  <a:pos x="10" y="9"/>
                </a:cxn>
                <a:cxn ang="0">
                  <a:pos x="9" y="9"/>
                </a:cxn>
                <a:cxn ang="0">
                  <a:pos x="5" y="5"/>
                </a:cxn>
                <a:cxn ang="0">
                  <a:pos x="0" y="0"/>
                </a:cxn>
                <a:cxn ang="0">
                  <a:pos x="3" y="2"/>
                </a:cxn>
                <a:cxn ang="0">
                  <a:pos x="5" y="5"/>
                </a:cxn>
                <a:cxn ang="0">
                  <a:pos x="3" y="3"/>
                </a:cxn>
                <a:cxn ang="0">
                  <a:pos x="0" y="2"/>
                </a:cxn>
                <a:cxn ang="0">
                  <a:pos x="0" y="0"/>
                </a:cxn>
              </a:cxnLst>
              <a:rect l="0" t="0" r="r" b="b"/>
              <a:pathLst>
                <a:path w="10" h="9">
                  <a:moveTo>
                    <a:pt x="5" y="5"/>
                  </a:moveTo>
                  <a:lnTo>
                    <a:pt x="9" y="7"/>
                  </a:lnTo>
                  <a:lnTo>
                    <a:pt x="10" y="9"/>
                  </a:lnTo>
                  <a:lnTo>
                    <a:pt x="9" y="9"/>
                  </a:lnTo>
                  <a:lnTo>
                    <a:pt x="5" y="5"/>
                  </a:lnTo>
                  <a:close/>
                  <a:moveTo>
                    <a:pt x="0" y="0"/>
                  </a:moveTo>
                  <a:lnTo>
                    <a:pt x="3" y="2"/>
                  </a:lnTo>
                  <a:lnTo>
                    <a:pt x="5" y="5"/>
                  </a:lnTo>
                  <a:lnTo>
                    <a:pt x="3" y="3"/>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450">
              <a:extLst>
                <a:ext uri="{FF2B5EF4-FFF2-40B4-BE49-F238E27FC236}">
                  <a16:creationId xmlns:a16="http://schemas.microsoft.com/office/drawing/2014/main" id="{DFC9E364-8D7E-4C19-B661-4C45A7FCD75B}"/>
                </a:ext>
              </a:extLst>
            </p:cNvPr>
            <p:cNvSpPr>
              <a:spLocks noEditPoints="1"/>
            </p:cNvSpPr>
            <p:nvPr/>
          </p:nvSpPr>
          <p:spPr bwMode="auto">
            <a:xfrm>
              <a:off x="9598026" y="2068513"/>
              <a:ext cx="17463" cy="7938"/>
            </a:xfrm>
            <a:custGeom>
              <a:avLst/>
              <a:gdLst/>
              <a:ahLst/>
              <a:cxnLst>
                <a:cxn ang="0">
                  <a:pos x="8" y="3"/>
                </a:cxn>
                <a:cxn ang="0">
                  <a:pos x="9" y="3"/>
                </a:cxn>
                <a:cxn ang="0">
                  <a:pos x="11" y="5"/>
                </a:cxn>
                <a:cxn ang="0">
                  <a:pos x="9" y="5"/>
                </a:cxn>
                <a:cxn ang="0">
                  <a:pos x="8" y="3"/>
                </a:cxn>
                <a:cxn ang="0">
                  <a:pos x="2" y="2"/>
                </a:cxn>
                <a:cxn ang="0">
                  <a:pos x="4" y="2"/>
                </a:cxn>
                <a:cxn ang="0">
                  <a:pos x="6" y="3"/>
                </a:cxn>
                <a:cxn ang="0">
                  <a:pos x="4" y="3"/>
                </a:cxn>
                <a:cxn ang="0">
                  <a:pos x="2" y="2"/>
                </a:cxn>
                <a:cxn ang="0">
                  <a:pos x="0" y="0"/>
                </a:cxn>
                <a:cxn ang="0">
                  <a:pos x="2" y="2"/>
                </a:cxn>
                <a:cxn ang="0">
                  <a:pos x="0" y="2"/>
                </a:cxn>
                <a:cxn ang="0">
                  <a:pos x="0" y="0"/>
                </a:cxn>
              </a:cxnLst>
              <a:rect l="0" t="0" r="r" b="b"/>
              <a:pathLst>
                <a:path w="11" h="5">
                  <a:moveTo>
                    <a:pt x="8" y="3"/>
                  </a:moveTo>
                  <a:lnTo>
                    <a:pt x="9" y="3"/>
                  </a:lnTo>
                  <a:lnTo>
                    <a:pt x="11" y="5"/>
                  </a:lnTo>
                  <a:lnTo>
                    <a:pt x="9" y="5"/>
                  </a:lnTo>
                  <a:lnTo>
                    <a:pt x="8" y="3"/>
                  </a:lnTo>
                  <a:close/>
                  <a:moveTo>
                    <a:pt x="2" y="2"/>
                  </a:moveTo>
                  <a:lnTo>
                    <a:pt x="4" y="2"/>
                  </a:lnTo>
                  <a:lnTo>
                    <a:pt x="6" y="3"/>
                  </a:lnTo>
                  <a:lnTo>
                    <a:pt x="4" y="3"/>
                  </a:lnTo>
                  <a:lnTo>
                    <a:pt x="2" y="2"/>
                  </a:lnTo>
                  <a:close/>
                  <a:moveTo>
                    <a:pt x="0" y="0"/>
                  </a:moveTo>
                  <a:lnTo>
                    <a:pt x="2" y="2"/>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 name="Freeform 451">
              <a:extLst>
                <a:ext uri="{FF2B5EF4-FFF2-40B4-BE49-F238E27FC236}">
                  <a16:creationId xmlns:a16="http://schemas.microsoft.com/office/drawing/2014/main" id="{0D127F22-83D8-4835-AB9E-D0D723306BBF}"/>
                </a:ext>
              </a:extLst>
            </p:cNvPr>
            <p:cNvSpPr>
              <a:spLocks noEditPoints="1"/>
            </p:cNvSpPr>
            <p:nvPr/>
          </p:nvSpPr>
          <p:spPr bwMode="auto">
            <a:xfrm>
              <a:off x="9596438" y="2054226"/>
              <a:ext cx="14288" cy="17463"/>
            </a:xfrm>
            <a:custGeom>
              <a:avLst/>
              <a:gdLst/>
              <a:ahLst/>
              <a:cxnLst>
                <a:cxn ang="0">
                  <a:pos x="5" y="5"/>
                </a:cxn>
                <a:cxn ang="0">
                  <a:pos x="9" y="9"/>
                </a:cxn>
                <a:cxn ang="0">
                  <a:pos x="9" y="11"/>
                </a:cxn>
                <a:cxn ang="0">
                  <a:pos x="7" y="11"/>
                </a:cxn>
                <a:cxn ang="0">
                  <a:pos x="7" y="7"/>
                </a:cxn>
                <a:cxn ang="0">
                  <a:pos x="5" y="7"/>
                </a:cxn>
                <a:cxn ang="0">
                  <a:pos x="5" y="5"/>
                </a:cxn>
                <a:cxn ang="0">
                  <a:pos x="0" y="0"/>
                </a:cxn>
                <a:cxn ang="0">
                  <a:pos x="5" y="5"/>
                </a:cxn>
                <a:cxn ang="0">
                  <a:pos x="0" y="0"/>
                </a:cxn>
              </a:cxnLst>
              <a:rect l="0" t="0" r="r" b="b"/>
              <a:pathLst>
                <a:path w="9" h="11">
                  <a:moveTo>
                    <a:pt x="5" y="5"/>
                  </a:moveTo>
                  <a:lnTo>
                    <a:pt x="9" y="9"/>
                  </a:lnTo>
                  <a:lnTo>
                    <a:pt x="9" y="11"/>
                  </a:lnTo>
                  <a:lnTo>
                    <a:pt x="7" y="11"/>
                  </a:lnTo>
                  <a:lnTo>
                    <a:pt x="7" y="7"/>
                  </a:lnTo>
                  <a:lnTo>
                    <a:pt x="5" y="7"/>
                  </a:lnTo>
                  <a:lnTo>
                    <a:pt x="5" y="5"/>
                  </a:lnTo>
                  <a:close/>
                  <a:moveTo>
                    <a:pt x="0" y="0"/>
                  </a:moveTo>
                  <a:lnTo>
                    <a:pt x="5" y="5"/>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 name="Freeform 452">
              <a:extLst>
                <a:ext uri="{FF2B5EF4-FFF2-40B4-BE49-F238E27FC236}">
                  <a16:creationId xmlns:a16="http://schemas.microsoft.com/office/drawing/2014/main" id="{A87A7B6D-E66C-441D-A6C2-A78ADCDBFE79}"/>
                </a:ext>
              </a:extLst>
            </p:cNvPr>
            <p:cNvSpPr>
              <a:spLocks/>
            </p:cNvSpPr>
            <p:nvPr/>
          </p:nvSpPr>
          <p:spPr bwMode="auto">
            <a:xfrm>
              <a:off x="9629776" y="2054226"/>
              <a:ext cx="3175" cy="7938"/>
            </a:xfrm>
            <a:custGeom>
              <a:avLst/>
              <a:gdLst/>
              <a:ahLst/>
              <a:cxnLst>
                <a:cxn ang="0">
                  <a:pos x="2" y="0"/>
                </a:cxn>
                <a:cxn ang="0">
                  <a:pos x="2" y="4"/>
                </a:cxn>
                <a:cxn ang="0">
                  <a:pos x="0" y="5"/>
                </a:cxn>
                <a:cxn ang="0">
                  <a:pos x="0" y="2"/>
                </a:cxn>
                <a:cxn ang="0">
                  <a:pos x="2" y="0"/>
                </a:cxn>
              </a:cxnLst>
              <a:rect l="0" t="0" r="r" b="b"/>
              <a:pathLst>
                <a:path w="2" h="5">
                  <a:moveTo>
                    <a:pt x="2" y="0"/>
                  </a:moveTo>
                  <a:lnTo>
                    <a:pt x="2" y="4"/>
                  </a:lnTo>
                  <a:lnTo>
                    <a:pt x="0" y="5"/>
                  </a:ln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 name="Freeform 453">
              <a:extLst>
                <a:ext uri="{FF2B5EF4-FFF2-40B4-BE49-F238E27FC236}">
                  <a16:creationId xmlns:a16="http://schemas.microsoft.com/office/drawing/2014/main" id="{5D4A7CB3-37B3-47F7-B5F7-E5A1000DBB6F}"/>
                </a:ext>
              </a:extLst>
            </p:cNvPr>
            <p:cNvSpPr>
              <a:spLocks/>
            </p:cNvSpPr>
            <p:nvPr/>
          </p:nvSpPr>
          <p:spPr bwMode="auto">
            <a:xfrm>
              <a:off x="9618663" y="2051051"/>
              <a:ext cx="3175" cy="3175"/>
            </a:xfrm>
            <a:custGeom>
              <a:avLst/>
              <a:gdLst/>
              <a:ahLst/>
              <a:cxnLst>
                <a:cxn ang="0">
                  <a:pos x="0" y="0"/>
                </a:cxn>
                <a:cxn ang="0">
                  <a:pos x="2" y="0"/>
                </a:cxn>
                <a:cxn ang="0">
                  <a:pos x="2" y="2"/>
                </a:cxn>
                <a:cxn ang="0">
                  <a:pos x="0" y="0"/>
                </a:cxn>
              </a:cxnLst>
              <a:rect l="0" t="0" r="r" b="b"/>
              <a:pathLst>
                <a:path w="2" h="2">
                  <a:moveTo>
                    <a:pt x="0" y="0"/>
                  </a:moveTo>
                  <a:lnTo>
                    <a:pt x="2" y="0"/>
                  </a:lnTo>
                  <a:lnTo>
                    <a:pt x="2"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8" name="Freeform 454">
              <a:extLst>
                <a:ext uri="{FF2B5EF4-FFF2-40B4-BE49-F238E27FC236}">
                  <a16:creationId xmlns:a16="http://schemas.microsoft.com/office/drawing/2014/main" id="{69B52C0C-D2B3-4CB2-AEFB-F00A4DD5F800}"/>
                </a:ext>
              </a:extLst>
            </p:cNvPr>
            <p:cNvSpPr>
              <a:spLocks noEditPoints="1"/>
            </p:cNvSpPr>
            <p:nvPr/>
          </p:nvSpPr>
          <p:spPr bwMode="auto">
            <a:xfrm>
              <a:off x="9610726" y="2028826"/>
              <a:ext cx="1588" cy="14288"/>
            </a:xfrm>
            <a:custGeom>
              <a:avLst/>
              <a:gdLst/>
              <a:ahLst/>
              <a:cxnLst>
                <a:cxn ang="0">
                  <a:pos x="0" y="5"/>
                </a:cxn>
                <a:cxn ang="0">
                  <a:pos x="1" y="5"/>
                </a:cxn>
                <a:cxn ang="0">
                  <a:pos x="1" y="7"/>
                </a:cxn>
                <a:cxn ang="0">
                  <a:pos x="0" y="9"/>
                </a:cxn>
                <a:cxn ang="0">
                  <a:pos x="0" y="5"/>
                </a:cxn>
                <a:cxn ang="0">
                  <a:pos x="0" y="0"/>
                </a:cxn>
                <a:cxn ang="0">
                  <a:pos x="1" y="2"/>
                </a:cxn>
                <a:cxn ang="0">
                  <a:pos x="1" y="4"/>
                </a:cxn>
                <a:cxn ang="0">
                  <a:pos x="0" y="2"/>
                </a:cxn>
                <a:cxn ang="0">
                  <a:pos x="0" y="0"/>
                </a:cxn>
              </a:cxnLst>
              <a:rect l="0" t="0" r="r" b="b"/>
              <a:pathLst>
                <a:path w="1" h="9">
                  <a:moveTo>
                    <a:pt x="0" y="5"/>
                  </a:moveTo>
                  <a:lnTo>
                    <a:pt x="1" y="5"/>
                  </a:lnTo>
                  <a:lnTo>
                    <a:pt x="1" y="7"/>
                  </a:lnTo>
                  <a:lnTo>
                    <a:pt x="0" y="9"/>
                  </a:lnTo>
                  <a:lnTo>
                    <a:pt x="0" y="5"/>
                  </a:lnTo>
                  <a:close/>
                  <a:moveTo>
                    <a:pt x="0" y="0"/>
                  </a:moveTo>
                  <a:lnTo>
                    <a:pt x="1" y="2"/>
                  </a:lnTo>
                  <a:lnTo>
                    <a:pt x="1" y="4"/>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455">
              <a:extLst>
                <a:ext uri="{FF2B5EF4-FFF2-40B4-BE49-F238E27FC236}">
                  <a16:creationId xmlns:a16="http://schemas.microsoft.com/office/drawing/2014/main" id="{7A8EB8D2-20BA-47D3-8D0E-812E6326F200}"/>
                </a:ext>
              </a:extLst>
            </p:cNvPr>
            <p:cNvSpPr>
              <a:spLocks noEditPoints="1"/>
            </p:cNvSpPr>
            <p:nvPr/>
          </p:nvSpPr>
          <p:spPr bwMode="auto">
            <a:xfrm>
              <a:off x="9610726" y="2032001"/>
              <a:ext cx="12700" cy="15875"/>
            </a:xfrm>
            <a:custGeom>
              <a:avLst/>
              <a:gdLst/>
              <a:ahLst/>
              <a:cxnLst>
                <a:cxn ang="0">
                  <a:pos x="5" y="2"/>
                </a:cxn>
                <a:cxn ang="0">
                  <a:pos x="3" y="5"/>
                </a:cxn>
                <a:cxn ang="0">
                  <a:pos x="0" y="10"/>
                </a:cxn>
                <a:cxn ang="0">
                  <a:pos x="3" y="3"/>
                </a:cxn>
                <a:cxn ang="0">
                  <a:pos x="5" y="2"/>
                </a:cxn>
                <a:cxn ang="0">
                  <a:pos x="7" y="0"/>
                </a:cxn>
                <a:cxn ang="0">
                  <a:pos x="8" y="0"/>
                </a:cxn>
                <a:cxn ang="0">
                  <a:pos x="7" y="2"/>
                </a:cxn>
                <a:cxn ang="0">
                  <a:pos x="5" y="2"/>
                </a:cxn>
                <a:cxn ang="0">
                  <a:pos x="7" y="0"/>
                </a:cxn>
              </a:cxnLst>
              <a:rect l="0" t="0" r="r" b="b"/>
              <a:pathLst>
                <a:path w="8" h="10">
                  <a:moveTo>
                    <a:pt x="5" y="2"/>
                  </a:moveTo>
                  <a:lnTo>
                    <a:pt x="3" y="5"/>
                  </a:lnTo>
                  <a:lnTo>
                    <a:pt x="0" y="10"/>
                  </a:lnTo>
                  <a:lnTo>
                    <a:pt x="3" y="3"/>
                  </a:lnTo>
                  <a:lnTo>
                    <a:pt x="5" y="2"/>
                  </a:lnTo>
                  <a:close/>
                  <a:moveTo>
                    <a:pt x="7" y="0"/>
                  </a:moveTo>
                  <a:lnTo>
                    <a:pt x="8" y="0"/>
                  </a:lnTo>
                  <a:lnTo>
                    <a:pt x="7" y="2"/>
                  </a:lnTo>
                  <a:lnTo>
                    <a:pt x="5" y="2"/>
                  </a:lnTo>
                  <a:lnTo>
                    <a:pt x="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456">
              <a:extLst>
                <a:ext uri="{FF2B5EF4-FFF2-40B4-BE49-F238E27FC236}">
                  <a16:creationId xmlns:a16="http://schemas.microsoft.com/office/drawing/2014/main" id="{4EAFE262-C42D-4715-BC55-FF1E6AFA714A}"/>
                </a:ext>
              </a:extLst>
            </p:cNvPr>
            <p:cNvSpPr>
              <a:spLocks/>
            </p:cNvSpPr>
            <p:nvPr/>
          </p:nvSpPr>
          <p:spPr bwMode="auto">
            <a:xfrm>
              <a:off x="9610726" y="2024063"/>
              <a:ext cx="4763" cy="11113"/>
            </a:xfrm>
            <a:custGeom>
              <a:avLst/>
              <a:gdLst/>
              <a:ahLst/>
              <a:cxnLst>
                <a:cxn ang="0">
                  <a:pos x="3" y="0"/>
                </a:cxn>
                <a:cxn ang="0">
                  <a:pos x="3" y="5"/>
                </a:cxn>
                <a:cxn ang="0">
                  <a:pos x="1" y="7"/>
                </a:cxn>
                <a:cxn ang="0">
                  <a:pos x="0" y="7"/>
                </a:cxn>
                <a:cxn ang="0">
                  <a:pos x="3" y="0"/>
                </a:cxn>
              </a:cxnLst>
              <a:rect l="0" t="0" r="r" b="b"/>
              <a:pathLst>
                <a:path w="3" h="7">
                  <a:moveTo>
                    <a:pt x="3" y="0"/>
                  </a:moveTo>
                  <a:lnTo>
                    <a:pt x="3" y="5"/>
                  </a:lnTo>
                  <a:lnTo>
                    <a:pt x="1" y="7"/>
                  </a:lnTo>
                  <a:lnTo>
                    <a:pt x="0" y="7"/>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457">
              <a:extLst>
                <a:ext uri="{FF2B5EF4-FFF2-40B4-BE49-F238E27FC236}">
                  <a16:creationId xmlns:a16="http://schemas.microsoft.com/office/drawing/2014/main" id="{6BA6FED6-A6AC-491A-82B8-58B3B60D9EEE}"/>
                </a:ext>
              </a:extLst>
            </p:cNvPr>
            <p:cNvSpPr>
              <a:spLocks noEditPoints="1"/>
            </p:cNvSpPr>
            <p:nvPr/>
          </p:nvSpPr>
          <p:spPr bwMode="auto">
            <a:xfrm>
              <a:off x="9632951" y="2082801"/>
              <a:ext cx="4763" cy="19050"/>
            </a:xfrm>
            <a:custGeom>
              <a:avLst/>
              <a:gdLst/>
              <a:ahLst/>
              <a:cxnLst>
                <a:cxn ang="0">
                  <a:pos x="2" y="5"/>
                </a:cxn>
                <a:cxn ang="0">
                  <a:pos x="2" y="9"/>
                </a:cxn>
                <a:cxn ang="0">
                  <a:pos x="0" y="12"/>
                </a:cxn>
                <a:cxn ang="0">
                  <a:pos x="0" y="9"/>
                </a:cxn>
                <a:cxn ang="0">
                  <a:pos x="2" y="5"/>
                </a:cxn>
                <a:cxn ang="0">
                  <a:pos x="3" y="0"/>
                </a:cxn>
                <a:cxn ang="0">
                  <a:pos x="3" y="2"/>
                </a:cxn>
                <a:cxn ang="0">
                  <a:pos x="2" y="5"/>
                </a:cxn>
                <a:cxn ang="0">
                  <a:pos x="2" y="2"/>
                </a:cxn>
                <a:cxn ang="0">
                  <a:pos x="3" y="0"/>
                </a:cxn>
              </a:cxnLst>
              <a:rect l="0" t="0" r="r" b="b"/>
              <a:pathLst>
                <a:path w="3" h="12">
                  <a:moveTo>
                    <a:pt x="2" y="5"/>
                  </a:moveTo>
                  <a:lnTo>
                    <a:pt x="2" y="9"/>
                  </a:lnTo>
                  <a:lnTo>
                    <a:pt x="0" y="12"/>
                  </a:lnTo>
                  <a:lnTo>
                    <a:pt x="0" y="9"/>
                  </a:lnTo>
                  <a:lnTo>
                    <a:pt x="2" y="5"/>
                  </a:lnTo>
                  <a:close/>
                  <a:moveTo>
                    <a:pt x="3" y="0"/>
                  </a:moveTo>
                  <a:lnTo>
                    <a:pt x="3" y="2"/>
                  </a:lnTo>
                  <a:lnTo>
                    <a:pt x="2" y="5"/>
                  </a:lnTo>
                  <a:lnTo>
                    <a:pt x="2" y="2"/>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Rectangle 458">
              <a:extLst>
                <a:ext uri="{FF2B5EF4-FFF2-40B4-BE49-F238E27FC236}">
                  <a16:creationId xmlns:a16="http://schemas.microsoft.com/office/drawing/2014/main" id="{DD43DCA1-1D27-4750-9391-3C8E3BB8D95C}"/>
                </a:ext>
              </a:extLst>
            </p:cNvPr>
            <p:cNvSpPr>
              <a:spLocks noChangeArrowheads="1"/>
            </p:cNvSpPr>
            <p:nvPr/>
          </p:nvSpPr>
          <p:spPr bwMode="auto">
            <a:xfrm>
              <a:off x="9601201" y="2051051"/>
              <a:ext cx="6350" cy="6350"/>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3" name="Freeform 459">
              <a:extLst>
                <a:ext uri="{FF2B5EF4-FFF2-40B4-BE49-F238E27FC236}">
                  <a16:creationId xmlns:a16="http://schemas.microsoft.com/office/drawing/2014/main" id="{0439EEBD-A353-4553-A029-7899E87139DB}"/>
                </a:ext>
              </a:extLst>
            </p:cNvPr>
            <p:cNvSpPr>
              <a:spLocks/>
            </p:cNvSpPr>
            <p:nvPr/>
          </p:nvSpPr>
          <p:spPr bwMode="auto">
            <a:xfrm>
              <a:off x="9601201" y="2047876"/>
              <a:ext cx="6350" cy="9525"/>
            </a:xfrm>
            <a:custGeom>
              <a:avLst/>
              <a:gdLst/>
              <a:ahLst/>
              <a:cxnLst>
                <a:cxn ang="0">
                  <a:pos x="2" y="0"/>
                </a:cxn>
                <a:cxn ang="0">
                  <a:pos x="4" y="2"/>
                </a:cxn>
                <a:cxn ang="0">
                  <a:pos x="4" y="6"/>
                </a:cxn>
                <a:cxn ang="0">
                  <a:pos x="0" y="6"/>
                </a:cxn>
                <a:cxn ang="0">
                  <a:pos x="0" y="2"/>
                </a:cxn>
                <a:cxn ang="0">
                  <a:pos x="2" y="0"/>
                </a:cxn>
              </a:cxnLst>
              <a:rect l="0" t="0" r="r" b="b"/>
              <a:pathLst>
                <a:path w="4" h="6">
                  <a:moveTo>
                    <a:pt x="2" y="0"/>
                  </a:moveTo>
                  <a:lnTo>
                    <a:pt x="4" y="2"/>
                  </a:lnTo>
                  <a:lnTo>
                    <a:pt x="4" y="6"/>
                  </a:lnTo>
                  <a:lnTo>
                    <a:pt x="0" y="6"/>
                  </a:ln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Rectangle 460">
              <a:extLst>
                <a:ext uri="{FF2B5EF4-FFF2-40B4-BE49-F238E27FC236}">
                  <a16:creationId xmlns:a16="http://schemas.microsoft.com/office/drawing/2014/main" id="{D6BE8043-6376-4CF0-8C25-CD2084D91ACD}"/>
                </a:ext>
              </a:extLst>
            </p:cNvPr>
            <p:cNvSpPr>
              <a:spLocks noChangeArrowheads="1"/>
            </p:cNvSpPr>
            <p:nvPr/>
          </p:nvSpPr>
          <p:spPr bwMode="auto">
            <a:xfrm>
              <a:off x="9607551" y="2057401"/>
              <a:ext cx="4763" cy="4763"/>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5" name="Freeform 461">
              <a:extLst>
                <a:ext uri="{FF2B5EF4-FFF2-40B4-BE49-F238E27FC236}">
                  <a16:creationId xmlns:a16="http://schemas.microsoft.com/office/drawing/2014/main" id="{1607DA61-B20E-40DC-9BD7-8E0402EDD353}"/>
                </a:ext>
              </a:extLst>
            </p:cNvPr>
            <p:cNvSpPr>
              <a:spLocks/>
            </p:cNvSpPr>
            <p:nvPr/>
          </p:nvSpPr>
          <p:spPr bwMode="auto">
            <a:xfrm>
              <a:off x="9607551" y="2054226"/>
              <a:ext cx="4763" cy="7938"/>
            </a:xfrm>
            <a:custGeom>
              <a:avLst/>
              <a:gdLst/>
              <a:ahLst/>
              <a:cxnLst>
                <a:cxn ang="0">
                  <a:pos x="2" y="0"/>
                </a:cxn>
                <a:cxn ang="0">
                  <a:pos x="3" y="2"/>
                </a:cxn>
                <a:cxn ang="0">
                  <a:pos x="3" y="5"/>
                </a:cxn>
                <a:cxn ang="0">
                  <a:pos x="0" y="5"/>
                </a:cxn>
                <a:cxn ang="0">
                  <a:pos x="0" y="2"/>
                </a:cxn>
                <a:cxn ang="0">
                  <a:pos x="2" y="0"/>
                </a:cxn>
              </a:cxnLst>
              <a:rect l="0" t="0" r="r" b="b"/>
              <a:pathLst>
                <a:path w="3" h="5">
                  <a:moveTo>
                    <a:pt x="2" y="0"/>
                  </a:moveTo>
                  <a:lnTo>
                    <a:pt x="3" y="2"/>
                  </a:lnTo>
                  <a:lnTo>
                    <a:pt x="3" y="5"/>
                  </a:lnTo>
                  <a:lnTo>
                    <a:pt x="0" y="5"/>
                  </a:ln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6" name="Rectangle 462">
              <a:extLst>
                <a:ext uri="{FF2B5EF4-FFF2-40B4-BE49-F238E27FC236}">
                  <a16:creationId xmlns:a16="http://schemas.microsoft.com/office/drawing/2014/main" id="{97DE34C9-9B75-4585-AE78-156B9213825E}"/>
                </a:ext>
              </a:extLst>
            </p:cNvPr>
            <p:cNvSpPr>
              <a:spLocks noChangeArrowheads="1"/>
            </p:cNvSpPr>
            <p:nvPr/>
          </p:nvSpPr>
          <p:spPr bwMode="auto">
            <a:xfrm>
              <a:off x="9618663" y="2082801"/>
              <a:ext cx="4763" cy="4763"/>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463">
              <a:extLst>
                <a:ext uri="{FF2B5EF4-FFF2-40B4-BE49-F238E27FC236}">
                  <a16:creationId xmlns:a16="http://schemas.microsoft.com/office/drawing/2014/main" id="{83C83211-957D-405E-B328-0BCE5963181F}"/>
                </a:ext>
              </a:extLst>
            </p:cNvPr>
            <p:cNvSpPr>
              <a:spLocks/>
            </p:cNvSpPr>
            <p:nvPr/>
          </p:nvSpPr>
          <p:spPr bwMode="auto">
            <a:xfrm>
              <a:off x="9618663" y="2079626"/>
              <a:ext cx="7938" cy="11113"/>
            </a:xfrm>
            <a:custGeom>
              <a:avLst/>
              <a:gdLst/>
              <a:ahLst/>
              <a:cxnLst>
                <a:cxn ang="0">
                  <a:pos x="3" y="0"/>
                </a:cxn>
                <a:cxn ang="0">
                  <a:pos x="5" y="2"/>
                </a:cxn>
                <a:cxn ang="0">
                  <a:pos x="5" y="4"/>
                </a:cxn>
                <a:cxn ang="0">
                  <a:pos x="2" y="7"/>
                </a:cxn>
                <a:cxn ang="0">
                  <a:pos x="0" y="7"/>
                </a:cxn>
                <a:cxn ang="0">
                  <a:pos x="0" y="2"/>
                </a:cxn>
                <a:cxn ang="0">
                  <a:pos x="3" y="0"/>
                </a:cxn>
              </a:cxnLst>
              <a:rect l="0" t="0" r="r" b="b"/>
              <a:pathLst>
                <a:path w="5" h="7">
                  <a:moveTo>
                    <a:pt x="3" y="0"/>
                  </a:moveTo>
                  <a:lnTo>
                    <a:pt x="5" y="2"/>
                  </a:lnTo>
                  <a:lnTo>
                    <a:pt x="5" y="4"/>
                  </a:lnTo>
                  <a:lnTo>
                    <a:pt x="2" y="7"/>
                  </a:lnTo>
                  <a:lnTo>
                    <a:pt x="0" y="7"/>
                  </a:lnTo>
                  <a:lnTo>
                    <a:pt x="0" y="2"/>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464">
              <a:extLst>
                <a:ext uri="{FF2B5EF4-FFF2-40B4-BE49-F238E27FC236}">
                  <a16:creationId xmlns:a16="http://schemas.microsoft.com/office/drawing/2014/main" id="{0F891CBF-A4AA-4975-B5B8-5C21CBBB8E85}"/>
                </a:ext>
              </a:extLst>
            </p:cNvPr>
            <p:cNvSpPr>
              <a:spLocks/>
            </p:cNvSpPr>
            <p:nvPr/>
          </p:nvSpPr>
          <p:spPr bwMode="auto">
            <a:xfrm>
              <a:off x="9623426" y="2085976"/>
              <a:ext cx="9525" cy="7938"/>
            </a:xfrm>
            <a:custGeom>
              <a:avLst/>
              <a:gdLst/>
              <a:ahLst/>
              <a:cxnLst>
                <a:cxn ang="0">
                  <a:pos x="2" y="0"/>
                </a:cxn>
                <a:cxn ang="0">
                  <a:pos x="4" y="0"/>
                </a:cxn>
                <a:cxn ang="0">
                  <a:pos x="6" y="1"/>
                </a:cxn>
                <a:cxn ang="0">
                  <a:pos x="2" y="5"/>
                </a:cxn>
                <a:cxn ang="0">
                  <a:pos x="0" y="3"/>
                </a:cxn>
                <a:cxn ang="0">
                  <a:pos x="0" y="1"/>
                </a:cxn>
                <a:cxn ang="0">
                  <a:pos x="2" y="0"/>
                </a:cxn>
              </a:cxnLst>
              <a:rect l="0" t="0" r="r" b="b"/>
              <a:pathLst>
                <a:path w="6" h="5">
                  <a:moveTo>
                    <a:pt x="2" y="0"/>
                  </a:moveTo>
                  <a:lnTo>
                    <a:pt x="4" y="0"/>
                  </a:lnTo>
                  <a:lnTo>
                    <a:pt x="6" y="1"/>
                  </a:lnTo>
                  <a:lnTo>
                    <a:pt x="2" y="5"/>
                  </a:lnTo>
                  <a:lnTo>
                    <a:pt x="0" y="3"/>
                  </a:lnTo>
                  <a:lnTo>
                    <a:pt x="0" y="1"/>
                  </a:lnTo>
                  <a:lnTo>
                    <a:pt x="2" y="0"/>
                  </a:lnTo>
                  <a:close/>
                </a:path>
              </a:pathLst>
            </a:custGeom>
            <a:solidFill>
              <a:srgbClr val="C2002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465">
              <a:extLst>
                <a:ext uri="{FF2B5EF4-FFF2-40B4-BE49-F238E27FC236}">
                  <a16:creationId xmlns:a16="http://schemas.microsoft.com/office/drawing/2014/main" id="{D2A15670-2ED1-4824-8B3B-F47AF8A42C15}"/>
                </a:ext>
              </a:extLst>
            </p:cNvPr>
            <p:cNvSpPr>
              <a:spLocks/>
            </p:cNvSpPr>
            <p:nvPr/>
          </p:nvSpPr>
          <p:spPr bwMode="auto">
            <a:xfrm>
              <a:off x="9623426" y="2085976"/>
              <a:ext cx="9525" cy="7938"/>
            </a:xfrm>
            <a:custGeom>
              <a:avLst/>
              <a:gdLst/>
              <a:ahLst/>
              <a:cxnLst>
                <a:cxn ang="0">
                  <a:pos x="0" y="0"/>
                </a:cxn>
                <a:cxn ang="0">
                  <a:pos x="6" y="0"/>
                </a:cxn>
                <a:cxn ang="0">
                  <a:pos x="6" y="1"/>
                </a:cxn>
                <a:cxn ang="0">
                  <a:pos x="2" y="5"/>
                </a:cxn>
                <a:cxn ang="0">
                  <a:pos x="0" y="3"/>
                </a:cxn>
                <a:cxn ang="0">
                  <a:pos x="0" y="0"/>
                </a:cxn>
              </a:cxnLst>
              <a:rect l="0" t="0" r="r" b="b"/>
              <a:pathLst>
                <a:path w="6" h="5">
                  <a:moveTo>
                    <a:pt x="0" y="0"/>
                  </a:moveTo>
                  <a:lnTo>
                    <a:pt x="6" y="0"/>
                  </a:lnTo>
                  <a:lnTo>
                    <a:pt x="6" y="1"/>
                  </a:lnTo>
                  <a:lnTo>
                    <a:pt x="2" y="5"/>
                  </a:lnTo>
                  <a:lnTo>
                    <a:pt x="0" y="3"/>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0" name="Rectangle 466">
              <a:extLst>
                <a:ext uri="{FF2B5EF4-FFF2-40B4-BE49-F238E27FC236}">
                  <a16:creationId xmlns:a16="http://schemas.microsoft.com/office/drawing/2014/main" id="{C2BB13F1-5B1C-4FC0-80F8-20367386CDFC}"/>
                </a:ext>
              </a:extLst>
            </p:cNvPr>
            <p:cNvSpPr>
              <a:spLocks noChangeArrowheads="1"/>
            </p:cNvSpPr>
            <p:nvPr/>
          </p:nvSpPr>
          <p:spPr bwMode="auto">
            <a:xfrm>
              <a:off x="9601201" y="2124076"/>
              <a:ext cx="6350" cy="6350"/>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467">
              <a:extLst>
                <a:ext uri="{FF2B5EF4-FFF2-40B4-BE49-F238E27FC236}">
                  <a16:creationId xmlns:a16="http://schemas.microsoft.com/office/drawing/2014/main" id="{2B896F68-140A-435D-9AA1-5D4092EF3B0F}"/>
                </a:ext>
              </a:extLst>
            </p:cNvPr>
            <p:cNvSpPr>
              <a:spLocks/>
            </p:cNvSpPr>
            <p:nvPr/>
          </p:nvSpPr>
          <p:spPr bwMode="auto">
            <a:xfrm>
              <a:off x="9601201" y="2122488"/>
              <a:ext cx="9525" cy="7938"/>
            </a:xfrm>
            <a:custGeom>
              <a:avLst/>
              <a:gdLst/>
              <a:ahLst/>
              <a:cxnLst>
                <a:cxn ang="0">
                  <a:pos x="4" y="0"/>
                </a:cxn>
                <a:cxn ang="0">
                  <a:pos x="6" y="1"/>
                </a:cxn>
                <a:cxn ang="0">
                  <a:pos x="6" y="5"/>
                </a:cxn>
                <a:cxn ang="0">
                  <a:pos x="0" y="5"/>
                </a:cxn>
                <a:cxn ang="0">
                  <a:pos x="0" y="1"/>
                </a:cxn>
                <a:cxn ang="0">
                  <a:pos x="4" y="0"/>
                </a:cxn>
              </a:cxnLst>
              <a:rect l="0" t="0" r="r" b="b"/>
              <a:pathLst>
                <a:path w="6" h="5">
                  <a:moveTo>
                    <a:pt x="4" y="0"/>
                  </a:moveTo>
                  <a:lnTo>
                    <a:pt x="6" y="1"/>
                  </a:lnTo>
                  <a:lnTo>
                    <a:pt x="6" y="5"/>
                  </a:lnTo>
                  <a:lnTo>
                    <a:pt x="0" y="5"/>
                  </a:lnTo>
                  <a:lnTo>
                    <a:pt x="0" y="1"/>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468">
              <a:extLst>
                <a:ext uri="{FF2B5EF4-FFF2-40B4-BE49-F238E27FC236}">
                  <a16:creationId xmlns:a16="http://schemas.microsoft.com/office/drawing/2014/main" id="{A9D77B6A-171F-4627-8C46-1D278423D994}"/>
                </a:ext>
              </a:extLst>
            </p:cNvPr>
            <p:cNvSpPr>
              <a:spLocks/>
            </p:cNvSpPr>
            <p:nvPr/>
          </p:nvSpPr>
          <p:spPr bwMode="auto">
            <a:xfrm>
              <a:off x="9618663" y="2130426"/>
              <a:ext cx="4763" cy="7938"/>
            </a:xfrm>
            <a:custGeom>
              <a:avLst/>
              <a:gdLst/>
              <a:ahLst/>
              <a:cxnLst>
                <a:cxn ang="0">
                  <a:pos x="0" y="0"/>
                </a:cxn>
                <a:cxn ang="0">
                  <a:pos x="2" y="0"/>
                </a:cxn>
                <a:cxn ang="0">
                  <a:pos x="3" y="2"/>
                </a:cxn>
                <a:cxn ang="0">
                  <a:pos x="3" y="4"/>
                </a:cxn>
                <a:cxn ang="0">
                  <a:pos x="2" y="5"/>
                </a:cxn>
                <a:cxn ang="0">
                  <a:pos x="0" y="5"/>
                </a:cxn>
                <a:cxn ang="0">
                  <a:pos x="0" y="0"/>
                </a:cxn>
              </a:cxnLst>
              <a:rect l="0" t="0" r="r" b="b"/>
              <a:pathLst>
                <a:path w="3" h="5">
                  <a:moveTo>
                    <a:pt x="0" y="0"/>
                  </a:moveTo>
                  <a:lnTo>
                    <a:pt x="2" y="0"/>
                  </a:lnTo>
                  <a:lnTo>
                    <a:pt x="3" y="2"/>
                  </a:lnTo>
                  <a:lnTo>
                    <a:pt x="3" y="4"/>
                  </a:lnTo>
                  <a:lnTo>
                    <a:pt x="2" y="5"/>
                  </a:lnTo>
                  <a:lnTo>
                    <a:pt x="0" y="5"/>
                  </a:lnTo>
                  <a:lnTo>
                    <a:pt x="0" y="0"/>
                  </a:lnTo>
                  <a:close/>
                </a:path>
              </a:pathLst>
            </a:custGeom>
            <a:solidFill>
              <a:srgbClr val="C2002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469">
              <a:extLst>
                <a:ext uri="{FF2B5EF4-FFF2-40B4-BE49-F238E27FC236}">
                  <a16:creationId xmlns:a16="http://schemas.microsoft.com/office/drawing/2014/main" id="{6439D2DB-C1F9-49BC-AC87-A15CFCE934E5}"/>
                </a:ext>
              </a:extLst>
            </p:cNvPr>
            <p:cNvSpPr>
              <a:spLocks/>
            </p:cNvSpPr>
            <p:nvPr/>
          </p:nvSpPr>
          <p:spPr bwMode="auto">
            <a:xfrm>
              <a:off x="9615488" y="2130426"/>
              <a:ext cx="7938" cy="7938"/>
            </a:xfrm>
            <a:custGeom>
              <a:avLst/>
              <a:gdLst/>
              <a:ahLst/>
              <a:cxnLst>
                <a:cxn ang="0">
                  <a:pos x="4" y="0"/>
                </a:cxn>
                <a:cxn ang="0">
                  <a:pos x="5" y="2"/>
                </a:cxn>
                <a:cxn ang="0">
                  <a:pos x="5" y="5"/>
                </a:cxn>
                <a:cxn ang="0">
                  <a:pos x="0" y="5"/>
                </a:cxn>
                <a:cxn ang="0">
                  <a:pos x="0" y="2"/>
                </a:cxn>
                <a:cxn ang="0">
                  <a:pos x="4" y="0"/>
                </a:cxn>
              </a:cxnLst>
              <a:rect l="0" t="0" r="r" b="b"/>
              <a:pathLst>
                <a:path w="5" h="5">
                  <a:moveTo>
                    <a:pt x="4" y="0"/>
                  </a:moveTo>
                  <a:lnTo>
                    <a:pt x="5" y="2"/>
                  </a:lnTo>
                  <a:lnTo>
                    <a:pt x="5" y="5"/>
                  </a:lnTo>
                  <a:lnTo>
                    <a:pt x="0" y="5"/>
                  </a:lnTo>
                  <a:lnTo>
                    <a:pt x="0"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Rectangle 470">
              <a:extLst>
                <a:ext uri="{FF2B5EF4-FFF2-40B4-BE49-F238E27FC236}">
                  <a16:creationId xmlns:a16="http://schemas.microsoft.com/office/drawing/2014/main" id="{B4369462-029A-4E42-B721-5220712E5821}"/>
                </a:ext>
              </a:extLst>
            </p:cNvPr>
            <p:cNvSpPr>
              <a:spLocks noChangeArrowheads="1"/>
            </p:cNvSpPr>
            <p:nvPr/>
          </p:nvSpPr>
          <p:spPr bwMode="auto">
            <a:xfrm>
              <a:off x="9626601" y="2163763"/>
              <a:ext cx="6350" cy="6350"/>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5" name="Freeform 471">
              <a:extLst>
                <a:ext uri="{FF2B5EF4-FFF2-40B4-BE49-F238E27FC236}">
                  <a16:creationId xmlns:a16="http://schemas.microsoft.com/office/drawing/2014/main" id="{D782FAED-262E-40C4-ACF6-400D8DFED900}"/>
                </a:ext>
              </a:extLst>
            </p:cNvPr>
            <p:cNvSpPr>
              <a:spLocks/>
            </p:cNvSpPr>
            <p:nvPr/>
          </p:nvSpPr>
          <p:spPr bwMode="auto">
            <a:xfrm>
              <a:off x="9626601" y="2162176"/>
              <a:ext cx="6350" cy="7938"/>
            </a:xfrm>
            <a:custGeom>
              <a:avLst/>
              <a:gdLst/>
              <a:ahLst/>
              <a:cxnLst>
                <a:cxn ang="0">
                  <a:pos x="2" y="0"/>
                </a:cxn>
                <a:cxn ang="0">
                  <a:pos x="4" y="1"/>
                </a:cxn>
                <a:cxn ang="0">
                  <a:pos x="4" y="5"/>
                </a:cxn>
                <a:cxn ang="0">
                  <a:pos x="0" y="5"/>
                </a:cxn>
                <a:cxn ang="0">
                  <a:pos x="0" y="1"/>
                </a:cxn>
                <a:cxn ang="0">
                  <a:pos x="2" y="0"/>
                </a:cxn>
              </a:cxnLst>
              <a:rect l="0" t="0" r="r" b="b"/>
              <a:pathLst>
                <a:path w="4" h="5">
                  <a:moveTo>
                    <a:pt x="2" y="0"/>
                  </a:moveTo>
                  <a:lnTo>
                    <a:pt x="4" y="1"/>
                  </a:lnTo>
                  <a:lnTo>
                    <a:pt x="4" y="5"/>
                  </a:lnTo>
                  <a:lnTo>
                    <a:pt x="0" y="5"/>
                  </a:lnTo>
                  <a:lnTo>
                    <a:pt x="0" y="1"/>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Rectangle 472">
              <a:extLst>
                <a:ext uri="{FF2B5EF4-FFF2-40B4-BE49-F238E27FC236}">
                  <a16:creationId xmlns:a16="http://schemas.microsoft.com/office/drawing/2014/main" id="{B617292D-1E4A-4431-A251-307B770DA19E}"/>
                </a:ext>
              </a:extLst>
            </p:cNvPr>
            <p:cNvSpPr>
              <a:spLocks noChangeArrowheads="1"/>
            </p:cNvSpPr>
            <p:nvPr/>
          </p:nvSpPr>
          <p:spPr bwMode="auto">
            <a:xfrm>
              <a:off x="9644063" y="2173288"/>
              <a:ext cx="4763" cy="4763"/>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7" name="Freeform 473">
              <a:extLst>
                <a:ext uri="{FF2B5EF4-FFF2-40B4-BE49-F238E27FC236}">
                  <a16:creationId xmlns:a16="http://schemas.microsoft.com/office/drawing/2014/main" id="{76BB28AB-5693-44C4-A2A1-273602D19A02}"/>
                </a:ext>
              </a:extLst>
            </p:cNvPr>
            <p:cNvSpPr>
              <a:spLocks/>
            </p:cNvSpPr>
            <p:nvPr/>
          </p:nvSpPr>
          <p:spPr bwMode="auto">
            <a:xfrm>
              <a:off x="9644063" y="2170113"/>
              <a:ext cx="4763" cy="7938"/>
            </a:xfrm>
            <a:custGeom>
              <a:avLst/>
              <a:gdLst/>
              <a:ahLst/>
              <a:cxnLst>
                <a:cxn ang="0">
                  <a:pos x="2" y="0"/>
                </a:cxn>
                <a:cxn ang="0">
                  <a:pos x="3" y="2"/>
                </a:cxn>
                <a:cxn ang="0">
                  <a:pos x="3" y="5"/>
                </a:cxn>
                <a:cxn ang="0">
                  <a:pos x="0" y="5"/>
                </a:cxn>
                <a:cxn ang="0">
                  <a:pos x="0" y="2"/>
                </a:cxn>
                <a:cxn ang="0">
                  <a:pos x="2" y="0"/>
                </a:cxn>
              </a:cxnLst>
              <a:rect l="0" t="0" r="r" b="b"/>
              <a:pathLst>
                <a:path w="3" h="5">
                  <a:moveTo>
                    <a:pt x="2" y="0"/>
                  </a:moveTo>
                  <a:lnTo>
                    <a:pt x="3" y="2"/>
                  </a:lnTo>
                  <a:lnTo>
                    <a:pt x="3" y="5"/>
                  </a:lnTo>
                  <a:lnTo>
                    <a:pt x="0" y="5"/>
                  </a:ln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Rectangle 474">
              <a:extLst>
                <a:ext uri="{FF2B5EF4-FFF2-40B4-BE49-F238E27FC236}">
                  <a16:creationId xmlns:a16="http://schemas.microsoft.com/office/drawing/2014/main" id="{793C6870-7CCA-4975-9956-B457F792FDFF}"/>
                </a:ext>
              </a:extLst>
            </p:cNvPr>
            <p:cNvSpPr>
              <a:spLocks noChangeArrowheads="1"/>
            </p:cNvSpPr>
            <p:nvPr/>
          </p:nvSpPr>
          <p:spPr bwMode="auto">
            <a:xfrm>
              <a:off x="9652001" y="2173288"/>
              <a:ext cx="6350" cy="4763"/>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9" name="Freeform 475">
              <a:extLst>
                <a:ext uri="{FF2B5EF4-FFF2-40B4-BE49-F238E27FC236}">
                  <a16:creationId xmlns:a16="http://schemas.microsoft.com/office/drawing/2014/main" id="{6261D9E7-D2E3-4DCF-BBD1-9FABD2A57842}"/>
                </a:ext>
              </a:extLst>
            </p:cNvPr>
            <p:cNvSpPr>
              <a:spLocks/>
            </p:cNvSpPr>
            <p:nvPr/>
          </p:nvSpPr>
          <p:spPr bwMode="auto">
            <a:xfrm>
              <a:off x="9652001" y="2170113"/>
              <a:ext cx="6350" cy="7938"/>
            </a:xfrm>
            <a:custGeom>
              <a:avLst/>
              <a:gdLst/>
              <a:ahLst/>
              <a:cxnLst>
                <a:cxn ang="0">
                  <a:pos x="2" y="0"/>
                </a:cxn>
                <a:cxn ang="0">
                  <a:pos x="4" y="2"/>
                </a:cxn>
                <a:cxn ang="0">
                  <a:pos x="4" y="5"/>
                </a:cxn>
                <a:cxn ang="0">
                  <a:pos x="0" y="5"/>
                </a:cxn>
                <a:cxn ang="0">
                  <a:pos x="0" y="2"/>
                </a:cxn>
                <a:cxn ang="0">
                  <a:pos x="2" y="0"/>
                </a:cxn>
              </a:cxnLst>
              <a:rect l="0" t="0" r="r" b="b"/>
              <a:pathLst>
                <a:path w="4" h="5">
                  <a:moveTo>
                    <a:pt x="2" y="0"/>
                  </a:moveTo>
                  <a:lnTo>
                    <a:pt x="4" y="2"/>
                  </a:lnTo>
                  <a:lnTo>
                    <a:pt x="4" y="5"/>
                  </a:lnTo>
                  <a:lnTo>
                    <a:pt x="0" y="5"/>
                  </a:ln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Rectangle 476">
              <a:extLst>
                <a:ext uri="{FF2B5EF4-FFF2-40B4-BE49-F238E27FC236}">
                  <a16:creationId xmlns:a16="http://schemas.microsoft.com/office/drawing/2014/main" id="{B0BB2A13-4490-4E70-A466-EE9F5871D121}"/>
                </a:ext>
              </a:extLst>
            </p:cNvPr>
            <p:cNvSpPr>
              <a:spLocks noChangeArrowheads="1"/>
            </p:cNvSpPr>
            <p:nvPr/>
          </p:nvSpPr>
          <p:spPr bwMode="auto">
            <a:xfrm>
              <a:off x="9677401" y="2178051"/>
              <a:ext cx="6350" cy="6350"/>
            </a:xfrm>
            <a:prstGeom prst="rect">
              <a:avLst/>
            </a:prstGeom>
            <a:solidFill>
              <a:srgbClr val="C2002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477">
              <a:extLst>
                <a:ext uri="{FF2B5EF4-FFF2-40B4-BE49-F238E27FC236}">
                  <a16:creationId xmlns:a16="http://schemas.microsoft.com/office/drawing/2014/main" id="{59C87204-6CE3-44CE-9DF7-A164BCD3FACD}"/>
                </a:ext>
              </a:extLst>
            </p:cNvPr>
            <p:cNvSpPr>
              <a:spLocks/>
            </p:cNvSpPr>
            <p:nvPr/>
          </p:nvSpPr>
          <p:spPr bwMode="auto">
            <a:xfrm>
              <a:off x="9677401" y="2174876"/>
              <a:ext cx="9525" cy="9525"/>
            </a:xfrm>
            <a:custGeom>
              <a:avLst/>
              <a:gdLst/>
              <a:ahLst/>
              <a:cxnLst>
                <a:cxn ang="0">
                  <a:pos x="4" y="0"/>
                </a:cxn>
                <a:cxn ang="0">
                  <a:pos x="6" y="2"/>
                </a:cxn>
                <a:cxn ang="0">
                  <a:pos x="6" y="6"/>
                </a:cxn>
                <a:cxn ang="0">
                  <a:pos x="0" y="6"/>
                </a:cxn>
                <a:cxn ang="0">
                  <a:pos x="0" y="2"/>
                </a:cxn>
                <a:cxn ang="0">
                  <a:pos x="4" y="0"/>
                </a:cxn>
              </a:cxnLst>
              <a:rect l="0" t="0" r="r" b="b"/>
              <a:pathLst>
                <a:path w="6" h="6">
                  <a:moveTo>
                    <a:pt x="4" y="0"/>
                  </a:moveTo>
                  <a:lnTo>
                    <a:pt x="6" y="2"/>
                  </a:lnTo>
                  <a:lnTo>
                    <a:pt x="6" y="6"/>
                  </a:lnTo>
                  <a:lnTo>
                    <a:pt x="0" y="6"/>
                  </a:lnTo>
                  <a:lnTo>
                    <a:pt x="0"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478">
              <a:extLst>
                <a:ext uri="{FF2B5EF4-FFF2-40B4-BE49-F238E27FC236}">
                  <a16:creationId xmlns:a16="http://schemas.microsoft.com/office/drawing/2014/main" id="{FBD8B4AA-4857-4E70-B91F-9E187B863024}"/>
                </a:ext>
              </a:extLst>
            </p:cNvPr>
            <p:cNvSpPr>
              <a:spLocks/>
            </p:cNvSpPr>
            <p:nvPr/>
          </p:nvSpPr>
          <p:spPr bwMode="auto">
            <a:xfrm>
              <a:off x="9815513" y="2214563"/>
              <a:ext cx="50800" cy="25400"/>
            </a:xfrm>
            <a:custGeom>
              <a:avLst/>
              <a:gdLst/>
              <a:ahLst/>
              <a:cxnLst>
                <a:cxn ang="0">
                  <a:pos x="6" y="0"/>
                </a:cxn>
                <a:cxn ang="0">
                  <a:pos x="13" y="0"/>
                </a:cxn>
                <a:cxn ang="0">
                  <a:pos x="14" y="2"/>
                </a:cxn>
                <a:cxn ang="0">
                  <a:pos x="21" y="2"/>
                </a:cxn>
                <a:cxn ang="0">
                  <a:pos x="25" y="4"/>
                </a:cxn>
                <a:cxn ang="0">
                  <a:pos x="29" y="4"/>
                </a:cxn>
                <a:cxn ang="0">
                  <a:pos x="32" y="7"/>
                </a:cxn>
                <a:cxn ang="0">
                  <a:pos x="30" y="9"/>
                </a:cxn>
                <a:cxn ang="0">
                  <a:pos x="27" y="11"/>
                </a:cxn>
                <a:cxn ang="0">
                  <a:pos x="25" y="15"/>
                </a:cxn>
                <a:cxn ang="0">
                  <a:pos x="23" y="16"/>
                </a:cxn>
                <a:cxn ang="0">
                  <a:pos x="20" y="13"/>
                </a:cxn>
                <a:cxn ang="0">
                  <a:pos x="4" y="13"/>
                </a:cxn>
                <a:cxn ang="0">
                  <a:pos x="0" y="9"/>
                </a:cxn>
                <a:cxn ang="0">
                  <a:pos x="0" y="7"/>
                </a:cxn>
                <a:cxn ang="0">
                  <a:pos x="2" y="4"/>
                </a:cxn>
                <a:cxn ang="0">
                  <a:pos x="6" y="0"/>
                </a:cxn>
              </a:cxnLst>
              <a:rect l="0" t="0" r="r" b="b"/>
              <a:pathLst>
                <a:path w="32" h="16">
                  <a:moveTo>
                    <a:pt x="6" y="0"/>
                  </a:moveTo>
                  <a:lnTo>
                    <a:pt x="13" y="0"/>
                  </a:lnTo>
                  <a:lnTo>
                    <a:pt x="14" y="2"/>
                  </a:lnTo>
                  <a:lnTo>
                    <a:pt x="21" y="2"/>
                  </a:lnTo>
                  <a:lnTo>
                    <a:pt x="25" y="4"/>
                  </a:lnTo>
                  <a:lnTo>
                    <a:pt x="29" y="4"/>
                  </a:lnTo>
                  <a:lnTo>
                    <a:pt x="32" y="7"/>
                  </a:lnTo>
                  <a:lnTo>
                    <a:pt x="30" y="9"/>
                  </a:lnTo>
                  <a:lnTo>
                    <a:pt x="27" y="11"/>
                  </a:lnTo>
                  <a:lnTo>
                    <a:pt x="25" y="15"/>
                  </a:lnTo>
                  <a:lnTo>
                    <a:pt x="23" y="16"/>
                  </a:lnTo>
                  <a:lnTo>
                    <a:pt x="20" y="13"/>
                  </a:lnTo>
                  <a:lnTo>
                    <a:pt x="4" y="13"/>
                  </a:lnTo>
                  <a:lnTo>
                    <a:pt x="0" y="9"/>
                  </a:lnTo>
                  <a:lnTo>
                    <a:pt x="0" y="7"/>
                  </a:lnTo>
                  <a:lnTo>
                    <a:pt x="2" y="4"/>
                  </a:lnTo>
                  <a:lnTo>
                    <a:pt x="6"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479">
              <a:extLst>
                <a:ext uri="{FF2B5EF4-FFF2-40B4-BE49-F238E27FC236}">
                  <a16:creationId xmlns:a16="http://schemas.microsoft.com/office/drawing/2014/main" id="{8ACC5342-1698-4E09-835C-31128DDD752B}"/>
                </a:ext>
              </a:extLst>
            </p:cNvPr>
            <p:cNvSpPr>
              <a:spLocks noEditPoints="1"/>
            </p:cNvSpPr>
            <p:nvPr/>
          </p:nvSpPr>
          <p:spPr bwMode="auto">
            <a:xfrm>
              <a:off x="9815513" y="2212976"/>
              <a:ext cx="50800" cy="25400"/>
            </a:xfrm>
            <a:custGeom>
              <a:avLst/>
              <a:gdLst/>
              <a:ahLst/>
              <a:cxnLst>
                <a:cxn ang="0">
                  <a:pos x="2" y="12"/>
                </a:cxn>
                <a:cxn ang="0">
                  <a:pos x="7" y="12"/>
                </a:cxn>
                <a:cxn ang="0">
                  <a:pos x="11" y="14"/>
                </a:cxn>
                <a:cxn ang="0">
                  <a:pos x="4" y="14"/>
                </a:cxn>
                <a:cxn ang="0">
                  <a:pos x="2" y="12"/>
                </a:cxn>
                <a:cxn ang="0">
                  <a:pos x="30" y="10"/>
                </a:cxn>
                <a:cxn ang="0">
                  <a:pos x="25" y="16"/>
                </a:cxn>
                <a:cxn ang="0">
                  <a:pos x="27" y="12"/>
                </a:cxn>
                <a:cxn ang="0">
                  <a:pos x="30" y="10"/>
                </a:cxn>
                <a:cxn ang="0">
                  <a:pos x="6" y="0"/>
                </a:cxn>
                <a:cxn ang="0">
                  <a:pos x="16" y="3"/>
                </a:cxn>
                <a:cxn ang="0">
                  <a:pos x="27" y="3"/>
                </a:cxn>
                <a:cxn ang="0">
                  <a:pos x="32" y="8"/>
                </a:cxn>
                <a:cxn ang="0">
                  <a:pos x="29" y="7"/>
                </a:cxn>
                <a:cxn ang="0">
                  <a:pos x="27" y="5"/>
                </a:cxn>
                <a:cxn ang="0">
                  <a:pos x="14" y="5"/>
                </a:cxn>
                <a:cxn ang="0">
                  <a:pos x="11" y="1"/>
                </a:cxn>
                <a:cxn ang="0">
                  <a:pos x="6" y="1"/>
                </a:cxn>
                <a:cxn ang="0">
                  <a:pos x="4" y="3"/>
                </a:cxn>
                <a:cxn ang="0">
                  <a:pos x="4" y="5"/>
                </a:cxn>
                <a:cxn ang="0">
                  <a:pos x="2" y="8"/>
                </a:cxn>
                <a:cxn ang="0">
                  <a:pos x="2" y="12"/>
                </a:cxn>
                <a:cxn ang="0">
                  <a:pos x="0" y="10"/>
                </a:cxn>
                <a:cxn ang="0">
                  <a:pos x="0" y="8"/>
                </a:cxn>
                <a:cxn ang="0">
                  <a:pos x="4" y="1"/>
                </a:cxn>
                <a:cxn ang="0">
                  <a:pos x="6" y="0"/>
                </a:cxn>
              </a:cxnLst>
              <a:rect l="0" t="0" r="r" b="b"/>
              <a:pathLst>
                <a:path w="32" h="16">
                  <a:moveTo>
                    <a:pt x="2" y="12"/>
                  </a:moveTo>
                  <a:lnTo>
                    <a:pt x="7" y="12"/>
                  </a:lnTo>
                  <a:lnTo>
                    <a:pt x="11" y="14"/>
                  </a:lnTo>
                  <a:lnTo>
                    <a:pt x="4" y="14"/>
                  </a:lnTo>
                  <a:lnTo>
                    <a:pt x="2" y="12"/>
                  </a:lnTo>
                  <a:close/>
                  <a:moveTo>
                    <a:pt x="30" y="10"/>
                  </a:moveTo>
                  <a:lnTo>
                    <a:pt x="25" y="16"/>
                  </a:lnTo>
                  <a:lnTo>
                    <a:pt x="27" y="12"/>
                  </a:lnTo>
                  <a:lnTo>
                    <a:pt x="30" y="10"/>
                  </a:lnTo>
                  <a:close/>
                  <a:moveTo>
                    <a:pt x="6" y="0"/>
                  </a:moveTo>
                  <a:lnTo>
                    <a:pt x="16" y="3"/>
                  </a:lnTo>
                  <a:lnTo>
                    <a:pt x="27" y="3"/>
                  </a:lnTo>
                  <a:lnTo>
                    <a:pt x="32" y="8"/>
                  </a:lnTo>
                  <a:lnTo>
                    <a:pt x="29" y="7"/>
                  </a:lnTo>
                  <a:lnTo>
                    <a:pt x="27" y="5"/>
                  </a:lnTo>
                  <a:lnTo>
                    <a:pt x="14" y="5"/>
                  </a:lnTo>
                  <a:lnTo>
                    <a:pt x="11" y="1"/>
                  </a:lnTo>
                  <a:lnTo>
                    <a:pt x="6" y="1"/>
                  </a:lnTo>
                  <a:lnTo>
                    <a:pt x="4" y="3"/>
                  </a:lnTo>
                  <a:lnTo>
                    <a:pt x="4" y="5"/>
                  </a:lnTo>
                  <a:lnTo>
                    <a:pt x="2" y="8"/>
                  </a:lnTo>
                  <a:lnTo>
                    <a:pt x="2" y="12"/>
                  </a:lnTo>
                  <a:lnTo>
                    <a:pt x="0" y="10"/>
                  </a:lnTo>
                  <a:lnTo>
                    <a:pt x="0" y="8"/>
                  </a:lnTo>
                  <a:lnTo>
                    <a:pt x="4" y="1"/>
                  </a:lnTo>
                  <a:lnTo>
                    <a:pt x="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4" name="Freeform 480">
              <a:extLst>
                <a:ext uri="{FF2B5EF4-FFF2-40B4-BE49-F238E27FC236}">
                  <a16:creationId xmlns:a16="http://schemas.microsoft.com/office/drawing/2014/main" id="{E53589BD-F209-4E26-B6EC-BC199979E29E}"/>
                </a:ext>
              </a:extLst>
            </p:cNvPr>
            <p:cNvSpPr>
              <a:spLocks/>
            </p:cNvSpPr>
            <p:nvPr/>
          </p:nvSpPr>
          <p:spPr bwMode="auto">
            <a:xfrm>
              <a:off x="9790113" y="2206626"/>
              <a:ext cx="53975" cy="19050"/>
            </a:xfrm>
            <a:custGeom>
              <a:avLst/>
              <a:gdLst/>
              <a:ahLst/>
              <a:cxnLst>
                <a:cxn ang="0">
                  <a:pos x="25" y="0"/>
                </a:cxn>
                <a:cxn ang="0">
                  <a:pos x="30" y="0"/>
                </a:cxn>
                <a:cxn ang="0">
                  <a:pos x="34" y="4"/>
                </a:cxn>
                <a:cxn ang="0">
                  <a:pos x="34" y="7"/>
                </a:cxn>
                <a:cxn ang="0">
                  <a:pos x="32" y="9"/>
                </a:cxn>
                <a:cxn ang="0">
                  <a:pos x="30" y="12"/>
                </a:cxn>
                <a:cxn ang="0">
                  <a:pos x="30" y="9"/>
                </a:cxn>
                <a:cxn ang="0">
                  <a:pos x="29" y="7"/>
                </a:cxn>
                <a:cxn ang="0">
                  <a:pos x="23" y="7"/>
                </a:cxn>
                <a:cxn ang="0">
                  <a:pos x="13" y="12"/>
                </a:cxn>
                <a:cxn ang="0">
                  <a:pos x="6" y="12"/>
                </a:cxn>
                <a:cxn ang="0">
                  <a:pos x="0" y="7"/>
                </a:cxn>
                <a:cxn ang="0">
                  <a:pos x="2" y="5"/>
                </a:cxn>
                <a:cxn ang="0">
                  <a:pos x="4" y="5"/>
                </a:cxn>
                <a:cxn ang="0">
                  <a:pos x="7" y="2"/>
                </a:cxn>
                <a:cxn ang="0">
                  <a:pos x="9" y="2"/>
                </a:cxn>
                <a:cxn ang="0">
                  <a:pos x="14" y="4"/>
                </a:cxn>
                <a:cxn ang="0">
                  <a:pos x="16" y="4"/>
                </a:cxn>
                <a:cxn ang="0">
                  <a:pos x="18" y="2"/>
                </a:cxn>
                <a:cxn ang="0">
                  <a:pos x="22" y="2"/>
                </a:cxn>
                <a:cxn ang="0">
                  <a:pos x="25" y="0"/>
                </a:cxn>
              </a:cxnLst>
              <a:rect l="0" t="0" r="r" b="b"/>
              <a:pathLst>
                <a:path w="34" h="12">
                  <a:moveTo>
                    <a:pt x="25" y="0"/>
                  </a:moveTo>
                  <a:lnTo>
                    <a:pt x="30" y="0"/>
                  </a:lnTo>
                  <a:lnTo>
                    <a:pt x="34" y="4"/>
                  </a:lnTo>
                  <a:lnTo>
                    <a:pt x="34" y="7"/>
                  </a:lnTo>
                  <a:lnTo>
                    <a:pt x="32" y="9"/>
                  </a:lnTo>
                  <a:lnTo>
                    <a:pt x="30" y="12"/>
                  </a:lnTo>
                  <a:lnTo>
                    <a:pt x="30" y="9"/>
                  </a:lnTo>
                  <a:lnTo>
                    <a:pt x="29" y="7"/>
                  </a:lnTo>
                  <a:lnTo>
                    <a:pt x="23" y="7"/>
                  </a:lnTo>
                  <a:lnTo>
                    <a:pt x="13" y="12"/>
                  </a:lnTo>
                  <a:lnTo>
                    <a:pt x="6" y="12"/>
                  </a:lnTo>
                  <a:lnTo>
                    <a:pt x="0" y="7"/>
                  </a:lnTo>
                  <a:lnTo>
                    <a:pt x="2" y="5"/>
                  </a:lnTo>
                  <a:lnTo>
                    <a:pt x="4" y="5"/>
                  </a:lnTo>
                  <a:lnTo>
                    <a:pt x="7" y="2"/>
                  </a:lnTo>
                  <a:lnTo>
                    <a:pt x="9" y="2"/>
                  </a:lnTo>
                  <a:lnTo>
                    <a:pt x="14" y="4"/>
                  </a:lnTo>
                  <a:lnTo>
                    <a:pt x="16" y="4"/>
                  </a:lnTo>
                  <a:lnTo>
                    <a:pt x="18" y="2"/>
                  </a:lnTo>
                  <a:lnTo>
                    <a:pt x="22" y="2"/>
                  </a:lnTo>
                  <a:lnTo>
                    <a:pt x="25"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481">
              <a:extLst>
                <a:ext uri="{FF2B5EF4-FFF2-40B4-BE49-F238E27FC236}">
                  <a16:creationId xmlns:a16="http://schemas.microsoft.com/office/drawing/2014/main" id="{D7446E24-F29F-440E-A4E3-B36F99976C38}"/>
                </a:ext>
              </a:extLst>
            </p:cNvPr>
            <p:cNvSpPr>
              <a:spLocks noEditPoints="1"/>
            </p:cNvSpPr>
            <p:nvPr/>
          </p:nvSpPr>
          <p:spPr bwMode="auto">
            <a:xfrm>
              <a:off x="9786938" y="2203451"/>
              <a:ext cx="60325" cy="25400"/>
            </a:xfrm>
            <a:custGeom>
              <a:avLst/>
              <a:gdLst/>
              <a:ahLst/>
              <a:cxnLst>
                <a:cxn ang="0">
                  <a:pos x="29" y="9"/>
                </a:cxn>
                <a:cxn ang="0">
                  <a:pos x="31" y="9"/>
                </a:cxn>
                <a:cxn ang="0">
                  <a:pos x="32" y="11"/>
                </a:cxn>
                <a:cxn ang="0">
                  <a:pos x="32" y="13"/>
                </a:cxn>
                <a:cxn ang="0">
                  <a:pos x="29" y="9"/>
                </a:cxn>
                <a:cxn ang="0">
                  <a:pos x="27" y="9"/>
                </a:cxn>
                <a:cxn ang="0">
                  <a:pos x="29" y="9"/>
                </a:cxn>
                <a:cxn ang="0">
                  <a:pos x="27" y="11"/>
                </a:cxn>
                <a:cxn ang="0">
                  <a:pos x="24" y="13"/>
                </a:cxn>
                <a:cxn ang="0">
                  <a:pos x="20" y="13"/>
                </a:cxn>
                <a:cxn ang="0">
                  <a:pos x="27" y="9"/>
                </a:cxn>
                <a:cxn ang="0">
                  <a:pos x="20" y="4"/>
                </a:cxn>
                <a:cxn ang="0">
                  <a:pos x="18" y="6"/>
                </a:cxn>
                <a:cxn ang="0">
                  <a:pos x="16" y="6"/>
                </a:cxn>
                <a:cxn ang="0">
                  <a:pos x="20" y="4"/>
                </a:cxn>
                <a:cxn ang="0">
                  <a:pos x="8" y="4"/>
                </a:cxn>
                <a:cxn ang="0">
                  <a:pos x="9" y="4"/>
                </a:cxn>
                <a:cxn ang="0">
                  <a:pos x="6" y="6"/>
                </a:cxn>
                <a:cxn ang="0">
                  <a:pos x="2" y="9"/>
                </a:cxn>
                <a:cxn ang="0">
                  <a:pos x="6" y="13"/>
                </a:cxn>
                <a:cxn ang="0">
                  <a:pos x="9" y="13"/>
                </a:cxn>
                <a:cxn ang="0">
                  <a:pos x="11" y="14"/>
                </a:cxn>
                <a:cxn ang="0">
                  <a:pos x="13" y="14"/>
                </a:cxn>
                <a:cxn ang="0">
                  <a:pos x="16" y="13"/>
                </a:cxn>
                <a:cxn ang="0">
                  <a:pos x="20" y="13"/>
                </a:cxn>
                <a:cxn ang="0">
                  <a:pos x="15" y="14"/>
                </a:cxn>
                <a:cxn ang="0">
                  <a:pos x="11" y="16"/>
                </a:cxn>
                <a:cxn ang="0">
                  <a:pos x="4" y="13"/>
                </a:cxn>
                <a:cxn ang="0">
                  <a:pos x="2" y="11"/>
                </a:cxn>
                <a:cxn ang="0">
                  <a:pos x="0" y="11"/>
                </a:cxn>
                <a:cxn ang="0">
                  <a:pos x="0" y="9"/>
                </a:cxn>
                <a:cxn ang="0">
                  <a:pos x="4" y="6"/>
                </a:cxn>
                <a:cxn ang="0">
                  <a:pos x="8" y="4"/>
                </a:cxn>
                <a:cxn ang="0">
                  <a:pos x="25" y="0"/>
                </a:cxn>
                <a:cxn ang="0">
                  <a:pos x="32" y="0"/>
                </a:cxn>
                <a:cxn ang="0">
                  <a:pos x="38" y="6"/>
                </a:cxn>
                <a:cxn ang="0">
                  <a:pos x="38" y="7"/>
                </a:cxn>
                <a:cxn ang="0">
                  <a:pos x="36" y="9"/>
                </a:cxn>
                <a:cxn ang="0">
                  <a:pos x="36" y="11"/>
                </a:cxn>
                <a:cxn ang="0">
                  <a:pos x="34" y="14"/>
                </a:cxn>
                <a:cxn ang="0">
                  <a:pos x="32" y="14"/>
                </a:cxn>
                <a:cxn ang="0">
                  <a:pos x="32" y="13"/>
                </a:cxn>
                <a:cxn ang="0">
                  <a:pos x="34" y="9"/>
                </a:cxn>
                <a:cxn ang="0">
                  <a:pos x="36" y="7"/>
                </a:cxn>
                <a:cxn ang="0">
                  <a:pos x="36" y="6"/>
                </a:cxn>
                <a:cxn ang="0">
                  <a:pos x="32" y="2"/>
                </a:cxn>
                <a:cxn ang="0">
                  <a:pos x="27" y="2"/>
                </a:cxn>
                <a:cxn ang="0">
                  <a:pos x="24" y="4"/>
                </a:cxn>
                <a:cxn ang="0">
                  <a:pos x="20" y="4"/>
                </a:cxn>
                <a:cxn ang="0">
                  <a:pos x="22" y="2"/>
                </a:cxn>
                <a:cxn ang="0">
                  <a:pos x="25" y="0"/>
                </a:cxn>
              </a:cxnLst>
              <a:rect l="0" t="0" r="r" b="b"/>
              <a:pathLst>
                <a:path w="38" h="16">
                  <a:moveTo>
                    <a:pt x="29" y="9"/>
                  </a:moveTo>
                  <a:lnTo>
                    <a:pt x="31" y="9"/>
                  </a:lnTo>
                  <a:lnTo>
                    <a:pt x="32" y="11"/>
                  </a:lnTo>
                  <a:lnTo>
                    <a:pt x="32" y="13"/>
                  </a:lnTo>
                  <a:lnTo>
                    <a:pt x="29" y="9"/>
                  </a:lnTo>
                  <a:close/>
                  <a:moveTo>
                    <a:pt x="27" y="9"/>
                  </a:moveTo>
                  <a:lnTo>
                    <a:pt x="29" y="9"/>
                  </a:lnTo>
                  <a:lnTo>
                    <a:pt x="27" y="11"/>
                  </a:lnTo>
                  <a:lnTo>
                    <a:pt x="24" y="13"/>
                  </a:lnTo>
                  <a:lnTo>
                    <a:pt x="20" y="13"/>
                  </a:lnTo>
                  <a:lnTo>
                    <a:pt x="27" y="9"/>
                  </a:lnTo>
                  <a:close/>
                  <a:moveTo>
                    <a:pt x="20" y="4"/>
                  </a:moveTo>
                  <a:lnTo>
                    <a:pt x="18" y="6"/>
                  </a:lnTo>
                  <a:lnTo>
                    <a:pt x="16" y="6"/>
                  </a:lnTo>
                  <a:lnTo>
                    <a:pt x="20" y="4"/>
                  </a:lnTo>
                  <a:close/>
                  <a:moveTo>
                    <a:pt x="8" y="4"/>
                  </a:moveTo>
                  <a:lnTo>
                    <a:pt x="9" y="4"/>
                  </a:lnTo>
                  <a:lnTo>
                    <a:pt x="6" y="6"/>
                  </a:lnTo>
                  <a:lnTo>
                    <a:pt x="2" y="9"/>
                  </a:lnTo>
                  <a:lnTo>
                    <a:pt x="6" y="13"/>
                  </a:lnTo>
                  <a:lnTo>
                    <a:pt x="9" y="13"/>
                  </a:lnTo>
                  <a:lnTo>
                    <a:pt x="11" y="14"/>
                  </a:lnTo>
                  <a:lnTo>
                    <a:pt x="13" y="14"/>
                  </a:lnTo>
                  <a:lnTo>
                    <a:pt x="16" y="13"/>
                  </a:lnTo>
                  <a:lnTo>
                    <a:pt x="20" y="13"/>
                  </a:lnTo>
                  <a:lnTo>
                    <a:pt x="15" y="14"/>
                  </a:lnTo>
                  <a:lnTo>
                    <a:pt x="11" y="16"/>
                  </a:lnTo>
                  <a:lnTo>
                    <a:pt x="4" y="13"/>
                  </a:lnTo>
                  <a:lnTo>
                    <a:pt x="2" y="11"/>
                  </a:lnTo>
                  <a:lnTo>
                    <a:pt x="0" y="11"/>
                  </a:lnTo>
                  <a:lnTo>
                    <a:pt x="0" y="9"/>
                  </a:lnTo>
                  <a:lnTo>
                    <a:pt x="4" y="6"/>
                  </a:lnTo>
                  <a:lnTo>
                    <a:pt x="8" y="4"/>
                  </a:lnTo>
                  <a:close/>
                  <a:moveTo>
                    <a:pt x="25" y="0"/>
                  </a:moveTo>
                  <a:lnTo>
                    <a:pt x="32" y="0"/>
                  </a:lnTo>
                  <a:lnTo>
                    <a:pt x="38" y="6"/>
                  </a:lnTo>
                  <a:lnTo>
                    <a:pt x="38" y="7"/>
                  </a:lnTo>
                  <a:lnTo>
                    <a:pt x="36" y="9"/>
                  </a:lnTo>
                  <a:lnTo>
                    <a:pt x="36" y="11"/>
                  </a:lnTo>
                  <a:lnTo>
                    <a:pt x="34" y="14"/>
                  </a:lnTo>
                  <a:lnTo>
                    <a:pt x="32" y="14"/>
                  </a:lnTo>
                  <a:lnTo>
                    <a:pt x="32" y="13"/>
                  </a:lnTo>
                  <a:lnTo>
                    <a:pt x="34" y="9"/>
                  </a:lnTo>
                  <a:lnTo>
                    <a:pt x="36" y="7"/>
                  </a:lnTo>
                  <a:lnTo>
                    <a:pt x="36" y="6"/>
                  </a:lnTo>
                  <a:lnTo>
                    <a:pt x="32" y="2"/>
                  </a:lnTo>
                  <a:lnTo>
                    <a:pt x="27" y="2"/>
                  </a:lnTo>
                  <a:lnTo>
                    <a:pt x="24" y="4"/>
                  </a:lnTo>
                  <a:lnTo>
                    <a:pt x="20" y="4"/>
                  </a:lnTo>
                  <a:lnTo>
                    <a:pt x="22" y="2"/>
                  </a:lnTo>
                  <a:lnTo>
                    <a:pt x="2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482">
              <a:extLst>
                <a:ext uri="{FF2B5EF4-FFF2-40B4-BE49-F238E27FC236}">
                  <a16:creationId xmlns:a16="http://schemas.microsoft.com/office/drawing/2014/main" id="{AF409A31-8F31-4034-AAAC-DF5BE73A85B6}"/>
                </a:ext>
              </a:extLst>
            </p:cNvPr>
            <p:cNvSpPr>
              <a:spLocks/>
            </p:cNvSpPr>
            <p:nvPr/>
          </p:nvSpPr>
          <p:spPr bwMode="auto">
            <a:xfrm>
              <a:off x="9821863" y="2224088"/>
              <a:ext cx="19050" cy="4763"/>
            </a:xfrm>
            <a:custGeom>
              <a:avLst/>
              <a:gdLst/>
              <a:ahLst/>
              <a:cxnLst>
                <a:cxn ang="0">
                  <a:pos x="10" y="0"/>
                </a:cxn>
                <a:cxn ang="0">
                  <a:pos x="12" y="0"/>
                </a:cxn>
                <a:cxn ang="0">
                  <a:pos x="12" y="1"/>
                </a:cxn>
                <a:cxn ang="0">
                  <a:pos x="10" y="3"/>
                </a:cxn>
                <a:cxn ang="0">
                  <a:pos x="3" y="3"/>
                </a:cxn>
                <a:cxn ang="0">
                  <a:pos x="0" y="1"/>
                </a:cxn>
                <a:cxn ang="0">
                  <a:pos x="9" y="1"/>
                </a:cxn>
                <a:cxn ang="0">
                  <a:pos x="10" y="0"/>
                </a:cxn>
              </a:cxnLst>
              <a:rect l="0" t="0" r="r" b="b"/>
              <a:pathLst>
                <a:path w="12" h="3">
                  <a:moveTo>
                    <a:pt x="10" y="0"/>
                  </a:moveTo>
                  <a:lnTo>
                    <a:pt x="12" y="0"/>
                  </a:lnTo>
                  <a:lnTo>
                    <a:pt x="12" y="1"/>
                  </a:lnTo>
                  <a:lnTo>
                    <a:pt x="10" y="3"/>
                  </a:lnTo>
                  <a:lnTo>
                    <a:pt x="3" y="3"/>
                  </a:lnTo>
                  <a:lnTo>
                    <a:pt x="0" y="1"/>
                  </a:lnTo>
                  <a:lnTo>
                    <a:pt x="9" y="1"/>
                  </a:lnTo>
                  <a:lnTo>
                    <a:pt x="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483">
              <a:extLst>
                <a:ext uri="{FF2B5EF4-FFF2-40B4-BE49-F238E27FC236}">
                  <a16:creationId xmlns:a16="http://schemas.microsoft.com/office/drawing/2014/main" id="{52FC6D99-D1B5-4A0F-8E71-EDEA1719F78B}"/>
                </a:ext>
              </a:extLst>
            </p:cNvPr>
            <p:cNvSpPr>
              <a:spLocks/>
            </p:cNvSpPr>
            <p:nvPr/>
          </p:nvSpPr>
          <p:spPr bwMode="auto">
            <a:xfrm>
              <a:off x="9585326" y="2224088"/>
              <a:ext cx="7938" cy="7938"/>
            </a:xfrm>
            <a:custGeom>
              <a:avLst/>
              <a:gdLst/>
              <a:ahLst/>
              <a:cxnLst>
                <a:cxn ang="0">
                  <a:pos x="3" y="0"/>
                </a:cxn>
                <a:cxn ang="0">
                  <a:pos x="5" y="0"/>
                </a:cxn>
                <a:cxn ang="0">
                  <a:pos x="5" y="1"/>
                </a:cxn>
                <a:cxn ang="0">
                  <a:pos x="1" y="5"/>
                </a:cxn>
                <a:cxn ang="0">
                  <a:pos x="0" y="5"/>
                </a:cxn>
                <a:cxn ang="0">
                  <a:pos x="1" y="1"/>
                </a:cxn>
                <a:cxn ang="0">
                  <a:pos x="3" y="0"/>
                </a:cxn>
              </a:cxnLst>
              <a:rect l="0" t="0" r="r" b="b"/>
              <a:pathLst>
                <a:path w="5" h="5">
                  <a:moveTo>
                    <a:pt x="3" y="0"/>
                  </a:moveTo>
                  <a:lnTo>
                    <a:pt x="5" y="0"/>
                  </a:lnTo>
                  <a:lnTo>
                    <a:pt x="5" y="1"/>
                  </a:lnTo>
                  <a:lnTo>
                    <a:pt x="1" y="5"/>
                  </a:lnTo>
                  <a:lnTo>
                    <a:pt x="0" y="5"/>
                  </a:lnTo>
                  <a:lnTo>
                    <a:pt x="1" y="1"/>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8" name="Freeform 484">
              <a:extLst>
                <a:ext uri="{FF2B5EF4-FFF2-40B4-BE49-F238E27FC236}">
                  <a16:creationId xmlns:a16="http://schemas.microsoft.com/office/drawing/2014/main" id="{2F9D8D73-5958-4EC6-8A1D-8B9FC7402492}"/>
                </a:ext>
              </a:extLst>
            </p:cNvPr>
            <p:cNvSpPr>
              <a:spLocks/>
            </p:cNvSpPr>
            <p:nvPr/>
          </p:nvSpPr>
          <p:spPr bwMode="auto">
            <a:xfrm>
              <a:off x="9586913" y="2225676"/>
              <a:ext cx="6350" cy="9525"/>
            </a:xfrm>
            <a:custGeom>
              <a:avLst/>
              <a:gdLst/>
              <a:ahLst/>
              <a:cxnLst>
                <a:cxn ang="0">
                  <a:pos x="4" y="0"/>
                </a:cxn>
                <a:cxn ang="0">
                  <a:pos x="4" y="2"/>
                </a:cxn>
                <a:cxn ang="0">
                  <a:pos x="0" y="6"/>
                </a:cxn>
                <a:cxn ang="0">
                  <a:pos x="0" y="4"/>
                </a:cxn>
                <a:cxn ang="0">
                  <a:pos x="4" y="0"/>
                </a:cxn>
              </a:cxnLst>
              <a:rect l="0" t="0" r="r" b="b"/>
              <a:pathLst>
                <a:path w="4" h="6">
                  <a:moveTo>
                    <a:pt x="4" y="0"/>
                  </a:moveTo>
                  <a:lnTo>
                    <a:pt x="4" y="2"/>
                  </a:lnTo>
                  <a:lnTo>
                    <a:pt x="0" y="6"/>
                  </a:lnTo>
                  <a:lnTo>
                    <a:pt x="0" y="4"/>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485">
              <a:extLst>
                <a:ext uri="{FF2B5EF4-FFF2-40B4-BE49-F238E27FC236}">
                  <a16:creationId xmlns:a16="http://schemas.microsoft.com/office/drawing/2014/main" id="{C5DF64DB-41E3-48ED-86E1-D8179D385706}"/>
                </a:ext>
              </a:extLst>
            </p:cNvPr>
            <p:cNvSpPr>
              <a:spLocks/>
            </p:cNvSpPr>
            <p:nvPr/>
          </p:nvSpPr>
          <p:spPr bwMode="auto">
            <a:xfrm>
              <a:off x="9590088" y="2225676"/>
              <a:ext cx="6350" cy="12700"/>
            </a:xfrm>
            <a:custGeom>
              <a:avLst/>
              <a:gdLst/>
              <a:ahLst/>
              <a:cxnLst>
                <a:cxn ang="0">
                  <a:pos x="4" y="0"/>
                </a:cxn>
                <a:cxn ang="0">
                  <a:pos x="4" y="2"/>
                </a:cxn>
                <a:cxn ang="0">
                  <a:pos x="2" y="4"/>
                </a:cxn>
                <a:cxn ang="0">
                  <a:pos x="0" y="8"/>
                </a:cxn>
                <a:cxn ang="0">
                  <a:pos x="0" y="6"/>
                </a:cxn>
                <a:cxn ang="0">
                  <a:pos x="2" y="2"/>
                </a:cxn>
                <a:cxn ang="0">
                  <a:pos x="4" y="0"/>
                </a:cxn>
              </a:cxnLst>
              <a:rect l="0" t="0" r="r" b="b"/>
              <a:pathLst>
                <a:path w="4" h="8">
                  <a:moveTo>
                    <a:pt x="4" y="0"/>
                  </a:moveTo>
                  <a:lnTo>
                    <a:pt x="4" y="2"/>
                  </a:lnTo>
                  <a:lnTo>
                    <a:pt x="2" y="4"/>
                  </a:lnTo>
                  <a:lnTo>
                    <a:pt x="0" y="8"/>
                  </a:lnTo>
                  <a:lnTo>
                    <a:pt x="0" y="6"/>
                  </a:lnTo>
                  <a:lnTo>
                    <a:pt x="2" y="2"/>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486">
              <a:extLst>
                <a:ext uri="{FF2B5EF4-FFF2-40B4-BE49-F238E27FC236}">
                  <a16:creationId xmlns:a16="http://schemas.microsoft.com/office/drawing/2014/main" id="{2B98EA3E-D328-449E-AEB8-225664AA91CB}"/>
                </a:ext>
              </a:extLst>
            </p:cNvPr>
            <p:cNvSpPr>
              <a:spLocks/>
            </p:cNvSpPr>
            <p:nvPr/>
          </p:nvSpPr>
          <p:spPr bwMode="auto">
            <a:xfrm>
              <a:off x="9590088" y="2228851"/>
              <a:ext cx="7938" cy="9525"/>
            </a:xfrm>
            <a:custGeom>
              <a:avLst/>
              <a:gdLst/>
              <a:ahLst/>
              <a:cxnLst>
                <a:cxn ang="0">
                  <a:pos x="5" y="0"/>
                </a:cxn>
                <a:cxn ang="0">
                  <a:pos x="5" y="2"/>
                </a:cxn>
                <a:cxn ang="0">
                  <a:pos x="2" y="6"/>
                </a:cxn>
                <a:cxn ang="0">
                  <a:pos x="0" y="6"/>
                </a:cxn>
                <a:cxn ang="0">
                  <a:pos x="5" y="0"/>
                </a:cxn>
              </a:cxnLst>
              <a:rect l="0" t="0" r="r" b="b"/>
              <a:pathLst>
                <a:path w="5" h="6">
                  <a:moveTo>
                    <a:pt x="5" y="0"/>
                  </a:moveTo>
                  <a:lnTo>
                    <a:pt x="5" y="2"/>
                  </a:lnTo>
                  <a:lnTo>
                    <a:pt x="2" y="6"/>
                  </a:lnTo>
                  <a:lnTo>
                    <a:pt x="0" y="6"/>
                  </a:lnTo>
                  <a:lnTo>
                    <a:pt x="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487">
              <a:extLst>
                <a:ext uri="{FF2B5EF4-FFF2-40B4-BE49-F238E27FC236}">
                  <a16:creationId xmlns:a16="http://schemas.microsoft.com/office/drawing/2014/main" id="{391CCC0E-E12B-43BC-ABC9-CBB5D0BA0E49}"/>
                </a:ext>
              </a:extLst>
            </p:cNvPr>
            <p:cNvSpPr>
              <a:spLocks/>
            </p:cNvSpPr>
            <p:nvPr/>
          </p:nvSpPr>
          <p:spPr bwMode="auto">
            <a:xfrm>
              <a:off x="9593263" y="2232026"/>
              <a:ext cx="4763" cy="7938"/>
            </a:xfrm>
            <a:custGeom>
              <a:avLst/>
              <a:gdLst/>
              <a:ahLst/>
              <a:cxnLst>
                <a:cxn ang="0">
                  <a:pos x="2" y="0"/>
                </a:cxn>
                <a:cxn ang="0">
                  <a:pos x="3" y="0"/>
                </a:cxn>
                <a:cxn ang="0">
                  <a:pos x="3" y="2"/>
                </a:cxn>
                <a:cxn ang="0">
                  <a:pos x="0" y="5"/>
                </a:cxn>
                <a:cxn ang="0">
                  <a:pos x="2" y="2"/>
                </a:cxn>
                <a:cxn ang="0">
                  <a:pos x="2" y="0"/>
                </a:cxn>
              </a:cxnLst>
              <a:rect l="0" t="0" r="r" b="b"/>
              <a:pathLst>
                <a:path w="3" h="5">
                  <a:moveTo>
                    <a:pt x="2" y="0"/>
                  </a:moveTo>
                  <a:lnTo>
                    <a:pt x="3" y="0"/>
                  </a:lnTo>
                  <a:lnTo>
                    <a:pt x="3" y="2"/>
                  </a:lnTo>
                  <a:lnTo>
                    <a:pt x="0" y="5"/>
                  </a:lnTo>
                  <a:lnTo>
                    <a:pt x="2"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2" name="Freeform 488">
              <a:extLst>
                <a:ext uri="{FF2B5EF4-FFF2-40B4-BE49-F238E27FC236}">
                  <a16:creationId xmlns:a16="http://schemas.microsoft.com/office/drawing/2014/main" id="{8D3CEB09-60F2-478E-A091-DA7C34A55858}"/>
                </a:ext>
              </a:extLst>
            </p:cNvPr>
            <p:cNvSpPr>
              <a:spLocks/>
            </p:cNvSpPr>
            <p:nvPr/>
          </p:nvSpPr>
          <p:spPr bwMode="auto">
            <a:xfrm>
              <a:off x="9593263" y="2235201"/>
              <a:ext cx="7938" cy="7938"/>
            </a:xfrm>
            <a:custGeom>
              <a:avLst/>
              <a:gdLst/>
              <a:ahLst/>
              <a:cxnLst>
                <a:cxn ang="0">
                  <a:pos x="3" y="0"/>
                </a:cxn>
                <a:cxn ang="0">
                  <a:pos x="5" y="0"/>
                </a:cxn>
                <a:cxn ang="0">
                  <a:pos x="3" y="2"/>
                </a:cxn>
                <a:cxn ang="0">
                  <a:pos x="2" y="5"/>
                </a:cxn>
                <a:cxn ang="0">
                  <a:pos x="0" y="3"/>
                </a:cxn>
                <a:cxn ang="0">
                  <a:pos x="3" y="0"/>
                </a:cxn>
              </a:cxnLst>
              <a:rect l="0" t="0" r="r" b="b"/>
              <a:pathLst>
                <a:path w="5" h="5">
                  <a:moveTo>
                    <a:pt x="3" y="0"/>
                  </a:moveTo>
                  <a:lnTo>
                    <a:pt x="5" y="0"/>
                  </a:lnTo>
                  <a:lnTo>
                    <a:pt x="3" y="2"/>
                  </a:lnTo>
                  <a:lnTo>
                    <a:pt x="2" y="5"/>
                  </a:lnTo>
                  <a:lnTo>
                    <a:pt x="0" y="3"/>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489">
              <a:extLst>
                <a:ext uri="{FF2B5EF4-FFF2-40B4-BE49-F238E27FC236}">
                  <a16:creationId xmlns:a16="http://schemas.microsoft.com/office/drawing/2014/main" id="{EC1A5B1E-950F-40B2-A821-5624338E324A}"/>
                </a:ext>
              </a:extLst>
            </p:cNvPr>
            <p:cNvSpPr>
              <a:spLocks/>
            </p:cNvSpPr>
            <p:nvPr/>
          </p:nvSpPr>
          <p:spPr bwMode="auto">
            <a:xfrm>
              <a:off x="9596438" y="2235201"/>
              <a:ext cx="7938" cy="7938"/>
            </a:xfrm>
            <a:custGeom>
              <a:avLst/>
              <a:gdLst/>
              <a:ahLst/>
              <a:cxnLst>
                <a:cxn ang="0">
                  <a:pos x="5" y="0"/>
                </a:cxn>
                <a:cxn ang="0">
                  <a:pos x="5" y="2"/>
                </a:cxn>
                <a:cxn ang="0">
                  <a:pos x="1" y="5"/>
                </a:cxn>
                <a:cxn ang="0">
                  <a:pos x="0" y="5"/>
                </a:cxn>
                <a:cxn ang="0">
                  <a:pos x="5" y="0"/>
                </a:cxn>
              </a:cxnLst>
              <a:rect l="0" t="0" r="r" b="b"/>
              <a:pathLst>
                <a:path w="5" h="5">
                  <a:moveTo>
                    <a:pt x="5" y="0"/>
                  </a:moveTo>
                  <a:lnTo>
                    <a:pt x="5" y="2"/>
                  </a:lnTo>
                  <a:lnTo>
                    <a:pt x="1" y="5"/>
                  </a:lnTo>
                  <a:lnTo>
                    <a:pt x="0" y="5"/>
                  </a:lnTo>
                  <a:lnTo>
                    <a:pt x="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490">
              <a:extLst>
                <a:ext uri="{FF2B5EF4-FFF2-40B4-BE49-F238E27FC236}">
                  <a16:creationId xmlns:a16="http://schemas.microsoft.com/office/drawing/2014/main" id="{ADC2A6E0-D98D-4D37-8A19-D1BF584C1B93}"/>
                </a:ext>
              </a:extLst>
            </p:cNvPr>
            <p:cNvSpPr>
              <a:spLocks/>
            </p:cNvSpPr>
            <p:nvPr/>
          </p:nvSpPr>
          <p:spPr bwMode="auto">
            <a:xfrm>
              <a:off x="9596438" y="2238376"/>
              <a:ext cx="7938" cy="7938"/>
            </a:xfrm>
            <a:custGeom>
              <a:avLst/>
              <a:gdLst/>
              <a:ahLst/>
              <a:cxnLst>
                <a:cxn ang="0">
                  <a:pos x="3" y="0"/>
                </a:cxn>
                <a:cxn ang="0">
                  <a:pos x="5" y="0"/>
                </a:cxn>
                <a:cxn ang="0">
                  <a:pos x="5" y="1"/>
                </a:cxn>
                <a:cxn ang="0">
                  <a:pos x="1" y="5"/>
                </a:cxn>
                <a:cxn ang="0">
                  <a:pos x="0" y="5"/>
                </a:cxn>
                <a:cxn ang="0">
                  <a:pos x="1" y="1"/>
                </a:cxn>
                <a:cxn ang="0">
                  <a:pos x="3" y="0"/>
                </a:cxn>
              </a:cxnLst>
              <a:rect l="0" t="0" r="r" b="b"/>
              <a:pathLst>
                <a:path w="5" h="5">
                  <a:moveTo>
                    <a:pt x="3" y="0"/>
                  </a:moveTo>
                  <a:lnTo>
                    <a:pt x="5" y="0"/>
                  </a:lnTo>
                  <a:lnTo>
                    <a:pt x="5" y="1"/>
                  </a:lnTo>
                  <a:lnTo>
                    <a:pt x="1" y="5"/>
                  </a:lnTo>
                  <a:lnTo>
                    <a:pt x="0" y="5"/>
                  </a:lnTo>
                  <a:lnTo>
                    <a:pt x="1" y="1"/>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491">
              <a:extLst>
                <a:ext uri="{FF2B5EF4-FFF2-40B4-BE49-F238E27FC236}">
                  <a16:creationId xmlns:a16="http://schemas.microsoft.com/office/drawing/2014/main" id="{53B4DE4A-3CAE-42FF-90AC-A6627C9AE826}"/>
                </a:ext>
              </a:extLst>
            </p:cNvPr>
            <p:cNvSpPr>
              <a:spLocks/>
            </p:cNvSpPr>
            <p:nvPr/>
          </p:nvSpPr>
          <p:spPr bwMode="auto">
            <a:xfrm>
              <a:off x="9598026" y="2239963"/>
              <a:ext cx="9525" cy="9525"/>
            </a:xfrm>
            <a:custGeom>
              <a:avLst/>
              <a:gdLst/>
              <a:ahLst/>
              <a:cxnLst>
                <a:cxn ang="0">
                  <a:pos x="4" y="0"/>
                </a:cxn>
                <a:cxn ang="0">
                  <a:pos x="6" y="0"/>
                </a:cxn>
                <a:cxn ang="0">
                  <a:pos x="4" y="2"/>
                </a:cxn>
                <a:cxn ang="0">
                  <a:pos x="2" y="6"/>
                </a:cxn>
                <a:cxn ang="0">
                  <a:pos x="0" y="4"/>
                </a:cxn>
                <a:cxn ang="0">
                  <a:pos x="4" y="0"/>
                </a:cxn>
              </a:cxnLst>
              <a:rect l="0" t="0" r="r" b="b"/>
              <a:pathLst>
                <a:path w="6" h="6">
                  <a:moveTo>
                    <a:pt x="4" y="0"/>
                  </a:moveTo>
                  <a:lnTo>
                    <a:pt x="6" y="0"/>
                  </a:lnTo>
                  <a:lnTo>
                    <a:pt x="4" y="2"/>
                  </a:lnTo>
                  <a:lnTo>
                    <a:pt x="2" y="6"/>
                  </a:lnTo>
                  <a:lnTo>
                    <a:pt x="0" y="4"/>
                  </a:lnTo>
                  <a:lnTo>
                    <a:pt x="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6" name="Freeform 492">
              <a:extLst>
                <a:ext uri="{FF2B5EF4-FFF2-40B4-BE49-F238E27FC236}">
                  <a16:creationId xmlns:a16="http://schemas.microsoft.com/office/drawing/2014/main" id="{14429CC9-E5C5-484F-9C17-3214DA557583}"/>
                </a:ext>
              </a:extLst>
            </p:cNvPr>
            <p:cNvSpPr>
              <a:spLocks/>
            </p:cNvSpPr>
            <p:nvPr/>
          </p:nvSpPr>
          <p:spPr bwMode="auto">
            <a:xfrm>
              <a:off x="9590088" y="2214563"/>
              <a:ext cx="50800" cy="25400"/>
            </a:xfrm>
            <a:custGeom>
              <a:avLst/>
              <a:gdLst/>
              <a:ahLst/>
              <a:cxnLst>
                <a:cxn ang="0">
                  <a:pos x="20" y="0"/>
                </a:cxn>
                <a:cxn ang="0">
                  <a:pos x="27" y="0"/>
                </a:cxn>
                <a:cxn ang="0">
                  <a:pos x="30" y="4"/>
                </a:cxn>
                <a:cxn ang="0">
                  <a:pos x="32" y="7"/>
                </a:cxn>
                <a:cxn ang="0">
                  <a:pos x="32" y="9"/>
                </a:cxn>
                <a:cxn ang="0">
                  <a:pos x="29" y="13"/>
                </a:cxn>
                <a:cxn ang="0">
                  <a:pos x="13" y="13"/>
                </a:cxn>
                <a:cxn ang="0">
                  <a:pos x="9" y="16"/>
                </a:cxn>
                <a:cxn ang="0">
                  <a:pos x="7" y="15"/>
                </a:cxn>
                <a:cxn ang="0">
                  <a:pos x="5" y="11"/>
                </a:cxn>
                <a:cxn ang="0">
                  <a:pos x="2" y="9"/>
                </a:cxn>
                <a:cxn ang="0">
                  <a:pos x="0" y="7"/>
                </a:cxn>
                <a:cxn ang="0">
                  <a:pos x="4" y="4"/>
                </a:cxn>
                <a:cxn ang="0">
                  <a:pos x="9" y="4"/>
                </a:cxn>
                <a:cxn ang="0">
                  <a:pos x="13" y="2"/>
                </a:cxn>
                <a:cxn ang="0">
                  <a:pos x="18" y="2"/>
                </a:cxn>
                <a:cxn ang="0">
                  <a:pos x="20" y="0"/>
                </a:cxn>
              </a:cxnLst>
              <a:rect l="0" t="0" r="r" b="b"/>
              <a:pathLst>
                <a:path w="32" h="16">
                  <a:moveTo>
                    <a:pt x="20" y="0"/>
                  </a:moveTo>
                  <a:lnTo>
                    <a:pt x="27" y="0"/>
                  </a:lnTo>
                  <a:lnTo>
                    <a:pt x="30" y="4"/>
                  </a:lnTo>
                  <a:lnTo>
                    <a:pt x="32" y="7"/>
                  </a:lnTo>
                  <a:lnTo>
                    <a:pt x="32" y="9"/>
                  </a:lnTo>
                  <a:lnTo>
                    <a:pt x="29" y="13"/>
                  </a:lnTo>
                  <a:lnTo>
                    <a:pt x="13" y="13"/>
                  </a:lnTo>
                  <a:lnTo>
                    <a:pt x="9" y="16"/>
                  </a:lnTo>
                  <a:lnTo>
                    <a:pt x="7" y="15"/>
                  </a:lnTo>
                  <a:lnTo>
                    <a:pt x="5" y="11"/>
                  </a:lnTo>
                  <a:lnTo>
                    <a:pt x="2" y="9"/>
                  </a:lnTo>
                  <a:lnTo>
                    <a:pt x="0" y="7"/>
                  </a:lnTo>
                  <a:lnTo>
                    <a:pt x="4" y="4"/>
                  </a:lnTo>
                  <a:lnTo>
                    <a:pt x="9" y="4"/>
                  </a:lnTo>
                  <a:lnTo>
                    <a:pt x="13" y="2"/>
                  </a:lnTo>
                  <a:lnTo>
                    <a:pt x="18" y="2"/>
                  </a:lnTo>
                  <a:lnTo>
                    <a:pt x="2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493">
              <a:extLst>
                <a:ext uri="{FF2B5EF4-FFF2-40B4-BE49-F238E27FC236}">
                  <a16:creationId xmlns:a16="http://schemas.microsoft.com/office/drawing/2014/main" id="{07B22CF5-84E6-48D6-80F0-646BD8372DFD}"/>
                </a:ext>
              </a:extLst>
            </p:cNvPr>
            <p:cNvSpPr>
              <a:spLocks noEditPoints="1"/>
            </p:cNvSpPr>
            <p:nvPr/>
          </p:nvSpPr>
          <p:spPr bwMode="auto">
            <a:xfrm>
              <a:off x="9590088" y="2212976"/>
              <a:ext cx="50800" cy="30163"/>
            </a:xfrm>
            <a:custGeom>
              <a:avLst/>
              <a:gdLst/>
              <a:ahLst/>
              <a:cxnLst>
                <a:cxn ang="0">
                  <a:pos x="13" y="16"/>
                </a:cxn>
                <a:cxn ang="0">
                  <a:pos x="9" y="19"/>
                </a:cxn>
                <a:cxn ang="0">
                  <a:pos x="9" y="17"/>
                </a:cxn>
                <a:cxn ang="0">
                  <a:pos x="13" y="16"/>
                </a:cxn>
                <a:cxn ang="0">
                  <a:pos x="14" y="14"/>
                </a:cxn>
                <a:cxn ang="0">
                  <a:pos x="13" y="16"/>
                </a:cxn>
                <a:cxn ang="0">
                  <a:pos x="14" y="14"/>
                </a:cxn>
                <a:cxn ang="0">
                  <a:pos x="27" y="12"/>
                </a:cxn>
                <a:cxn ang="0">
                  <a:pos x="30" y="12"/>
                </a:cxn>
                <a:cxn ang="0">
                  <a:pos x="29" y="14"/>
                </a:cxn>
                <a:cxn ang="0">
                  <a:pos x="23" y="14"/>
                </a:cxn>
                <a:cxn ang="0">
                  <a:pos x="27" y="12"/>
                </a:cxn>
                <a:cxn ang="0">
                  <a:pos x="32" y="10"/>
                </a:cxn>
                <a:cxn ang="0">
                  <a:pos x="32" y="12"/>
                </a:cxn>
                <a:cxn ang="0">
                  <a:pos x="30" y="12"/>
                </a:cxn>
                <a:cxn ang="0">
                  <a:pos x="32" y="10"/>
                </a:cxn>
                <a:cxn ang="0">
                  <a:pos x="30" y="5"/>
                </a:cxn>
                <a:cxn ang="0">
                  <a:pos x="32" y="8"/>
                </a:cxn>
                <a:cxn ang="0">
                  <a:pos x="30" y="5"/>
                </a:cxn>
                <a:cxn ang="0">
                  <a:pos x="25" y="0"/>
                </a:cxn>
                <a:cxn ang="0">
                  <a:pos x="27" y="0"/>
                </a:cxn>
                <a:cxn ang="0">
                  <a:pos x="29" y="1"/>
                </a:cxn>
                <a:cxn ang="0">
                  <a:pos x="30" y="5"/>
                </a:cxn>
                <a:cxn ang="0">
                  <a:pos x="27" y="1"/>
                </a:cxn>
                <a:cxn ang="0">
                  <a:pos x="25" y="1"/>
                </a:cxn>
                <a:cxn ang="0">
                  <a:pos x="23" y="3"/>
                </a:cxn>
                <a:cxn ang="0">
                  <a:pos x="20" y="3"/>
                </a:cxn>
                <a:cxn ang="0">
                  <a:pos x="18" y="5"/>
                </a:cxn>
                <a:cxn ang="0">
                  <a:pos x="9" y="5"/>
                </a:cxn>
                <a:cxn ang="0">
                  <a:pos x="2" y="8"/>
                </a:cxn>
                <a:cxn ang="0">
                  <a:pos x="4" y="8"/>
                </a:cxn>
                <a:cxn ang="0">
                  <a:pos x="5" y="10"/>
                </a:cxn>
                <a:cxn ang="0">
                  <a:pos x="7" y="14"/>
                </a:cxn>
                <a:cxn ang="0">
                  <a:pos x="9" y="16"/>
                </a:cxn>
                <a:cxn ang="0">
                  <a:pos x="9" y="17"/>
                </a:cxn>
                <a:cxn ang="0">
                  <a:pos x="7" y="16"/>
                </a:cxn>
                <a:cxn ang="0">
                  <a:pos x="5" y="12"/>
                </a:cxn>
                <a:cxn ang="0">
                  <a:pos x="2" y="10"/>
                </a:cxn>
                <a:cxn ang="0">
                  <a:pos x="0" y="8"/>
                </a:cxn>
                <a:cxn ang="0">
                  <a:pos x="4" y="5"/>
                </a:cxn>
                <a:cxn ang="0">
                  <a:pos x="7" y="3"/>
                </a:cxn>
                <a:cxn ang="0">
                  <a:pos x="16" y="3"/>
                </a:cxn>
                <a:cxn ang="0">
                  <a:pos x="20" y="1"/>
                </a:cxn>
                <a:cxn ang="0">
                  <a:pos x="21" y="1"/>
                </a:cxn>
                <a:cxn ang="0">
                  <a:pos x="25" y="0"/>
                </a:cxn>
              </a:cxnLst>
              <a:rect l="0" t="0" r="r" b="b"/>
              <a:pathLst>
                <a:path w="32" h="19">
                  <a:moveTo>
                    <a:pt x="13" y="16"/>
                  </a:moveTo>
                  <a:lnTo>
                    <a:pt x="9" y="19"/>
                  </a:lnTo>
                  <a:lnTo>
                    <a:pt x="9" y="17"/>
                  </a:lnTo>
                  <a:lnTo>
                    <a:pt x="13" y="16"/>
                  </a:lnTo>
                  <a:close/>
                  <a:moveTo>
                    <a:pt x="14" y="14"/>
                  </a:moveTo>
                  <a:lnTo>
                    <a:pt x="13" y="16"/>
                  </a:lnTo>
                  <a:lnTo>
                    <a:pt x="14" y="14"/>
                  </a:lnTo>
                  <a:close/>
                  <a:moveTo>
                    <a:pt x="27" y="12"/>
                  </a:moveTo>
                  <a:lnTo>
                    <a:pt x="30" y="12"/>
                  </a:lnTo>
                  <a:lnTo>
                    <a:pt x="29" y="14"/>
                  </a:lnTo>
                  <a:lnTo>
                    <a:pt x="23" y="14"/>
                  </a:lnTo>
                  <a:lnTo>
                    <a:pt x="27" y="12"/>
                  </a:lnTo>
                  <a:close/>
                  <a:moveTo>
                    <a:pt x="32" y="10"/>
                  </a:moveTo>
                  <a:lnTo>
                    <a:pt x="32" y="12"/>
                  </a:lnTo>
                  <a:lnTo>
                    <a:pt x="30" y="12"/>
                  </a:lnTo>
                  <a:lnTo>
                    <a:pt x="32" y="10"/>
                  </a:lnTo>
                  <a:close/>
                  <a:moveTo>
                    <a:pt x="30" y="5"/>
                  </a:moveTo>
                  <a:lnTo>
                    <a:pt x="32" y="8"/>
                  </a:lnTo>
                  <a:lnTo>
                    <a:pt x="30" y="5"/>
                  </a:lnTo>
                  <a:close/>
                  <a:moveTo>
                    <a:pt x="25" y="0"/>
                  </a:moveTo>
                  <a:lnTo>
                    <a:pt x="27" y="0"/>
                  </a:lnTo>
                  <a:lnTo>
                    <a:pt x="29" y="1"/>
                  </a:lnTo>
                  <a:lnTo>
                    <a:pt x="30" y="5"/>
                  </a:lnTo>
                  <a:lnTo>
                    <a:pt x="27" y="1"/>
                  </a:lnTo>
                  <a:lnTo>
                    <a:pt x="25" y="1"/>
                  </a:lnTo>
                  <a:lnTo>
                    <a:pt x="23" y="3"/>
                  </a:lnTo>
                  <a:lnTo>
                    <a:pt x="20" y="3"/>
                  </a:lnTo>
                  <a:lnTo>
                    <a:pt x="18" y="5"/>
                  </a:lnTo>
                  <a:lnTo>
                    <a:pt x="9" y="5"/>
                  </a:lnTo>
                  <a:lnTo>
                    <a:pt x="2" y="8"/>
                  </a:lnTo>
                  <a:lnTo>
                    <a:pt x="4" y="8"/>
                  </a:lnTo>
                  <a:lnTo>
                    <a:pt x="5" y="10"/>
                  </a:lnTo>
                  <a:lnTo>
                    <a:pt x="7" y="14"/>
                  </a:lnTo>
                  <a:lnTo>
                    <a:pt x="9" y="16"/>
                  </a:lnTo>
                  <a:lnTo>
                    <a:pt x="9" y="17"/>
                  </a:lnTo>
                  <a:lnTo>
                    <a:pt x="7" y="16"/>
                  </a:lnTo>
                  <a:lnTo>
                    <a:pt x="5" y="12"/>
                  </a:lnTo>
                  <a:lnTo>
                    <a:pt x="2" y="10"/>
                  </a:lnTo>
                  <a:lnTo>
                    <a:pt x="0" y="8"/>
                  </a:lnTo>
                  <a:lnTo>
                    <a:pt x="4" y="5"/>
                  </a:lnTo>
                  <a:lnTo>
                    <a:pt x="7" y="3"/>
                  </a:lnTo>
                  <a:lnTo>
                    <a:pt x="16" y="3"/>
                  </a:lnTo>
                  <a:lnTo>
                    <a:pt x="20" y="1"/>
                  </a:lnTo>
                  <a:lnTo>
                    <a:pt x="21" y="1"/>
                  </a:lnTo>
                  <a:lnTo>
                    <a:pt x="2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494">
              <a:extLst>
                <a:ext uri="{FF2B5EF4-FFF2-40B4-BE49-F238E27FC236}">
                  <a16:creationId xmlns:a16="http://schemas.microsoft.com/office/drawing/2014/main" id="{726FAC6D-EE9C-43E0-9A4B-50EBB03CCA51}"/>
                </a:ext>
              </a:extLst>
            </p:cNvPr>
            <p:cNvSpPr>
              <a:spLocks/>
            </p:cNvSpPr>
            <p:nvPr/>
          </p:nvSpPr>
          <p:spPr bwMode="auto">
            <a:xfrm>
              <a:off x="9612313" y="2206626"/>
              <a:ext cx="57150" cy="19050"/>
            </a:xfrm>
            <a:custGeom>
              <a:avLst/>
              <a:gdLst/>
              <a:ahLst/>
              <a:cxnLst>
                <a:cxn ang="0">
                  <a:pos x="6" y="0"/>
                </a:cxn>
                <a:cxn ang="0">
                  <a:pos x="11" y="0"/>
                </a:cxn>
                <a:cxn ang="0">
                  <a:pos x="15" y="2"/>
                </a:cxn>
                <a:cxn ang="0">
                  <a:pos x="16" y="2"/>
                </a:cxn>
                <a:cxn ang="0">
                  <a:pos x="20" y="4"/>
                </a:cxn>
                <a:cxn ang="0">
                  <a:pos x="27" y="2"/>
                </a:cxn>
                <a:cxn ang="0">
                  <a:pos x="29" y="2"/>
                </a:cxn>
                <a:cxn ang="0">
                  <a:pos x="32" y="5"/>
                </a:cxn>
                <a:cxn ang="0">
                  <a:pos x="34" y="5"/>
                </a:cxn>
                <a:cxn ang="0">
                  <a:pos x="36" y="7"/>
                </a:cxn>
                <a:cxn ang="0">
                  <a:pos x="32" y="11"/>
                </a:cxn>
                <a:cxn ang="0">
                  <a:pos x="29" y="12"/>
                </a:cxn>
                <a:cxn ang="0">
                  <a:pos x="22" y="12"/>
                </a:cxn>
                <a:cxn ang="0">
                  <a:pos x="11" y="7"/>
                </a:cxn>
                <a:cxn ang="0">
                  <a:pos x="6" y="7"/>
                </a:cxn>
                <a:cxn ang="0">
                  <a:pos x="4" y="9"/>
                </a:cxn>
                <a:cxn ang="0">
                  <a:pos x="4" y="12"/>
                </a:cxn>
                <a:cxn ang="0">
                  <a:pos x="2" y="9"/>
                </a:cxn>
                <a:cxn ang="0">
                  <a:pos x="0" y="7"/>
                </a:cxn>
                <a:cxn ang="0">
                  <a:pos x="0" y="4"/>
                </a:cxn>
                <a:cxn ang="0">
                  <a:pos x="2" y="2"/>
                </a:cxn>
                <a:cxn ang="0">
                  <a:pos x="6" y="0"/>
                </a:cxn>
              </a:cxnLst>
              <a:rect l="0" t="0" r="r" b="b"/>
              <a:pathLst>
                <a:path w="36" h="12">
                  <a:moveTo>
                    <a:pt x="6" y="0"/>
                  </a:moveTo>
                  <a:lnTo>
                    <a:pt x="11" y="0"/>
                  </a:lnTo>
                  <a:lnTo>
                    <a:pt x="15" y="2"/>
                  </a:lnTo>
                  <a:lnTo>
                    <a:pt x="16" y="2"/>
                  </a:lnTo>
                  <a:lnTo>
                    <a:pt x="20" y="4"/>
                  </a:lnTo>
                  <a:lnTo>
                    <a:pt x="27" y="2"/>
                  </a:lnTo>
                  <a:lnTo>
                    <a:pt x="29" y="2"/>
                  </a:lnTo>
                  <a:lnTo>
                    <a:pt x="32" y="5"/>
                  </a:lnTo>
                  <a:lnTo>
                    <a:pt x="34" y="5"/>
                  </a:lnTo>
                  <a:lnTo>
                    <a:pt x="36" y="7"/>
                  </a:lnTo>
                  <a:lnTo>
                    <a:pt x="32" y="11"/>
                  </a:lnTo>
                  <a:lnTo>
                    <a:pt x="29" y="12"/>
                  </a:lnTo>
                  <a:lnTo>
                    <a:pt x="22" y="12"/>
                  </a:lnTo>
                  <a:lnTo>
                    <a:pt x="11" y="7"/>
                  </a:lnTo>
                  <a:lnTo>
                    <a:pt x="6" y="7"/>
                  </a:lnTo>
                  <a:lnTo>
                    <a:pt x="4" y="9"/>
                  </a:lnTo>
                  <a:lnTo>
                    <a:pt x="4" y="12"/>
                  </a:lnTo>
                  <a:lnTo>
                    <a:pt x="2" y="9"/>
                  </a:lnTo>
                  <a:lnTo>
                    <a:pt x="0" y="7"/>
                  </a:lnTo>
                  <a:lnTo>
                    <a:pt x="0" y="4"/>
                  </a:lnTo>
                  <a:lnTo>
                    <a:pt x="2" y="2"/>
                  </a:lnTo>
                  <a:lnTo>
                    <a:pt x="6"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495">
              <a:extLst>
                <a:ext uri="{FF2B5EF4-FFF2-40B4-BE49-F238E27FC236}">
                  <a16:creationId xmlns:a16="http://schemas.microsoft.com/office/drawing/2014/main" id="{DC340988-8E7F-486E-8A36-6FA28163B39D}"/>
                </a:ext>
              </a:extLst>
            </p:cNvPr>
            <p:cNvSpPr>
              <a:spLocks noEditPoints="1"/>
            </p:cNvSpPr>
            <p:nvPr/>
          </p:nvSpPr>
          <p:spPr bwMode="auto">
            <a:xfrm>
              <a:off x="9612313" y="2203451"/>
              <a:ext cx="57150" cy="25400"/>
            </a:xfrm>
            <a:custGeom>
              <a:avLst/>
              <a:gdLst/>
              <a:ahLst/>
              <a:cxnLst>
                <a:cxn ang="0">
                  <a:pos x="34" y="11"/>
                </a:cxn>
                <a:cxn ang="0">
                  <a:pos x="29" y="16"/>
                </a:cxn>
                <a:cxn ang="0">
                  <a:pos x="25" y="16"/>
                </a:cxn>
                <a:cxn ang="0">
                  <a:pos x="18" y="13"/>
                </a:cxn>
                <a:cxn ang="0">
                  <a:pos x="20" y="13"/>
                </a:cxn>
                <a:cxn ang="0">
                  <a:pos x="23" y="14"/>
                </a:cxn>
                <a:cxn ang="0">
                  <a:pos x="29" y="14"/>
                </a:cxn>
                <a:cxn ang="0">
                  <a:pos x="31" y="13"/>
                </a:cxn>
                <a:cxn ang="0">
                  <a:pos x="34" y="11"/>
                </a:cxn>
                <a:cxn ang="0">
                  <a:pos x="9" y="9"/>
                </a:cxn>
                <a:cxn ang="0">
                  <a:pos x="11" y="9"/>
                </a:cxn>
                <a:cxn ang="0">
                  <a:pos x="18" y="13"/>
                </a:cxn>
                <a:cxn ang="0">
                  <a:pos x="13" y="13"/>
                </a:cxn>
                <a:cxn ang="0">
                  <a:pos x="11" y="11"/>
                </a:cxn>
                <a:cxn ang="0">
                  <a:pos x="9" y="11"/>
                </a:cxn>
                <a:cxn ang="0">
                  <a:pos x="9" y="9"/>
                </a:cxn>
                <a:cxn ang="0">
                  <a:pos x="27" y="4"/>
                </a:cxn>
                <a:cxn ang="0">
                  <a:pos x="29" y="4"/>
                </a:cxn>
                <a:cxn ang="0">
                  <a:pos x="32" y="6"/>
                </a:cxn>
                <a:cxn ang="0">
                  <a:pos x="36" y="9"/>
                </a:cxn>
                <a:cxn ang="0">
                  <a:pos x="34" y="11"/>
                </a:cxn>
                <a:cxn ang="0">
                  <a:pos x="34" y="9"/>
                </a:cxn>
                <a:cxn ang="0">
                  <a:pos x="31" y="6"/>
                </a:cxn>
                <a:cxn ang="0">
                  <a:pos x="27" y="4"/>
                </a:cxn>
                <a:cxn ang="0">
                  <a:pos x="0" y="4"/>
                </a:cxn>
                <a:cxn ang="0">
                  <a:pos x="2" y="4"/>
                </a:cxn>
                <a:cxn ang="0">
                  <a:pos x="2" y="9"/>
                </a:cxn>
                <a:cxn ang="0">
                  <a:pos x="4" y="11"/>
                </a:cxn>
                <a:cxn ang="0">
                  <a:pos x="4" y="13"/>
                </a:cxn>
                <a:cxn ang="0">
                  <a:pos x="7" y="9"/>
                </a:cxn>
                <a:cxn ang="0">
                  <a:pos x="6" y="11"/>
                </a:cxn>
                <a:cxn ang="0">
                  <a:pos x="6" y="14"/>
                </a:cxn>
                <a:cxn ang="0">
                  <a:pos x="4" y="14"/>
                </a:cxn>
                <a:cxn ang="0">
                  <a:pos x="2" y="11"/>
                </a:cxn>
                <a:cxn ang="0">
                  <a:pos x="0" y="9"/>
                </a:cxn>
                <a:cxn ang="0">
                  <a:pos x="0" y="4"/>
                </a:cxn>
                <a:cxn ang="0">
                  <a:pos x="6" y="0"/>
                </a:cxn>
                <a:cxn ang="0">
                  <a:pos x="11" y="0"/>
                </a:cxn>
                <a:cxn ang="0">
                  <a:pos x="15" y="2"/>
                </a:cxn>
                <a:cxn ang="0">
                  <a:pos x="16" y="4"/>
                </a:cxn>
                <a:cxn ang="0">
                  <a:pos x="15" y="4"/>
                </a:cxn>
                <a:cxn ang="0">
                  <a:pos x="11" y="2"/>
                </a:cxn>
                <a:cxn ang="0">
                  <a:pos x="6" y="2"/>
                </a:cxn>
                <a:cxn ang="0">
                  <a:pos x="2" y="4"/>
                </a:cxn>
                <a:cxn ang="0">
                  <a:pos x="6" y="0"/>
                </a:cxn>
              </a:cxnLst>
              <a:rect l="0" t="0" r="r" b="b"/>
              <a:pathLst>
                <a:path w="36" h="16">
                  <a:moveTo>
                    <a:pt x="34" y="11"/>
                  </a:moveTo>
                  <a:lnTo>
                    <a:pt x="29" y="16"/>
                  </a:lnTo>
                  <a:lnTo>
                    <a:pt x="25" y="16"/>
                  </a:lnTo>
                  <a:lnTo>
                    <a:pt x="18" y="13"/>
                  </a:lnTo>
                  <a:lnTo>
                    <a:pt x="20" y="13"/>
                  </a:lnTo>
                  <a:lnTo>
                    <a:pt x="23" y="14"/>
                  </a:lnTo>
                  <a:lnTo>
                    <a:pt x="29" y="14"/>
                  </a:lnTo>
                  <a:lnTo>
                    <a:pt x="31" y="13"/>
                  </a:lnTo>
                  <a:lnTo>
                    <a:pt x="34" y="11"/>
                  </a:lnTo>
                  <a:close/>
                  <a:moveTo>
                    <a:pt x="9" y="9"/>
                  </a:moveTo>
                  <a:lnTo>
                    <a:pt x="11" y="9"/>
                  </a:lnTo>
                  <a:lnTo>
                    <a:pt x="18" y="13"/>
                  </a:lnTo>
                  <a:lnTo>
                    <a:pt x="13" y="13"/>
                  </a:lnTo>
                  <a:lnTo>
                    <a:pt x="11" y="11"/>
                  </a:lnTo>
                  <a:lnTo>
                    <a:pt x="9" y="11"/>
                  </a:lnTo>
                  <a:lnTo>
                    <a:pt x="9" y="9"/>
                  </a:lnTo>
                  <a:close/>
                  <a:moveTo>
                    <a:pt x="27" y="4"/>
                  </a:moveTo>
                  <a:lnTo>
                    <a:pt x="29" y="4"/>
                  </a:lnTo>
                  <a:lnTo>
                    <a:pt x="32" y="6"/>
                  </a:lnTo>
                  <a:lnTo>
                    <a:pt x="36" y="9"/>
                  </a:lnTo>
                  <a:lnTo>
                    <a:pt x="34" y="11"/>
                  </a:lnTo>
                  <a:lnTo>
                    <a:pt x="34" y="9"/>
                  </a:lnTo>
                  <a:lnTo>
                    <a:pt x="31" y="6"/>
                  </a:lnTo>
                  <a:lnTo>
                    <a:pt x="27" y="4"/>
                  </a:lnTo>
                  <a:close/>
                  <a:moveTo>
                    <a:pt x="0" y="4"/>
                  </a:moveTo>
                  <a:lnTo>
                    <a:pt x="2" y="4"/>
                  </a:lnTo>
                  <a:lnTo>
                    <a:pt x="2" y="9"/>
                  </a:lnTo>
                  <a:lnTo>
                    <a:pt x="4" y="11"/>
                  </a:lnTo>
                  <a:lnTo>
                    <a:pt x="4" y="13"/>
                  </a:lnTo>
                  <a:lnTo>
                    <a:pt x="7" y="9"/>
                  </a:lnTo>
                  <a:lnTo>
                    <a:pt x="6" y="11"/>
                  </a:lnTo>
                  <a:lnTo>
                    <a:pt x="6" y="14"/>
                  </a:lnTo>
                  <a:lnTo>
                    <a:pt x="4" y="14"/>
                  </a:lnTo>
                  <a:lnTo>
                    <a:pt x="2" y="11"/>
                  </a:lnTo>
                  <a:lnTo>
                    <a:pt x="0" y="9"/>
                  </a:lnTo>
                  <a:lnTo>
                    <a:pt x="0" y="4"/>
                  </a:lnTo>
                  <a:close/>
                  <a:moveTo>
                    <a:pt x="6" y="0"/>
                  </a:moveTo>
                  <a:lnTo>
                    <a:pt x="11" y="0"/>
                  </a:lnTo>
                  <a:lnTo>
                    <a:pt x="15" y="2"/>
                  </a:lnTo>
                  <a:lnTo>
                    <a:pt x="16" y="4"/>
                  </a:lnTo>
                  <a:lnTo>
                    <a:pt x="15" y="4"/>
                  </a:lnTo>
                  <a:lnTo>
                    <a:pt x="11" y="2"/>
                  </a:lnTo>
                  <a:lnTo>
                    <a:pt x="6" y="2"/>
                  </a:lnTo>
                  <a:lnTo>
                    <a:pt x="2" y="4"/>
                  </a:lnTo>
                  <a:lnTo>
                    <a:pt x="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0" name="Freeform 496">
              <a:extLst>
                <a:ext uri="{FF2B5EF4-FFF2-40B4-BE49-F238E27FC236}">
                  <a16:creationId xmlns:a16="http://schemas.microsoft.com/office/drawing/2014/main" id="{77775616-69C9-4926-ACAB-5EC753746EC7}"/>
                </a:ext>
              </a:extLst>
            </p:cNvPr>
            <p:cNvSpPr>
              <a:spLocks noEditPoints="1"/>
            </p:cNvSpPr>
            <p:nvPr/>
          </p:nvSpPr>
          <p:spPr bwMode="auto">
            <a:xfrm>
              <a:off x="9618663" y="2224088"/>
              <a:ext cx="22225" cy="4763"/>
            </a:xfrm>
            <a:custGeom>
              <a:avLst/>
              <a:gdLst/>
              <a:ahLst/>
              <a:cxnLst>
                <a:cxn ang="0">
                  <a:pos x="12" y="1"/>
                </a:cxn>
                <a:cxn ang="0">
                  <a:pos x="14" y="1"/>
                </a:cxn>
                <a:cxn ang="0">
                  <a:pos x="14" y="3"/>
                </a:cxn>
                <a:cxn ang="0">
                  <a:pos x="12" y="1"/>
                </a:cxn>
                <a:cxn ang="0">
                  <a:pos x="0" y="0"/>
                </a:cxn>
                <a:cxn ang="0">
                  <a:pos x="2" y="1"/>
                </a:cxn>
                <a:cxn ang="0">
                  <a:pos x="11" y="1"/>
                </a:cxn>
                <a:cxn ang="0">
                  <a:pos x="9" y="3"/>
                </a:cxn>
                <a:cxn ang="0">
                  <a:pos x="2" y="3"/>
                </a:cxn>
                <a:cxn ang="0">
                  <a:pos x="0" y="1"/>
                </a:cxn>
                <a:cxn ang="0">
                  <a:pos x="0" y="0"/>
                </a:cxn>
              </a:cxnLst>
              <a:rect l="0" t="0" r="r" b="b"/>
              <a:pathLst>
                <a:path w="14" h="3">
                  <a:moveTo>
                    <a:pt x="12" y="1"/>
                  </a:moveTo>
                  <a:lnTo>
                    <a:pt x="14" y="1"/>
                  </a:lnTo>
                  <a:lnTo>
                    <a:pt x="14" y="3"/>
                  </a:lnTo>
                  <a:lnTo>
                    <a:pt x="12" y="1"/>
                  </a:lnTo>
                  <a:close/>
                  <a:moveTo>
                    <a:pt x="0" y="0"/>
                  </a:moveTo>
                  <a:lnTo>
                    <a:pt x="2" y="1"/>
                  </a:lnTo>
                  <a:lnTo>
                    <a:pt x="11" y="1"/>
                  </a:lnTo>
                  <a:lnTo>
                    <a:pt x="9" y="3"/>
                  </a:lnTo>
                  <a:lnTo>
                    <a:pt x="2" y="3"/>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497">
              <a:extLst>
                <a:ext uri="{FF2B5EF4-FFF2-40B4-BE49-F238E27FC236}">
                  <a16:creationId xmlns:a16="http://schemas.microsoft.com/office/drawing/2014/main" id="{F50E70BB-A257-451C-A7B6-E781B7BCABBD}"/>
                </a:ext>
              </a:extLst>
            </p:cNvPr>
            <p:cNvSpPr>
              <a:spLocks/>
            </p:cNvSpPr>
            <p:nvPr/>
          </p:nvSpPr>
          <p:spPr bwMode="auto">
            <a:xfrm>
              <a:off x="9637713" y="2184401"/>
              <a:ext cx="184150" cy="36513"/>
            </a:xfrm>
            <a:custGeom>
              <a:avLst/>
              <a:gdLst/>
              <a:ahLst/>
              <a:cxnLst>
                <a:cxn ang="0">
                  <a:pos x="59" y="0"/>
                </a:cxn>
                <a:cxn ang="0">
                  <a:pos x="84" y="2"/>
                </a:cxn>
                <a:cxn ang="0">
                  <a:pos x="102" y="5"/>
                </a:cxn>
                <a:cxn ang="0">
                  <a:pos x="112" y="9"/>
                </a:cxn>
                <a:cxn ang="0">
                  <a:pos x="116" y="14"/>
                </a:cxn>
                <a:cxn ang="0">
                  <a:pos x="112" y="21"/>
                </a:cxn>
                <a:cxn ang="0">
                  <a:pos x="109" y="23"/>
                </a:cxn>
                <a:cxn ang="0">
                  <a:pos x="105" y="23"/>
                </a:cxn>
                <a:cxn ang="0">
                  <a:pos x="103" y="21"/>
                </a:cxn>
                <a:cxn ang="0">
                  <a:pos x="102" y="21"/>
                </a:cxn>
                <a:cxn ang="0">
                  <a:pos x="100" y="19"/>
                </a:cxn>
                <a:cxn ang="0">
                  <a:pos x="96" y="19"/>
                </a:cxn>
                <a:cxn ang="0">
                  <a:pos x="98" y="18"/>
                </a:cxn>
                <a:cxn ang="0">
                  <a:pos x="100" y="18"/>
                </a:cxn>
                <a:cxn ang="0">
                  <a:pos x="100" y="16"/>
                </a:cxn>
                <a:cxn ang="0">
                  <a:pos x="94" y="14"/>
                </a:cxn>
                <a:cxn ang="0">
                  <a:pos x="82" y="14"/>
                </a:cxn>
                <a:cxn ang="0">
                  <a:pos x="59" y="12"/>
                </a:cxn>
                <a:cxn ang="0">
                  <a:pos x="36" y="14"/>
                </a:cxn>
                <a:cxn ang="0">
                  <a:pos x="22" y="14"/>
                </a:cxn>
                <a:cxn ang="0">
                  <a:pos x="16" y="16"/>
                </a:cxn>
                <a:cxn ang="0">
                  <a:pos x="16" y="19"/>
                </a:cxn>
                <a:cxn ang="0">
                  <a:pos x="13" y="21"/>
                </a:cxn>
                <a:cxn ang="0">
                  <a:pos x="11" y="23"/>
                </a:cxn>
                <a:cxn ang="0">
                  <a:pos x="6" y="23"/>
                </a:cxn>
                <a:cxn ang="0">
                  <a:pos x="2" y="21"/>
                </a:cxn>
                <a:cxn ang="0">
                  <a:pos x="0" y="19"/>
                </a:cxn>
                <a:cxn ang="0">
                  <a:pos x="0" y="12"/>
                </a:cxn>
                <a:cxn ang="0">
                  <a:pos x="4" y="9"/>
                </a:cxn>
                <a:cxn ang="0">
                  <a:pos x="15" y="3"/>
                </a:cxn>
                <a:cxn ang="0">
                  <a:pos x="32" y="2"/>
                </a:cxn>
                <a:cxn ang="0">
                  <a:pos x="59" y="0"/>
                </a:cxn>
              </a:cxnLst>
              <a:rect l="0" t="0" r="r" b="b"/>
              <a:pathLst>
                <a:path w="116" h="23">
                  <a:moveTo>
                    <a:pt x="59" y="0"/>
                  </a:moveTo>
                  <a:lnTo>
                    <a:pt x="84" y="2"/>
                  </a:lnTo>
                  <a:lnTo>
                    <a:pt x="102" y="5"/>
                  </a:lnTo>
                  <a:lnTo>
                    <a:pt x="112" y="9"/>
                  </a:lnTo>
                  <a:lnTo>
                    <a:pt x="116" y="14"/>
                  </a:lnTo>
                  <a:lnTo>
                    <a:pt x="112" y="21"/>
                  </a:lnTo>
                  <a:lnTo>
                    <a:pt x="109" y="23"/>
                  </a:lnTo>
                  <a:lnTo>
                    <a:pt x="105" y="23"/>
                  </a:lnTo>
                  <a:lnTo>
                    <a:pt x="103" y="21"/>
                  </a:lnTo>
                  <a:lnTo>
                    <a:pt x="102" y="21"/>
                  </a:lnTo>
                  <a:lnTo>
                    <a:pt x="100" y="19"/>
                  </a:lnTo>
                  <a:lnTo>
                    <a:pt x="96" y="19"/>
                  </a:lnTo>
                  <a:lnTo>
                    <a:pt x="98" y="18"/>
                  </a:lnTo>
                  <a:lnTo>
                    <a:pt x="100" y="18"/>
                  </a:lnTo>
                  <a:lnTo>
                    <a:pt x="100" y="16"/>
                  </a:lnTo>
                  <a:lnTo>
                    <a:pt x="94" y="14"/>
                  </a:lnTo>
                  <a:lnTo>
                    <a:pt x="82" y="14"/>
                  </a:lnTo>
                  <a:lnTo>
                    <a:pt x="59" y="12"/>
                  </a:lnTo>
                  <a:lnTo>
                    <a:pt x="36" y="14"/>
                  </a:lnTo>
                  <a:lnTo>
                    <a:pt x="22" y="14"/>
                  </a:lnTo>
                  <a:lnTo>
                    <a:pt x="16" y="16"/>
                  </a:lnTo>
                  <a:lnTo>
                    <a:pt x="16" y="19"/>
                  </a:lnTo>
                  <a:lnTo>
                    <a:pt x="13" y="21"/>
                  </a:lnTo>
                  <a:lnTo>
                    <a:pt x="11" y="23"/>
                  </a:lnTo>
                  <a:lnTo>
                    <a:pt x="6" y="23"/>
                  </a:lnTo>
                  <a:lnTo>
                    <a:pt x="2" y="21"/>
                  </a:lnTo>
                  <a:lnTo>
                    <a:pt x="0" y="19"/>
                  </a:lnTo>
                  <a:lnTo>
                    <a:pt x="0" y="12"/>
                  </a:lnTo>
                  <a:lnTo>
                    <a:pt x="4" y="9"/>
                  </a:lnTo>
                  <a:lnTo>
                    <a:pt x="15" y="3"/>
                  </a:lnTo>
                  <a:lnTo>
                    <a:pt x="32" y="2"/>
                  </a:lnTo>
                  <a:lnTo>
                    <a:pt x="59"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498">
              <a:extLst>
                <a:ext uri="{FF2B5EF4-FFF2-40B4-BE49-F238E27FC236}">
                  <a16:creationId xmlns:a16="http://schemas.microsoft.com/office/drawing/2014/main" id="{0B396ACD-39D5-4279-8A1B-AA990D11D1C7}"/>
                </a:ext>
              </a:extLst>
            </p:cNvPr>
            <p:cNvSpPr>
              <a:spLocks noEditPoints="1"/>
            </p:cNvSpPr>
            <p:nvPr/>
          </p:nvSpPr>
          <p:spPr bwMode="auto">
            <a:xfrm>
              <a:off x="9636126" y="2184401"/>
              <a:ext cx="185738" cy="39688"/>
            </a:xfrm>
            <a:custGeom>
              <a:avLst/>
              <a:gdLst/>
              <a:ahLst/>
              <a:cxnLst>
                <a:cxn ang="0">
                  <a:pos x="104" y="19"/>
                </a:cxn>
                <a:cxn ang="0">
                  <a:pos x="106" y="23"/>
                </a:cxn>
                <a:cxn ang="0">
                  <a:pos x="103" y="21"/>
                </a:cxn>
                <a:cxn ang="0">
                  <a:pos x="99" y="18"/>
                </a:cxn>
                <a:cxn ang="0">
                  <a:pos x="99" y="19"/>
                </a:cxn>
                <a:cxn ang="0">
                  <a:pos x="99" y="18"/>
                </a:cxn>
                <a:cxn ang="0">
                  <a:pos x="81" y="12"/>
                </a:cxn>
                <a:cxn ang="0">
                  <a:pos x="101" y="16"/>
                </a:cxn>
                <a:cxn ang="0">
                  <a:pos x="81" y="14"/>
                </a:cxn>
                <a:cxn ang="0">
                  <a:pos x="24" y="16"/>
                </a:cxn>
                <a:cxn ang="0">
                  <a:pos x="16" y="18"/>
                </a:cxn>
                <a:cxn ang="0">
                  <a:pos x="37" y="14"/>
                </a:cxn>
                <a:cxn ang="0">
                  <a:pos x="115" y="10"/>
                </a:cxn>
                <a:cxn ang="0">
                  <a:pos x="117" y="18"/>
                </a:cxn>
                <a:cxn ang="0">
                  <a:pos x="110" y="23"/>
                </a:cxn>
                <a:cxn ang="0">
                  <a:pos x="115" y="10"/>
                </a:cxn>
                <a:cxn ang="0">
                  <a:pos x="115" y="10"/>
                </a:cxn>
                <a:cxn ang="0">
                  <a:pos x="99" y="3"/>
                </a:cxn>
                <a:cxn ang="0">
                  <a:pos x="111" y="9"/>
                </a:cxn>
                <a:cxn ang="0">
                  <a:pos x="99" y="3"/>
                </a:cxn>
                <a:cxn ang="0">
                  <a:pos x="99" y="3"/>
                </a:cxn>
                <a:cxn ang="0">
                  <a:pos x="30" y="2"/>
                </a:cxn>
                <a:cxn ang="0">
                  <a:pos x="5" y="9"/>
                </a:cxn>
                <a:cxn ang="0">
                  <a:pos x="1" y="16"/>
                </a:cxn>
                <a:cxn ang="0">
                  <a:pos x="10" y="23"/>
                </a:cxn>
                <a:cxn ang="0">
                  <a:pos x="17" y="18"/>
                </a:cxn>
                <a:cxn ang="0">
                  <a:pos x="14" y="23"/>
                </a:cxn>
                <a:cxn ang="0">
                  <a:pos x="8" y="25"/>
                </a:cxn>
                <a:cxn ang="0">
                  <a:pos x="3" y="21"/>
                </a:cxn>
                <a:cxn ang="0">
                  <a:pos x="0" y="12"/>
                </a:cxn>
                <a:cxn ang="0">
                  <a:pos x="14" y="3"/>
                </a:cxn>
                <a:cxn ang="0">
                  <a:pos x="53" y="0"/>
                </a:cxn>
                <a:cxn ang="0">
                  <a:pos x="85" y="2"/>
                </a:cxn>
                <a:cxn ang="0">
                  <a:pos x="81" y="2"/>
                </a:cxn>
                <a:cxn ang="0">
                  <a:pos x="53" y="0"/>
                </a:cxn>
              </a:cxnLst>
              <a:rect l="0" t="0" r="r" b="b"/>
              <a:pathLst>
                <a:path w="117" h="25">
                  <a:moveTo>
                    <a:pt x="99" y="19"/>
                  </a:moveTo>
                  <a:lnTo>
                    <a:pt x="104" y="19"/>
                  </a:lnTo>
                  <a:lnTo>
                    <a:pt x="106" y="21"/>
                  </a:lnTo>
                  <a:lnTo>
                    <a:pt x="106" y="23"/>
                  </a:lnTo>
                  <a:lnTo>
                    <a:pt x="104" y="23"/>
                  </a:lnTo>
                  <a:lnTo>
                    <a:pt x="103" y="21"/>
                  </a:lnTo>
                  <a:lnTo>
                    <a:pt x="99" y="19"/>
                  </a:lnTo>
                  <a:close/>
                  <a:moveTo>
                    <a:pt x="99" y="18"/>
                  </a:moveTo>
                  <a:lnTo>
                    <a:pt x="101" y="18"/>
                  </a:lnTo>
                  <a:lnTo>
                    <a:pt x="99" y="19"/>
                  </a:lnTo>
                  <a:lnTo>
                    <a:pt x="97" y="19"/>
                  </a:lnTo>
                  <a:lnTo>
                    <a:pt x="99" y="18"/>
                  </a:lnTo>
                  <a:close/>
                  <a:moveTo>
                    <a:pt x="60" y="12"/>
                  </a:moveTo>
                  <a:lnTo>
                    <a:pt x="81" y="12"/>
                  </a:lnTo>
                  <a:lnTo>
                    <a:pt x="95" y="14"/>
                  </a:lnTo>
                  <a:lnTo>
                    <a:pt x="101" y="16"/>
                  </a:lnTo>
                  <a:lnTo>
                    <a:pt x="95" y="16"/>
                  </a:lnTo>
                  <a:lnTo>
                    <a:pt x="81" y="14"/>
                  </a:lnTo>
                  <a:lnTo>
                    <a:pt x="39" y="14"/>
                  </a:lnTo>
                  <a:lnTo>
                    <a:pt x="24" y="16"/>
                  </a:lnTo>
                  <a:lnTo>
                    <a:pt x="17" y="18"/>
                  </a:lnTo>
                  <a:lnTo>
                    <a:pt x="16" y="18"/>
                  </a:lnTo>
                  <a:lnTo>
                    <a:pt x="23" y="16"/>
                  </a:lnTo>
                  <a:lnTo>
                    <a:pt x="37" y="14"/>
                  </a:lnTo>
                  <a:lnTo>
                    <a:pt x="60" y="12"/>
                  </a:lnTo>
                  <a:close/>
                  <a:moveTo>
                    <a:pt x="115" y="10"/>
                  </a:moveTo>
                  <a:lnTo>
                    <a:pt x="117" y="10"/>
                  </a:lnTo>
                  <a:lnTo>
                    <a:pt x="117" y="18"/>
                  </a:lnTo>
                  <a:lnTo>
                    <a:pt x="111" y="23"/>
                  </a:lnTo>
                  <a:lnTo>
                    <a:pt x="110" y="23"/>
                  </a:lnTo>
                  <a:lnTo>
                    <a:pt x="115" y="18"/>
                  </a:lnTo>
                  <a:lnTo>
                    <a:pt x="115" y="10"/>
                  </a:lnTo>
                  <a:close/>
                  <a:moveTo>
                    <a:pt x="111" y="9"/>
                  </a:moveTo>
                  <a:lnTo>
                    <a:pt x="115" y="10"/>
                  </a:lnTo>
                  <a:lnTo>
                    <a:pt x="111" y="9"/>
                  </a:lnTo>
                  <a:close/>
                  <a:moveTo>
                    <a:pt x="99" y="3"/>
                  </a:moveTo>
                  <a:lnTo>
                    <a:pt x="104" y="5"/>
                  </a:lnTo>
                  <a:lnTo>
                    <a:pt x="111" y="9"/>
                  </a:lnTo>
                  <a:lnTo>
                    <a:pt x="106" y="7"/>
                  </a:lnTo>
                  <a:lnTo>
                    <a:pt x="99" y="3"/>
                  </a:lnTo>
                  <a:close/>
                  <a:moveTo>
                    <a:pt x="90" y="3"/>
                  </a:moveTo>
                  <a:lnTo>
                    <a:pt x="99" y="3"/>
                  </a:lnTo>
                  <a:lnTo>
                    <a:pt x="90" y="3"/>
                  </a:lnTo>
                  <a:close/>
                  <a:moveTo>
                    <a:pt x="30" y="2"/>
                  </a:moveTo>
                  <a:lnTo>
                    <a:pt x="14" y="5"/>
                  </a:lnTo>
                  <a:lnTo>
                    <a:pt x="5" y="9"/>
                  </a:lnTo>
                  <a:lnTo>
                    <a:pt x="1" y="12"/>
                  </a:lnTo>
                  <a:lnTo>
                    <a:pt x="1" y="16"/>
                  </a:lnTo>
                  <a:lnTo>
                    <a:pt x="8" y="23"/>
                  </a:lnTo>
                  <a:lnTo>
                    <a:pt x="10" y="23"/>
                  </a:lnTo>
                  <a:lnTo>
                    <a:pt x="14" y="21"/>
                  </a:lnTo>
                  <a:lnTo>
                    <a:pt x="17" y="18"/>
                  </a:lnTo>
                  <a:lnTo>
                    <a:pt x="19" y="18"/>
                  </a:lnTo>
                  <a:lnTo>
                    <a:pt x="14" y="23"/>
                  </a:lnTo>
                  <a:lnTo>
                    <a:pt x="10" y="25"/>
                  </a:lnTo>
                  <a:lnTo>
                    <a:pt x="8" y="25"/>
                  </a:lnTo>
                  <a:lnTo>
                    <a:pt x="7" y="23"/>
                  </a:lnTo>
                  <a:lnTo>
                    <a:pt x="3" y="21"/>
                  </a:lnTo>
                  <a:lnTo>
                    <a:pt x="1" y="18"/>
                  </a:lnTo>
                  <a:lnTo>
                    <a:pt x="0" y="12"/>
                  </a:lnTo>
                  <a:lnTo>
                    <a:pt x="3" y="9"/>
                  </a:lnTo>
                  <a:lnTo>
                    <a:pt x="14" y="3"/>
                  </a:lnTo>
                  <a:lnTo>
                    <a:pt x="30" y="2"/>
                  </a:lnTo>
                  <a:close/>
                  <a:moveTo>
                    <a:pt x="53" y="0"/>
                  </a:moveTo>
                  <a:lnTo>
                    <a:pt x="60" y="0"/>
                  </a:lnTo>
                  <a:lnTo>
                    <a:pt x="85" y="2"/>
                  </a:lnTo>
                  <a:lnTo>
                    <a:pt x="90" y="3"/>
                  </a:lnTo>
                  <a:lnTo>
                    <a:pt x="81" y="2"/>
                  </a:lnTo>
                  <a:lnTo>
                    <a:pt x="60" y="2"/>
                  </a:lnTo>
                  <a:lnTo>
                    <a:pt x="5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499">
              <a:extLst>
                <a:ext uri="{FF2B5EF4-FFF2-40B4-BE49-F238E27FC236}">
                  <a16:creationId xmlns:a16="http://schemas.microsoft.com/office/drawing/2014/main" id="{17E14ACB-65A7-4082-93F1-BA72E86A8794}"/>
                </a:ext>
              </a:extLst>
            </p:cNvPr>
            <p:cNvSpPr>
              <a:spLocks noEditPoints="1"/>
            </p:cNvSpPr>
            <p:nvPr/>
          </p:nvSpPr>
          <p:spPr bwMode="auto">
            <a:xfrm>
              <a:off x="9655176" y="2195513"/>
              <a:ext cx="7938" cy="11113"/>
            </a:xfrm>
            <a:custGeom>
              <a:avLst/>
              <a:gdLst/>
              <a:ahLst/>
              <a:cxnLst>
                <a:cxn ang="0">
                  <a:pos x="5" y="2"/>
                </a:cxn>
                <a:cxn ang="0">
                  <a:pos x="5" y="3"/>
                </a:cxn>
                <a:cxn ang="0">
                  <a:pos x="2" y="3"/>
                </a:cxn>
                <a:cxn ang="0">
                  <a:pos x="5" y="2"/>
                </a:cxn>
                <a:cxn ang="0">
                  <a:pos x="0" y="0"/>
                </a:cxn>
                <a:cxn ang="0">
                  <a:pos x="4" y="0"/>
                </a:cxn>
                <a:cxn ang="0">
                  <a:pos x="2" y="2"/>
                </a:cxn>
                <a:cxn ang="0">
                  <a:pos x="2" y="3"/>
                </a:cxn>
                <a:cxn ang="0">
                  <a:pos x="4" y="5"/>
                </a:cxn>
                <a:cxn ang="0">
                  <a:pos x="5" y="5"/>
                </a:cxn>
                <a:cxn ang="0">
                  <a:pos x="2" y="7"/>
                </a:cxn>
                <a:cxn ang="0">
                  <a:pos x="0" y="0"/>
                </a:cxn>
              </a:cxnLst>
              <a:rect l="0" t="0" r="r" b="b"/>
              <a:pathLst>
                <a:path w="5" h="7">
                  <a:moveTo>
                    <a:pt x="5" y="2"/>
                  </a:moveTo>
                  <a:lnTo>
                    <a:pt x="5" y="3"/>
                  </a:lnTo>
                  <a:lnTo>
                    <a:pt x="2" y="3"/>
                  </a:lnTo>
                  <a:lnTo>
                    <a:pt x="5" y="2"/>
                  </a:lnTo>
                  <a:close/>
                  <a:moveTo>
                    <a:pt x="0" y="0"/>
                  </a:moveTo>
                  <a:lnTo>
                    <a:pt x="4" y="0"/>
                  </a:lnTo>
                  <a:lnTo>
                    <a:pt x="2" y="2"/>
                  </a:lnTo>
                  <a:lnTo>
                    <a:pt x="2" y="3"/>
                  </a:lnTo>
                  <a:lnTo>
                    <a:pt x="4" y="5"/>
                  </a:lnTo>
                  <a:lnTo>
                    <a:pt x="5" y="5"/>
                  </a:lnTo>
                  <a:lnTo>
                    <a:pt x="2" y="7"/>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4" name="Freeform 500">
              <a:extLst>
                <a:ext uri="{FF2B5EF4-FFF2-40B4-BE49-F238E27FC236}">
                  <a16:creationId xmlns:a16="http://schemas.microsoft.com/office/drawing/2014/main" id="{D5F60968-3F7E-44A5-B022-29D268BB6935}"/>
                </a:ext>
              </a:extLst>
            </p:cNvPr>
            <p:cNvSpPr>
              <a:spLocks noEditPoints="1"/>
            </p:cNvSpPr>
            <p:nvPr/>
          </p:nvSpPr>
          <p:spPr bwMode="auto">
            <a:xfrm>
              <a:off x="9672638" y="2192338"/>
              <a:ext cx="7938" cy="11113"/>
            </a:xfrm>
            <a:custGeom>
              <a:avLst/>
              <a:gdLst/>
              <a:ahLst/>
              <a:cxnLst>
                <a:cxn ang="0">
                  <a:pos x="1" y="5"/>
                </a:cxn>
                <a:cxn ang="0">
                  <a:pos x="5" y="5"/>
                </a:cxn>
                <a:cxn ang="0">
                  <a:pos x="5" y="7"/>
                </a:cxn>
                <a:cxn ang="0">
                  <a:pos x="1" y="7"/>
                </a:cxn>
                <a:cxn ang="0">
                  <a:pos x="1" y="5"/>
                </a:cxn>
                <a:cxn ang="0">
                  <a:pos x="0" y="0"/>
                </a:cxn>
                <a:cxn ang="0">
                  <a:pos x="1" y="0"/>
                </a:cxn>
                <a:cxn ang="0">
                  <a:pos x="1" y="4"/>
                </a:cxn>
                <a:cxn ang="0">
                  <a:pos x="0" y="0"/>
                </a:cxn>
              </a:cxnLst>
              <a:rect l="0" t="0" r="r" b="b"/>
              <a:pathLst>
                <a:path w="5" h="7">
                  <a:moveTo>
                    <a:pt x="1" y="5"/>
                  </a:moveTo>
                  <a:lnTo>
                    <a:pt x="5" y="5"/>
                  </a:lnTo>
                  <a:lnTo>
                    <a:pt x="5" y="7"/>
                  </a:lnTo>
                  <a:lnTo>
                    <a:pt x="1" y="7"/>
                  </a:lnTo>
                  <a:lnTo>
                    <a:pt x="1" y="5"/>
                  </a:lnTo>
                  <a:close/>
                  <a:moveTo>
                    <a:pt x="0" y="0"/>
                  </a:moveTo>
                  <a:lnTo>
                    <a:pt x="1" y="0"/>
                  </a:lnTo>
                  <a:lnTo>
                    <a:pt x="1" y="4"/>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5" name="Rectangle 501">
              <a:extLst>
                <a:ext uri="{FF2B5EF4-FFF2-40B4-BE49-F238E27FC236}">
                  <a16:creationId xmlns:a16="http://schemas.microsoft.com/office/drawing/2014/main" id="{38073844-2978-4276-853A-6A3C5C4E4324}"/>
                </a:ext>
              </a:extLst>
            </p:cNvPr>
            <p:cNvSpPr>
              <a:spLocks noChangeArrowheads="1"/>
            </p:cNvSpPr>
            <p:nvPr/>
          </p:nvSpPr>
          <p:spPr bwMode="auto">
            <a:xfrm>
              <a:off x="9691688" y="2189163"/>
              <a:ext cx="3175" cy="11113"/>
            </a:xfrm>
            <a:prstGeom prst="rect">
              <a:avLst/>
            </a:prstGeom>
            <a:solidFill>
              <a:srgbClr val="F4D41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6" name="Rectangle 502">
              <a:extLst>
                <a:ext uri="{FF2B5EF4-FFF2-40B4-BE49-F238E27FC236}">
                  <a16:creationId xmlns:a16="http://schemas.microsoft.com/office/drawing/2014/main" id="{88D22313-3CCC-4B2C-8272-D447DA3CE075}"/>
                </a:ext>
              </a:extLst>
            </p:cNvPr>
            <p:cNvSpPr>
              <a:spLocks noChangeArrowheads="1"/>
            </p:cNvSpPr>
            <p:nvPr/>
          </p:nvSpPr>
          <p:spPr bwMode="auto">
            <a:xfrm>
              <a:off x="9699626" y="2189163"/>
              <a:ext cx="3175" cy="11113"/>
            </a:xfrm>
            <a:prstGeom prst="rect">
              <a:avLst/>
            </a:prstGeom>
            <a:solidFill>
              <a:srgbClr val="F4D41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7" name="Freeform 503">
              <a:extLst>
                <a:ext uri="{FF2B5EF4-FFF2-40B4-BE49-F238E27FC236}">
                  <a16:creationId xmlns:a16="http://schemas.microsoft.com/office/drawing/2014/main" id="{2D96721E-9B1A-4054-9D47-B850BEF4A00B}"/>
                </a:ext>
              </a:extLst>
            </p:cNvPr>
            <p:cNvSpPr>
              <a:spLocks noEditPoints="1"/>
            </p:cNvSpPr>
            <p:nvPr/>
          </p:nvSpPr>
          <p:spPr bwMode="auto">
            <a:xfrm>
              <a:off x="9705976" y="2189163"/>
              <a:ext cx="4763" cy="11113"/>
            </a:xfrm>
            <a:custGeom>
              <a:avLst/>
              <a:gdLst/>
              <a:ahLst/>
              <a:cxnLst>
                <a:cxn ang="0">
                  <a:pos x="3" y="6"/>
                </a:cxn>
                <a:cxn ang="0">
                  <a:pos x="3" y="7"/>
                </a:cxn>
                <a:cxn ang="0">
                  <a:pos x="2" y="7"/>
                </a:cxn>
                <a:cxn ang="0">
                  <a:pos x="3" y="6"/>
                </a:cxn>
                <a:cxn ang="0">
                  <a:pos x="0" y="6"/>
                </a:cxn>
                <a:cxn ang="0">
                  <a:pos x="2" y="7"/>
                </a:cxn>
                <a:cxn ang="0">
                  <a:pos x="0" y="7"/>
                </a:cxn>
                <a:cxn ang="0">
                  <a:pos x="0" y="6"/>
                </a:cxn>
                <a:cxn ang="0">
                  <a:pos x="2" y="0"/>
                </a:cxn>
                <a:cxn ang="0">
                  <a:pos x="3" y="0"/>
                </a:cxn>
                <a:cxn ang="0">
                  <a:pos x="3" y="2"/>
                </a:cxn>
                <a:cxn ang="0">
                  <a:pos x="2" y="2"/>
                </a:cxn>
                <a:cxn ang="0">
                  <a:pos x="2" y="0"/>
                </a:cxn>
                <a:cxn ang="0">
                  <a:pos x="0" y="0"/>
                </a:cxn>
                <a:cxn ang="0">
                  <a:pos x="2" y="0"/>
                </a:cxn>
                <a:cxn ang="0">
                  <a:pos x="0" y="2"/>
                </a:cxn>
                <a:cxn ang="0">
                  <a:pos x="0" y="0"/>
                </a:cxn>
              </a:cxnLst>
              <a:rect l="0" t="0" r="r" b="b"/>
              <a:pathLst>
                <a:path w="3" h="7">
                  <a:moveTo>
                    <a:pt x="3" y="6"/>
                  </a:moveTo>
                  <a:lnTo>
                    <a:pt x="3" y="7"/>
                  </a:lnTo>
                  <a:lnTo>
                    <a:pt x="2" y="7"/>
                  </a:lnTo>
                  <a:lnTo>
                    <a:pt x="3" y="6"/>
                  </a:lnTo>
                  <a:close/>
                  <a:moveTo>
                    <a:pt x="0" y="6"/>
                  </a:moveTo>
                  <a:lnTo>
                    <a:pt x="2" y="7"/>
                  </a:lnTo>
                  <a:lnTo>
                    <a:pt x="0" y="7"/>
                  </a:lnTo>
                  <a:lnTo>
                    <a:pt x="0" y="6"/>
                  </a:lnTo>
                  <a:close/>
                  <a:moveTo>
                    <a:pt x="2" y="0"/>
                  </a:moveTo>
                  <a:lnTo>
                    <a:pt x="3" y="0"/>
                  </a:lnTo>
                  <a:lnTo>
                    <a:pt x="3" y="2"/>
                  </a:lnTo>
                  <a:lnTo>
                    <a:pt x="2" y="2"/>
                  </a:lnTo>
                  <a:lnTo>
                    <a:pt x="2" y="0"/>
                  </a:lnTo>
                  <a:close/>
                  <a:moveTo>
                    <a:pt x="0" y="0"/>
                  </a:moveTo>
                  <a:lnTo>
                    <a:pt x="2" y="0"/>
                  </a:lnTo>
                  <a:lnTo>
                    <a:pt x="0" y="2"/>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8" name="Freeform 504">
              <a:extLst>
                <a:ext uri="{FF2B5EF4-FFF2-40B4-BE49-F238E27FC236}">
                  <a16:creationId xmlns:a16="http://schemas.microsoft.com/office/drawing/2014/main" id="{959B4610-3A42-4F08-A3CC-9F33CA16048B}"/>
                </a:ext>
              </a:extLst>
            </p:cNvPr>
            <p:cNvSpPr>
              <a:spLocks/>
            </p:cNvSpPr>
            <p:nvPr/>
          </p:nvSpPr>
          <p:spPr bwMode="auto">
            <a:xfrm>
              <a:off x="9748838" y="2189163"/>
              <a:ext cx="7938" cy="11113"/>
            </a:xfrm>
            <a:custGeom>
              <a:avLst/>
              <a:gdLst/>
              <a:ahLst/>
              <a:cxnLst>
                <a:cxn ang="0">
                  <a:pos x="0" y="0"/>
                </a:cxn>
                <a:cxn ang="0">
                  <a:pos x="1" y="0"/>
                </a:cxn>
                <a:cxn ang="0">
                  <a:pos x="1" y="6"/>
                </a:cxn>
                <a:cxn ang="0">
                  <a:pos x="3" y="6"/>
                </a:cxn>
                <a:cxn ang="0">
                  <a:pos x="5" y="0"/>
                </a:cxn>
                <a:cxn ang="0">
                  <a:pos x="5" y="2"/>
                </a:cxn>
                <a:cxn ang="0">
                  <a:pos x="3" y="7"/>
                </a:cxn>
                <a:cxn ang="0">
                  <a:pos x="1" y="7"/>
                </a:cxn>
                <a:cxn ang="0">
                  <a:pos x="0" y="2"/>
                </a:cxn>
                <a:cxn ang="0">
                  <a:pos x="0" y="0"/>
                </a:cxn>
              </a:cxnLst>
              <a:rect l="0" t="0" r="r" b="b"/>
              <a:pathLst>
                <a:path w="5" h="7">
                  <a:moveTo>
                    <a:pt x="0" y="0"/>
                  </a:moveTo>
                  <a:lnTo>
                    <a:pt x="1" y="0"/>
                  </a:lnTo>
                  <a:lnTo>
                    <a:pt x="1" y="6"/>
                  </a:lnTo>
                  <a:lnTo>
                    <a:pt x="3" y="6"/>
                  </a:lnTo>
                  <a:lnTo>
                    <a:pt x="5" y="0"/>
                  </a:lnTo>
                  <a:lnTo>
                    <a:pt x="5" y="2"/>
                  </a:lnTo>
                  <a:lnTo>
                    <a:pt x="3" y="7"/>
                  </a:lnTo>
                  <a:lnTo>
                    <a:pt x="1" y="7"/>
                  </a:lnTo>
                  <a:lnTo>
                    <a:pt x="0" y="2"/>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9" name="Freeform 505">
              <a:extLst>
                <a:ext uri="{FF2B5EF4-FFF2-40B4-BE49-F238E27FC236}">
                  <a16:creationId xmlns:a16="http://schemas.microsoft.com/office/drawing/2014/main" id="{C97F1F4A-A0A9-4763-A224-7244BC1489B1}"/>
                </a:ext>
              </a:extLst>
            </p:cNvPr>
            <p:cNvSpPr>
              <a:spLocks/>
            </p:cNvSpPr>
            <p:nvPr/>
          </p:nvSpPr>
          <p:spPr bwMode="auto">
            <a:xfrm>
              <a:off x="9761538" y="2189163"/>
              <a:ext cx="6350" cy="11113"/>
            </a:xfrm>
            <a:custGeom>
              <a:avLst/>
              <a:gdLst/>
              <a:ahLst/>
              <a:cxnLst>
                <a:cxn ang="0">
                  <a:pos x="0" y="0"/>
                </a:cxn>
                <a:cxn ang="0">
                  <a:pos x="2" y="0"/>
                </a:cxn>
                <a:cxn ang="0">
                  <a:pos x="4" y="6"/>
                </a:cxn>
                <a:cxn ang="0">
                  <a:pos x="4" y="7"/>
                </a:cxn>
                <a:cxn ang="0">
                  <a:pos x="2" y="2"/>
                </a:cxn>
                <a:cxn ang="0">
                  <a:pos x="2" y="7"/>
                </a:cxn>
                <a:cxn ang="0">
                  <a:pos x="0" y="7"/>
                </a:cxn>
                <a:cxn ang="0">
                  <a:pos x="0" y="0"/>
                </a:cxn>
              </a:cxnLst>
              <a:rect l="0" t="0" r="r" b="b"/>
              <a:pathLst>
                <a:path w="4" h="7">
                  <a:moveTo>
                    <a:pt x="0" y="0"/>
                  </a:moveTo>
                  <a:lnTo>
                    <a:pt x="2" y="0"/>
                  </a:lnTo>
                  <a:lnTo>
                    <a:pt x="4" y="6"/>
                  </a:lnTo>
                  <a:lnTo>
                    <a:pt x="4" y="7"/>
                  </a:lnTo>
                  <a:lnTo>
                    <a:pt x="2" y="2"/>
                  </a:lnTo>
                  <a:lnTo>
                    <a:pt x="2" y="7"/>
                  </a:lnTo>
                  <a:lnTo>
                    <a:pt x="0" y="7"/>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0" name="Rectangle 506">
              <a:extLst>
                <a:ext uri="{FF2B5EF4-FFF2-40B4-BE49-F238E27FC236}">
                  <a16:creationId xmlns:a16="http://schemas.microsoft.com/office/drawing/2014/main" id="{C0850097-BB7B-4F31-9F7C-7101A2FF0DE9}"/>
                </a:ext>
              </a:extLst>
            </p:cNvPr>
            <p:cNvSpPr>
              <a:spLocks noChangeArrowheads="1"/>
            </p:cNvSpPr>
            <p:nvPr/>
          </p:nvSpPr>
          <p:spPr bwMode="auto">
            <a:xfrm>
              <a:off x="9771063" y="2189163"/>
              <a:ext cx="3175" cy="11113"/>
            </a:xfrm>
            <a:prstGeom prst="rect">
              <a:avLst/>
            </a:prstGeom>
            <a:solidFill>
              <a:srgbClr val="F4D41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1" name="Rectangle 507">
              <a:extLst>
                <a:ext uri="{FF2B5EF4-FFF2-40B4-BE49-F238E27FC236}">
                  <a16:creationId xmlns:a16="http://schemas.microsoft.com/office/drawing/2014/main" id="{7FE6BDFB-400E-41A8-9C27-723CEA98435D}"/>
                </a:ext>
              </a:extLst>
            </p:cNvPr>
            <p:cNvSpPr>
              <a:spLocks noChangeArrowheads="1"/>
            </p:cNvSpPr>
            <p:nvPr/>
          </p:nvSpPr>
          <p:spPr bwMode="auto">
            <a:xfrm>
              <a:off x="9775826" y="2200276"/>
              <a:ext cx="6350" cy="3175"/>
            </a:xfrm>
            <a:prstGeom prst="rect">
              <a:avLst/>
            </a:prstGeom>
            <a:solidFill>
              <a:srgbClr val="F4D41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2" name="Freeform 508">
              <a:extLst>
                <a:ext uri="{FF2B5EF4-FFF2-40B4-BE49-F238E27FC236}">
                  <a16:creationId xmlns:a16="http://schemas.microsoft.com/office/drawing/2014/main" id="{192C1083-FA45-4AEC-90DE-449057894B09}"/>
                </a:ext>
              </a:extLst>
            </p:cNvPr>
            <p:cNvSpPr>
              <a:spLocks/>
            </p:cNvSpPr>
            <p:nvPr/>
          </p:nvSpPr>
          <p:spPr bwMode="auto">
            <a:xfrm>
              <a:off x="9793288" y="2195513"/>
              <a:ext cx="7938" cy="11113"/>
            </a:xfrm>
            <a:custGeom>
              <a:avLst/>
              <a:gdLst/>
              <a:ahLst/>
              <a:cxnLst>
                <a:cxn ang="0">
                  <a:pos x="2" y="0"/>
                </a:cxn>
                <a:cxn ang="0">
                  <a:pos x="4" y="5"/>
                </a:cxn>
                <a:cxn ang="0">
                  <a:pos x="5" y="0"/>
                </a:cxn>
                <a:cxn ang="0">
                  <a:pos x="4" y="7"/>
                </a:cxn>
                <a:cxn ang="0">
                  <a:pos x="2" y="2"/>
                </a:cxn>
                <a:cxn ang="0">
                  <a:pos x="0" y="7"/>
                </a:cxn>
                <a:cxn ang="0">
                  <a:pos x="2" y="0"/>
                </a:cxn>
              </a:cxnLst>
              <a:rect l="0" t="0" r="r" b="b"/>
              <a:pathLst>
                <a:path w="5" h="7">
                  <a:moveTo>
                    <a:pt x="2" y="0"/>
                  </a:moveTo>
                  <a:lnTo>
                    <a:pt x="4" y="5"/>
                  </a:lnTo>
                  <a:lnTo>
                    <a:pt x="5" y="0"/>
                  </a:lnTo>
                  <a:lnTo>
                    <a:pt x="4" y="7"/>
                  </a:lnTo>
                  <a:lnTo>
                    <a:pt x="2" y="2"/>
                  </a:lnTo>
                  <a:lnTo>
                    <a:pt x="0" y="7"/>
                  </a:lnTo>
                  <a:lnTo>
                    <a:pt x="2"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3" name="Freeform 509">
              <a:extLst>
                <a:ext uri="{FF2B5EF4-FFF2-40B4-BE49-F238E27FC236}">
                  <a16:creationId xmlns:a16="http://schemas.microsoft.com/office/drawing/2014/main" id="{E6E2C2D3-68DE-481D-A5CF-72BE5BB555B9}"/>
                </a:ext>
              </a:extLst>
            </p:cNvPr>
            <p:cNvSpPr>
              <a:spLocks noEditPoints="1"/>
            </p:cNvSpPr>
            <p:nvPr/>
          </p:nvSpPr>
          <p:spPr bwMode="auto">
            <a:xfrm>
              <a:off x="9647238" y="2200276"/>
              <a:ext cx="11113" cy="9525"/>
            </a:xfrm>
            <a:custGeom>
              <a:avLst/>
              <a:gdLst/>
              <a:ahLst/>
              <a:cxnLst>
                <a:cxn ang="0">
                  <a:pos x="3" y="2"/>
                </a:cxn>
                <a:cxn ang="0">
                  <a:pos x="5" y="2"/>
                </a:cxn>
                <a:cxn ang="0">
                  <a:pos x="7" y="4"/>
                </a:cxn>
                <a:cxn ang="0">
                  <a:pos x="3" y="4"/>
                </a:cxn>
                <a:cxn ang="0">
                  <a:pos x="3" y="2"/>
                </a:cxn>
                <a:cxn ang="0">
                  <a:pos x="3" y="0"/>
                </a:cxn>
                <a:cxn ang="0">
                  <a:pos x="5" y="0"/>
                </a:cxn>
                <a:cxn ang="0">
                  <a:pos x="3" y="2"/>
                </a:cxn>
                <a:cxn ang="0">
                  <a:pos x="3" y="0"/>
                </a:cxn>
                <a:cxn ang="0">
                  <a:pos x="0" y="0"/>
                </a:cxn>
                <a:cxn ang="0">
                  <a:pos x="1" y="2"/>
                </a:cxn>
                <a:cxn ang="0">
                  <a:pos x="3" y="6"/>
                </a:cxn>
                <a:cxn ang="0">
                  <a:pos x="1" y="6"/>
                </a:cxn>
                <a:cxn ang="0">
                  <a:pos x="0" y="0"/>
                </a:cxn>
              </a:cxnLst>
              <a:rect l="0" t="0" r="r" b="b"/>
              <a:pathLst>
                <a:path w="7" h="6">
                  <a:moveTo>
                    <a:pt x="3" y="2"/>
                  </a:moveTo>
                  <a:lnTo>
                    <a:pt x="5" y="2"/>
                  </a:lnTo>
                  <a:lnTo>
                    <a:pt x="7" y="4"/>
                  </a:lnTo>
                  <a:lnTo>
                    <a:pt x="3" y="4"/>
                  </a:lnTo>
                  <a:lnTo>
                    <a:pt x="3" y="2"/>
                  </a:lnTo>
                  <a:close/>
                  <a:moveTo>
                    <a:pt x="3" y="0"/>
                  </a:moveTo>
                  <a:lnTo>
                    <a:pt x="5" y="0"/>
                  </a:lnTo>
                  <a:lnTo>
                    <a:pt x="3" y="2"/>
                  </a:lnTo>
                  <a:lnTo>
                    <a:pt x="3" y="0"/>
                  </a:lnTo>
                  <a:close/>
                  <a:moveTo>
                    <a:pt x="0" y="0"/>
                  </a:moveTo>
                  <a:lnTo>
                    <a:pt x="1" y="2"/>
                  </a:lnTo>
                  <a:lnTo>
                    <a:pt x="3" y="6"/>
                  </a:lnTo>
                  <a:lnTo>
                    <a:pt x="1" y="6"/>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4" name="Freeform 510">
              <a:extLst>
                <a:ext uri="{FF2B5EF4-FFF2-40B4-BE49-F238E27FC236}">
                  <a16:creationId xmlns:a16="http://schemas.microsoft.com/office/drawing/2014/main" id="{8D960054-361C-411A-B1ED-2AF44675D7FA}"/>
                </a:ext>
              </a:extLst>
            </p:cNvPr>
            <p:cNvSpPr>
              <a:spLocks noEditPoints="1"/>
            </p:cNvSpPr>
            <p:nvPr/>
          </p:nvSpPr>
          <p:spPr bwMode="auto">
            <a:xfrm>
              <a:off x="9663113" y="2192338"/>
              <a:ext cx="9525" cy="11113"/>
            </a:xfrm>
            <a:custGeom>
              <a:avLst/>
              <a:gdLst/>
              <a:ahLst/>
              <a:cxnLst>
                <a:cxn ang="0">
                  <a:pos x="4" y="0"/>
                </a:cxn>
                <a:cxn ang="0">
                  <a:pos x="6" y="0"/>
                </a:cxn>
                <a:cxn ang="0">
                  <a:pos x="6" y="2"/>
                </a:cxn>
                <a:cxn ang="0">
                  <a:pos x="4" y="2"/>
                </a:cxn>
                <a:cxn ang="0">
                  <a:pos x="4" y="0"/>
                </a:cxn>
                <a:cxn ang="0">
                  <a:pos x="0" y="0"/>
                </a:cxn>
                <a:cxn ang="0">
                  <a:pos x="4" y="0"/>
                </a:cxn>
                <a:cxn ang="0">
                  <a:pos x="2" y="2"/>
                </a:cxn>
                <a:cxn ang="0">
                  <a:pos x="2" y="4"/>
                </a:cxn>
                <a:cxn ang="0">
                  <a:pos x="4" y="7"/>
                </a:cxn>
                <a:cxn ang="0">
                  <a:pos x="2" y="7"/>
                </a:cxn>
                <a:cxn ang="0">
                  <a:pos x="0" y="0"/>
                </a:cxn>
              </a:cxnLst>
              <a:rect l="0" t="0" r="r" b="b"/>
              <a:pathLst>
                <a:path w="6" h="7">
                  <a:moveTo>
                    <a:pt x="4" y="0"/>
                  </a:moveTo>
                  <a:lnTo>
                    <a:pt x="6" y="0"/>
                  </a:lnTo>
                  <a:lnTo>
                    <a:pt x="6" y="2"/>
                  </a:lnTo>
                  <a:lnTo>
                    <a:pt x="4" y="2"/>
                  </a:lnTo>
                  <a:lnTo>
                    <a:pt x="4" y="0"/>
                  </a:lnTo>
                  <a:close/>
                  <a:moveTo>
                    <a:pt x="0" y="0"/>
                  </a:moveTo>
                  <a:lnTo>
                    <a:pt x="4" y="0"/>
                  </a:lnTo>
                  <a:lnTo>
                    <a:pt x="2" y="2"/>
                  </a:lnTo>
                  <a:lnTo>
                    <a:pt x="2" y="4"/>
                  </a:lnTo>
                  <a:lnTo>
                    <a:pt x="4" y="7"/>
                  </a:lnTo>
                  <a:lnTo>
                    <a:pt x="2" y="7"/>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5" name="Freeform 511">
              <a:extLst>
                <a:ext uri="{FF2B5EF4-FFF2-40B4-BE49-F238E27FC236}">
                  <a16:creationId xmlns:a16="http://schemas.microsoft.com/office/drawing/2014/main" id="{825BE609-C339-4CA3-BD71-6B232341A424}"/>
                </a:ext>
              </a:extLst>
            </p:cNvPr>
            <p:cNvSpPr>
              <a:spLocks noEditPoints="1"/>
            </p:cNvSpPr>
            <p:nvPr/>
          </p:nvSpPr>
          <p:spPr bwMode="auto">
            <a:xfrm>
              <a:off x="9683751" y="2189163"/>
              <a:ext cx="7938" cy="11113"/>
            </a:xfrm>
            <a:custGeom>
              <a:avLst/>
              <a:gdLst/>
              <a:ahLst/>
              <a:cxnLst>
                <a:cxn ang="0">
                  <a:pos x="3" y="4"/>
                </a:cxn>
                <a:cxn ang="0">
                  <a:pos x="5" y="6"/>
                </a:cxn>
                <a:cxn ang="0">
                  <a:pos x="5" y="7"/>
                </a:cxn>
                <a:cxn ang="0">
                  <a:pos x="3" y="7"/>
                </a:cxn>
                <a:cxn ang="0">
                  <a:pos x="3" y="4"/>
                </a:cxn>
                <a:cxn ang="0">
                  <a:pos x="0" y="0"/>
                </a:cxn>
                <a:cxn ang="0">
                  <a:pos x="3" y="0"/>
                </a:cxn>
                <a:cxn ang="0">
                  <a:pos x="3" y="2"/>
                </a:cxn>
                <a:cxn ang="0">
                  <a:pos x="2" y="2"/>
                </a:cxn>
                <a:cxn ang="0">
                  <a:pos x="2" y="7"/>
                </a:cxn>
                <a:cxn ang="0">
                  <a:pos x="0" y="7"/>
                </a:cxn>
                <a:cxn ang="0">
                  <a:pos x="0" y="0"/>
                </a:cxn>
              </a:cxnLst>
              <a:rect l="0" t="0" r="r" b="b"/>
              <a:pathLst>
                <a:path w="5" h="7">
                  <a:moveTo>
                    <a:pt x="3" y="4"/>
                  </a:moveTo>
                  <a:lnTo>
                    <a:pt x="5" y="6"/>
                  </a:lnTo>
                  <a:lnTo>
                    <a:pt x="5" y="7"/>
                  </a:lnTo>
                  <a:lnTo>
                    <a:pt x="3" y="7"/>
                  </a:lnTo>
                  <a:lnTo>
                    <a:pt x="3" y="4"/>
                  </a:lnTo>
                  <a:close/>
                  <a:moveTo>
                    <a:pt x="0" y="0"/>
                  </a:moveTo>
                  <a:lnTo>
                    <a:pt x="3" y="0"/>
                  </a:lnTo>
                  <a:lnTo>
                    <a:pt x="3" y="2"/>
                  </a:lnTo>
                  <a:lnTo>
                    <a:pt x="2" y="2"/>
                  </a:lnTo>
                  <a:lnTo>
                    <a:pt x="2" y="7"/>
                  </a:lnTo>
                  <a:lnTo>
                    <a:pt x="0" y="7"/>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 name="Freeform 512">
              <a:extLst>
                <a:ext uri="{FF2B5EF4-FFF2-40B4-BE49-F238E27FC236}">
                  <a16:creationId xmlns:a16="http://schemas.microsoft.com/office/drawing/2014/main" id="{A1185749-3807-43B2-BA40-C97A02D76DA8}"/>
                </a:ext>
              </a:extLst>
            </p:cNvPr>
            <p:cNvSpPr>
              <a:spLocks noEditPoints="1"/>
            </p:cNvSpPr>
            <p:nvPr/>
          </p:nvSpPr>
          <p:spPr bwMode="auto">
            <a:xfrm>
              <a:off x="9713913" y="2189163"/>
              <a:ext cx="9525" cy="11113"/>
            </a:xfrm>
            <a:custGeom>
              <a:avLst/>
              <a:gdLst/>
              <a:ahLst/>
              <a:cxnLst>
                <a:cxn ang="0">
                  <a:pos x="0" y="6"/>
                </a:cxn>
                <a:cxn ang="0">
                  <a:pos x="0" y="7"/>
                </a:cxn>
                <a:cxn ang="0">
                  <a:pos x="0" y="6"/>
                </a:cxn>
                <a:cxn ang="0">
                  <a:pos x="2" y="0"/>
                </a:cxn>
                <a:cxn ang="0">
                  <a:pos x="4" y="4"/>
                </a:cxn>
                <a:cxn ang="0">
                  <a:pos x="2" y="2"/>
                </a:cxn>
                <a:cxn ang="0">
                  <a:pos x="2" y="4"/>
                </a:cxn>
                <a:cxn ang="0">
                  <a:pos x="4" y="4"/>
                </a:cxn>
                <a:cxn ang="0">
                  <a:pos x="6" y="7"/>
                </a:cxn>
                <a:cxn ang="0">
                  <a:pos x="4" y="7"/>
                </a:cxn>
                <a:cxn ang="0">
                  <a:pos x="4" y="6"/>
                </a:cxn>
                <a:cxn ang="0">
                  <a:pos x="0" y="6"/>
                </a:cxn>
                <a:cxn ang="0">
                  <a:pos x="2" y="0"/>
                </a:cxn>
              </a:cxnLst>
              <a:rect l="0" t="0" r="r" b="b"/>
              <a:pathLst>
                <a:path w="6" h="7">
                  <a:moveTo>
                    <a:pt x="0" y="6"/>
                  </a:moveTo>
                  <a:lnTo>
                    <a:pt x="0" y="7"/>
                  </a:lnTo>
                  <a:lnTo>
                    <a:pt x="0" y="6"/>
                  </a:lnTo>
                  <a:close/>
                  <a:moveTo>
                    <a:pt x="2" y="0"/>
                  </a:moveTo>
                  <a:lnTo>
                    <a:pt x="4" y="4"/>
                  </a:lnTo>
                  <a:lnTo>
                    <a:pt x="2" y="2"/>
                  </a:lnTo>
                  <a:lnTo>
                    <a:pt x="2" y="4"/>
                  </a:lnTo>
                  <a:lnTo>
                    <a:pt x="4" y="4"/>
                  </a:lnTo>
                  <a:lnTo>
                    <a:pt x="6" y="7"/>
                  </a:lnTo>
                  <a:lnTo>
                    <a:pt x="4" y="7"/>
                  </a:lnTo>
                  <a:lnTo>
                    <a:pt x="4" y="6"/>
                  </a:lnTo>
                  <a:lnTo>
                    <a:pt x="0" y="6"/>
                  </a:lnTo>
                  <a:lnTo>
                    <a:pt x="2"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7" name="Freeform 513">
              <a:extLst>
                <a:ext uri="{FF2B5EF4-FFF2-40B4-BE49-F238E27FC236}">
                  <a16:creationId xmlns:a16="http://schemas.microsoft.com/office/drawing/2014/main" id="{69F1A917-269A-4CB2-B525-CABB3AB8C58F}"/>
                </a:ext>
              </a:extLst>
            </p:cNvPr>
            <p:cNvSpPr>
              <a:spLocks noEditPoints="1"/>
            </p:cNvSpPr>
            <p:nvPr/>
          </p:nvSpPr>
          <p:spPr bwMode="auto">
            <a:xfrm>
              <a:off x="9728201" y="2189163"/>
              <a:ext cx="7938" cy="11113"/>
            </a:xfrm>
            <a:custGeom>
              <a:avLst/>
              <a:gdLst/>
              <a:ahLst/>
              <a:cxnLst>
                <a:cxn ang="0">
                  <a:pos x="4" y="6"/>
                </a:cxn>
                <a:cxn ang="0">
                  <a:pos x="4" y="7"/>
                </a:cxn>
                <a:cxn ang="0">
                  <a:pos x="2" y="7"/>
                </a:cxn>
                <a:cxn ang="0">
                  <a:pos x="4" y="6"/>
                </a:cxn>
                <a:cxn ang="0">
                  <a:pos x="4" y="2"/>
                </a:cxn>
                <a:cxn ang="0">
                  <a:pos x="5" y="2"/>
                </a:cxn>
                <a:cxn ang="0">
                  <a:pos x="5" y="6"/>
                </a:cxn>
                <a:cxn ang="0">
                  <a:pos x="4" y="6"/>
                </a:cxn>
                <a:cxn ang="0">
                  <a:pos x="4" y="2"/>
                </a:cxn>
                <a:cxn ang="0">
                  <a:pos x="0" y="0"/>
                </a:cxn>
                <a:cxn ang="0">
                  <a:pos x="2" y="0"/>
                </a:cxn>
                <a:cxn ang="0">
                  <a:pos x="2" y="7"/>
                </a:cxn>
                <a:cxn ang="0">
                  <a:pos x="0" y="7"/>
                </a:cxn>
                <a:cxn ang="0">
                  <a:pos x="0" y="0"/>
                </a:cxn>
              </a:cxnLst>
              <a:rect l="0" t="0" r="r" b="b"/>
              <a:pathLst>
                <a:path w="5" h="7">
                  <a:moveTo>
                    <a:pt x="4" y="6"/>
                  </a:moveTo>
                  <a:lnTo>
                    <a:pt x="4" y="7"/>
                  </a:lnTo>
                  <a:lnTo>
                    <a:pt x="2" y="7"/>
                  </a:lnTo>
                  <a:lnTo>
                    <a:pt x="4" y="6"/>
                  </a:lnTo>
                  <a:close/>
                  <a:moveTo>
                    <a:pt x="4" y="2"/>
                  </a:moveTo>
                  <a:lnTo>
                    <a:pt x="5" y="2"/>
                  </a:lnTo>
                  <a:lnTo>
                    <a:pt x="5" y="6"/>
                  </a:lnTo>
                  <a:lnTo>
                    <a:pt x="4" y="6"/>
                  </a:lnTo>
                  <a:lnTo>
                    <a:pt x="4" y="2"/>
                  </a:lnTo>
                  <a:close/>
                  <a:moveTo>
                    <a:pt x="0" y="0"/>
                  </a:moveTo>
                  <a:lnTo>
                    <a:pt x="2" y="0"/>
                  </a:lnTo>
                  <a:lnTo>
                    <a:pt x="2" y="7"/>
                  </a:lnTo>
                  <a:lnTo>
                    <a:pt x="0" y="7"/>
                  </a:lnTo>
                  <a:lnTo>
                    <a:pt x="0"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8" name="Freeform 514">
              <a:extLst>
                <a:ext uri="{FF2B5EF4-FFF2-40B4-BE49-F238E27FC236}">
                  <a16:creationId xmlns:a16="http://schemas.microsoft.com/office/drawing/2014/main" id="{36CDE465-E659-450E-B21E-8212BB753382}"/>
                </a:ext>
              </a:extLst>
            </p:cNvPr>
            <p:cNvSpPr>
              <a:spLocks noEditPoints="1"/>
            </p:cNvSpPr>
            <p:nvPr/>
          </p:nvSpPr>
          <p:spPr bwMode="auto">
            <a:xfrm>
              <a:off x="9736138" y="2189163"/>
              <a:ext cx="9525" cy="11113"/>
            </a:xfrm>
            <a:custGeom>
              <a:avLst/>
              <a:gdLst/>
              <a:ahLst/>
              <a:cxnLst>
                <a:cxn ang="0">
                  <a:pos x="4" y="6"/>
                </a:cxn>
                <a:cxn ang="0">
                  <a:pos x="6" y="6"/>
                </a:cxn>
                <a:cxn ang="0">
                  <a:pos x="6" y="7"/>
                </a:cxn>
                <a:cxn ang="0">
                  <a:pos x="4" y="7"/>
                </a:cxn>
                <a:cxn ang="0">
                  <a:pos x="4" y="6"/>
                </a:cxn>
                <a:cxn ang="0">
                  <a:pos x="2" y="6"/>
                </a:cxn>
                <a:cxn ang="0">
                  <a:pos x="4" y="7"/>
                </a:cxn>
                <a:cxn ang="0">
                  <a:pos x="2" y="7"/>
                </a:cxn>
                <a:cxn ang="0">
                  <a:pos x="2" y="6"/>
                </a:cxn>
                <a:cxn ang="0">
                  <a:pos x="0" y="2"/>
                </a:cxn>
                <a:cxn ang="0">
                  <a:pos x="2" y="2"/>
                </a:cxn>
                <a:cxn ang="0">
                  <a:pos x="2" y="6"/>
                </a:cxn>
                <a:cxn ang="0">
                  <a:pos x="0" y="6"/>
                </a:cxn>
                <a:cxn ang="0">
                  <a:pos x="0" y="2"/>
                </a:cxn>
                <a:cxn ang="0">
                  <a:pos x="4" y="0"/>
                </a:cxn>
                <a:cxn ang="0">
                  <a:pos x="6" y="0"/>
                </a:cxn>
                <a:cxn ang="0">
                  <a:pos x="6" y="2"/>
                </a:cxn>
                <a:cxn ang="0">
                  <a:pos x="4" y="2"/>
                </a:cxn>
                <a:cxn ang="0">
                  <a:pos x="4" y="0"/>
                </a:cxn>
              </a:cxnLst>
              <a:rect l="0" t="0" r="r" b="b"/>
              <a:pathLst>
                <a:path w="6" h="7">
                  <a:moveTo>
                    <a:pt x="4" y="6"/>
                  </a:moveTo>
                  <a:lnTo>
                    <a:pt x="6" y="6"/>
                  </a:lnTo>
                  <a:lnTo>
                    <a:pt x="6" y="7"/>
                  </a:lnTo>
                  <a:lnTo>
                    <a:pt x="4" y="7"/>
                  </a:lnTo>
                  <a:lnTo>
                    <a:pt x="4" y="6"/>
                  </a:lnTo>
                  <a:close/>
                  <a:moveTo>
                    <a:pt x="2" y="6"/>
                  </a:moveTo>
                  <a:lnTo>
                    <a:pt x="4" y="7"/>
                  </a:lnTo>
                  <a:lnTo>
                    <a:pt x="2" y="7"/>
                  </a:lnTo>
                  <a:lnTo>
                    <a:pt x="2" y="6"/>
                  </a:lnTo>
                  <a:close/>
                  <a:moveTo>
                    <a:pt x="0" y="2"/>
                  </a:moveTo>
                  <a:lnTo>
                    <a:pt x="2" y="2"/>
                  </a:lnTo>
                  <a:lnTo>
                    <a:pt x="2" y="6"/>
                  </a:lnTo>
                  <a:lnTo>
                    <a:pt x="0" y="6"/>
                  </a:lnTo>
                  <a:lnTo>
                    <a:pt x="0" y="2"/>
                  </a:lnTo>
                  <a:close/>
                  <a:moveTo>
                    <a:pt x="4" y="0"/>
                  </a:moveTo>
                  <a:lnTo>
                    <a:pt x="6" y="0"/>
                  </a:lnTo>
                  <a:lnTo>
                    <a:pt x="6" y="2"/>
                  </a:lnTo>
                  <a:lnTo>
                    <a:pt x="4" y="2"/>
                  </a:lnTo>
                  <a:lnTo>
                    <a:pt x="4"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9" name="Freeform 515">
              <a:extLst>
                <a:ext uri="{FF2B5EF4-FFF2-40B4-BE49-F238E27FC236}">
                  <a16:creationId xmlns:a16="http://schemas.microsoft.com/office/drawing/2014/main" id="{CA83EB91-C189-4A25-86D2-0C67DC90C9AC}"/>
                </a:ext>
              </a:extLst>
            </p:cNvPr>
            <p:cNvSpPr>
              <a:spLocks/>
            </p:cNvSpPr>
            <p:nvPr/>
          </p:nvSpPr>
          <p:spPr bwMode="auto">
            <a:xfrm>
              <a:off x="9782176" y="2192338"/>
              <a:ext cx="7938" cy="11113"/>
            </a:xfrm>
            <a:custGeom>
              <a:avLst/>
              <a:gdLst/>
              <a:ahLst/>
              <a:cxnLst>
                <a:cxn ang="0">
                  <a:pos x="3" y="0"/>
                </a:cxn>
                <a:cxn ang="0">
                  <a:pos x="3" y="4"/>
                </a:cxn>
                <a:cxn ang="0">
                  <a:pos x="5" y="5"/>
                </a:cxn>
                <a:cxn ang="0">
                  <a:pos x="2" y="5"/>
                </a:cxn>
                <a:cxn ang="0">
                  <a:pos x="2" y="7"/>
                </a:cxn>
                <a:cxn ang="0">
                  <a:pos x="0" y="7"/>
                </a:cxn>
                <a:cxn ang="0">
                  <a:pos x="5" y="0"/>
                </a:cxn>
                <a:cxn ang="0">
                  <a:pos x="5" y="2"/>
                </a:cxn>
                <a:cxn ang="0">
                  <a:pos x="3" y="0"/>
                </a:cxn>
              </a:cxnLst>
              <a:rect l="0" t="0" r="r" b="b"/>
              <a:pathLst>
                <a:path w="5" h="7">
                  <a:moveTo>
                    <a:pt x="3" y="0"/>
                  </a:moveTo>
                  <a:lnTo>
                    <a:pt x="3" y="4"/>
                  </a:lnTo>
                  <a:lnTo>
                    <a:pt x="5" y="5"/>
                  </a:lnTo>
                  <a:lnTo>
                    <a:pt x="2" y="5"/>
                  </a:lnTo>
                  <a:lnTo>
                    <a:pt x="2" y="7"/>
                  </a:lnTo>
                  <a:lnTo>
                    <a:pt x="0" y="7"/>
                  </a:lnTo>
                  <a:lnTo>
                    <a:pt x="5" y="0"/>
                  </a:lnTo>
                  <a:lnTo>
                    <a:pt x="5" y="2"/>
                  </a:lnTo>
                  <a:lnTo>
                    <a:pt x="3"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0" name="Freeform 516">
              <a:extLst>
                <a:ext uri="{FF2B5EF4-FFF2-40B4-BE49-F238E27FC236}">
                  <a16:creationId xmlns:a16="http://schemas.microsoft.com/office/drawing/2014/main" id="{910CBA1F-357B-4FA3-B5FA-37065DC5C41B}"/>
                </a:ext>
              </a:extLst>
            </p:cNvPr>
            <p:cNvSpPr>
              <a:spLocks/>
            </p:cNvSpPr>
            <p:nvPr/>
          </p:nvSpPr>
          <p:spPr bwMode="auto">
            <a:xfrm>
              <a:off x="9801226" y="2198688"/>
              <a:ext cx="9525" cy="14288"/>
            </a:xfrm>
            <a:custGeom>
              <a:avLst/>
              <a:gdLst/>
              <a:ahLst/>
              <a:cxnLst>
                <a:cxn ang="0">
                  <a:pos x="4" y="0"/>
                </a:cxn>
                <a:cxn ang="0">
                  <a:pos x="6" y="0"/>
                </a:cxn>
                <a:cxn ang="0">
                  <a:pos x="4" y="9"/>
                </a:cxn>
                <a:cxn ang="0">
                  <a:pos x="4" y="1"/>
                </a:cxn>
                <a:cxn ang="0">
                  <a:pos x="0" y="5"/>
                </a:cxn>
                <a:cxn ang="0">
                  <a:pos x="4" y="0"/>
                </a:cxn>
              </a:cxnLst>
              <a:rect l="0" t="0" r="r" b="b"/>
              <a:pathLst>
                <a:path w="6" h="9">
                  <a:moveTo>
                    <a:pt x="4" y="0"/>
                  </a:moveTo>
                  <a:lnTo>
                    <a:pt x="6" y="0"/>
                  </a:lnTo>
                  <a:lnTo>
                    <a:pt x="4" y="9"/>
                  </a:lnTo>
                  <a:lnTo>
                    <a:pt x="4" y="1"/>
                  </a:lnTo>
                  <a:lnTo>
                    <a:pt x="0" y="5"/>
                  </a:lnTo>
                  <a:lnTo>
                    <a:pt x="4" y="0"/>
                  </a:lnTo>
                  <a:close/>
                </a:path>
              </a:pathLst>
            </a:custGeom>
            <a:solidFill>
              <a:srgbClr val="F4D4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1" name="Freeform 517">
              <a:extLst>
                <a:ext uri="{FF2B5EF4-FFF2-40B4-BE49-F238E27FC236}">
                  <a16:creationId xmlns:a16="http://schemas.microsoft.com/office/drawing/2014/main" id="{4B73E76B-C816-41BB-9952-F59A581714D0}"/>
                </a:ext>
              </a:extLst>
            </p:cNvPr>
            <p:cNvSpPr>
              <a:spLocks/>
            </p:cNvSpPr>
            <p:nvPr/>
          </p:nvSpPr>
          <p:spPr bwMode="auto">
            <a:xfrm>
              <a:off x="9745663" y="2214563"/>
              <a:ext cx="14288" cy="11113"/>
            </a:xfrm>
            <a:custGeom>
              <a:avLst/>
              <a:gdLst/>
              <a:ahLst/>
              <a:cxnLst>
                <a:cxn ang="0">
                  <a:pos x="0" y="0"/>
                </a:cxn>
                <a:cxn ang="0">
                  <a:pos x="5" y="0"/>
                </a:cxn>
                <a:cxn ang="0">
                  <a:pos x="9" y="2"/>
                </a:cxn>
                <a:cxn ang="0">
                  <a:pos x="9" y="7"/>
                </a:cxn>
                <a:cxn ang="0">
                  <a:pos x="5" y="7"/>
                </a:cxn>
                <a:cxn ang="0">
                  <a:pos x="3" y="6"/>
                </a:cxn>
                <a:cxn ang="0">
                  <a:pos x="0" y="6"/>
                </a:cxn>
                <a:cxn ang="0">
                  <a:pos x="0" y="0"/>
                </a:cxn>
              </a:cxnLst>
              <a:rect l="0" t="0" r="r" b="b"/>
              <a:pathLst>
                <a:path w="9" h="7">
                  <a:moveTo>
                    <a:pt x="0" y="0"/>
                  </a:moveTo>
                  <a:lnTo>
                    <a:pt x="5" y="0"/>
                  </a:lnTo>
                  <a:lnTo>
                    <a:pt x="9" y="2"/>
                  </a:lnTo>
                  <a:lnTo>
                    <a:pt x="9" y="7"/>
                  </a:lnTo>
                  <a:lnTo>
                    <a:pt x="5" y="7"/>
                  </a:lnTo>
                  <a:lnTo>
                    <a:pt x="3" y="6"/>
                  </a:lnTo>
                  <a:lnTo>
                    <a:pt x="0" y="6"/>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2" name="Freeform 518">
              <a:extLst>
                <a:ext uri="{FF2B5EF4-FFF2-40B4-BE49-F238E27FC236}">
                  <a16:creationId xmlns:a16="http://schemas.microsoft.com/office/drawing/2014/main" id="{955EDB30-7E59-4A1A-B04A-2B9206417633}"/>
                </a:ext>
              </a:extLst>
            </p:cNvPr>
            <p:cNvSpPr>
              <a:spLocks noEditPoints="1"/>
            </p:cNvSpPr>
            <p:nvPr/>
          </p:nvSpPr>
          <p:spPr bwMode="auto">
            <a:xfrm>
              <a:off x="9742488" y="2214563"/>
              <a:ext cx="17463" cy="14288"/>
            </a:xfrm>
            <a:custGeom>
              <a:avLst/>
              <a:gdLst/>
              <a:ahLst/>
              <a:cxnLst>
                <a:cxn ang="0">
                  <a:pos x="11" y="2"/>
                </a:cxn>
                <a:cxn ang="0">
                  <a:pos x="11" y="9"/>
                </a:cxn>
                <a:cxn ang="0">
                  <a:pos x="5" y="7"/>
                </a:cxn>
                <a:cxn ang="0">
                  <a:pos x="4" y="6"/>
                </a:cxn>
                <a:cxn ang="0">
                  <a:pos x="5" y="6"/>
                </a:cxn>
                <a:cxn ang="0">
                  <a:pos x="9" y="7"/>
                </a:cxn>
                <a:cxn ang="0">
                  <a:pos x="11" y="2"/>
                </a:cxn>
                <a:cxn ang="0">
                  <a:pos x="0" y="0"/>
                </a:cxn>
                <a:cxn ang="0">
                  <a:pos x="11" y="0"/>
                </a:cxn>
                <a:cxn ang="0">
                  <a:pos x="11" y="2"/>
                </a:cxn>
                <a:cxn ang="0">
                  <a:pos x="2" y="2"/>
                </a:cxn>
                <a:cxn ang="0">
                  <a:pos x="2" y="6"/>
                </a:cxn>
                <a:cxn ang="0">
                  <a:pos x="0" y="0"/>
                </a:cxn>
              </a:cxnLst>
              <a:rect l="0" t="0" r="r" b="b"/>
              <a:pathLst>
                <a:path w="11" h="9">
                  <a:moveTo>
                    <a:pt x="11" y="2"/>
                  </a:moveTo>
                  <a:lnTo>
                    <a:pt x="11" y="9"/>
                  </a:lnTo>
                  <a:lnTo>
                    <a:pt x="5" y="7"/>
                  </a:lnTo>
                  <a:lnTo>
                    <a:pt x="4" y="6"/>
                  </a:lnTo>
                  <a:lnTo>
                    <a:pt x="5" y="6"/>
                  </a:lnTo>
                  <a:lnTo>
                    <a:pt x="9" y="7"/>
                  </a:lnTo>
                  <a:lnTo>
                    <a:pt x="11" y="2"/>
                  </a:lnTo>
                  <a:close/>
                  <a:moveTo>
                    <a:pt x="0" y="0"/>
                  </a:moveTo>
                  <a:lnTo>
                    <a:pt x="11" y="0"/>
                  </a:lnTo>
                  <a:lnTo>
                    <a:pt x="11" y="2"/>
                  </a:lnTo>
                  <a:lnTo>
                    <a:pt x="2" y="2"/>
                  </a:lnTo>
                  <a:lnTo>
                    <a:pt x="2" y="6"/>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3" name="Freeform 519">
              <a:extLst>
                <a:ext uri="{FF2B5EF4-FFF2-40B4-BE49-F238E27FC236}">
                  <a16:creationId xmlns:a16="http://schemas.microsoft.com/office/drawing/2014/main" id="{0B9C4D47-590F-4DF8-91D5-2A4D77CD46BA}"/>
                </a:ext>
              </a:extLst>
            </p:cNvPr>
            <p:cNvSpPr>
              <a:spLocks/>
            </p:cNvSpPr>
            <p:nvPr/>
          </p:nvSpPr>
          <p:spPr bwMode="auto">
            <a:xfrm>
              <a:off x="9698038" y="2214563"/>
              <a:ext cx="15875" cy="14288"/>
            </a:xfrm>
            <a:custGeom>
              <a:avLst/>
              <a:gdLst/>
              <a:ahLst/>
              <a:cxnLst>
                <a:cxn ang="0">
                  <a:pos x="5" y="0"/>
                </a:cxn>
                <a:cxn ang="0">
                  <a:pos x="10" y="0"/>
                </a:cxn>
                <a:cxn ang="0">
                  <a:pos x="10" y="6"/>
                </a:cxn>
                <a:cxn ang="0">
                  <a:pos x="5" y="6"/>
                </a:cxn>
                <a:cxn ang="0">
                  <a:pos x="5" y="7"/>
                </a:cxn>
                <a:cxn ang="0">
                  <a:pos x="3" y="7"/>
                </a:cxn>
                <a:cxn ang="0">
                  <a:pos x="1" y="9"/>
                </a:cxn>
                <a:cxn ang="0">
                  <a:pos x="0" y="2"/>
                </a:cxn>
                <a:cxn ang="0">
                  <a:pos x="5" y="0"/>
                </a:cxn>
              </a:cxnLst>
              <a:rect l="0" t="0" r="r" b="b"/>
              <a:pathLst>
                <a:path w="10" h="9">
                  <a:moveTo>
                    <a:pt x="5" y="0"/>
                  </a:moveTo>
                  <a:lnTo>
                    <a:pt x="10" y="0"/>
                  </a:lnTo>
                  <a:lnTo>
                    <a:pt x="10" y="6"/>
                  </a:lnTo>
                  <a:lnTo>
                    <a:pt x="5" y="6"/>
                  </a:lnTo>
                  <a:lnTo>
                    <a:pt x="5" y="7"/>
                  </a:lnTo>
                  <a:lnTo>
                    <a:pt x="3" y="7"/>
                  </a:lnTo>
                  <a:lnTo>
                    <a:pt x="1" y="9"/>
                  </a:lnTo>
                  <a:lnTo>
                    <a:pt x="0" y="2"/>
                  </a:lnTo>
                  <a:lnTo>
                    <a:pt x="5"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4" name="Freeform 520">
              <a:extLst>
                <a:ext uri="{FF2B5EF4-FFF2-40B4-BE49-F238E27FC236}">
                  <a16:creationId xmlns:a16="http://schemas.microsoft.com/office/drawing/2014/main" id="{786115C2-4800-4E59-B1EF-C2565A30B90C}"/>
                </a:ext>
              </a:extLst>
            </p:cNvPr>
            <p:cNvSpPr>
              <a:spLocks noEditPoints="1"/>
            </p:cNvSpPr>
            <p:nvPr/>
          </p:nvSpPr>
          <p:spPr bwMode="auto">
            <a:xfrm>
              <a:off x="9698038" y="2214563"/>
              <a:ext cx="15875" cy="14288"/>
            </a:xfrm>
            <a:custGeom>
              <a:avLst/>
              <a:gdLst/>
              <a:ahLst/>
              <a:cxnLst>
                <a:cxn ang="0">
                  <a:pos x="0" y="2"/>
                </a:cxn>
                <a:cxn ang="0">
                  <a:pos x="1" y="7"/>
                </a:cxn>
                <a:cxn ang="0">
                  <a:pos x="5" y="6"/>
                </a:cxn>
                <a:cxn ang="0">
                  <a:pos x="8" y="6"/>
                </a:cxn>
                <a:cxn ang="0">
                  <a:pos x="1" y="9"/>
                </a:cxn>
                <a:cxn ang="0">
                  <a:pos x="0" y="2"/>
                </a:cxn>
                <a:cxn ang="0">
                  <a:pos x="8" y="0"/>
                </a:cxn>
                <a:cxn ang="0">
                  <a:pos x="10" y="0"/>
                </a:cxn>
                <a:cxn ang="0">
                  <a:pos x="10" y="2"/>
                </a:cxn>
                <a:cxn ang="0">
                  <a:pos x="8" y="2"/>
                </a:cxn>
                <a:cxn ang="0">
                  <a:pos x="8" y="0"/>
                </a:cxn>
                <a:cxn ang="0">
                  <a:pos x="3" y="0"/>
                </a:cxn>
                <a:cxn ang="0">
                  <a:pos x="5" y="0"/>
                </a:cxn>
                <a:cxn ang="0">
                  <a:pos x="1" y="2"/>
                </a:cxn>
                <a:cxn ang="0">
                  <a:pos x="0" y="2"/>
                </a:cxn>
                <a:cxn ang="0">
                  <a:pos x="3" y="0"/>
                </a:cxn>
              </a:cxnLst>
              <a:rect l="0" t="0" r="r" b="b"/>
              <a:pathLst>
                <a:path w="10" h="9">
                  <a:moveTo>
                    <a:pt x="0" y="2"/>
                  </a:moveTo>
                  <a:lnTo>
                    <a:pt x="1" y="7"/>
                  </a:lnTo>
                  <a:lnTo>
                    <a:pt x="5" y="6"/>
                  </a:lnTo>
                  <a:lnTo>
                    <a:pt x="8" y="6"/>
                  </a:lnTo>
                  <a:lnTo>
                    <a:pt x="1" y="9"/>
                  </a:lnTo>
                  <a:lnTo>
                    <a:pt x="0" y="2"/>
                  </a:lnTo>
                  <a:close/>
                  <a:moveTo>
                    <a:pt x="8" y="0"/>
                  </a:moveTo>
                  <a:lnTo>
                    <a:pt x="10" y="0"/>
                  </a:lnTo>
                  <a:lnTo>
                    <a:pt x="10" y="2"/>
                  </a:lnTo>
                  <a:lnTo>
                    <a:pt x="8" y="2"/>
                  </a:lnTo>
                  <a:lnTo>
                    <a:pt x="8" y="0"/>
                  </a:lnTo>
                  <a:close/>
                  <a:moveTo>
                    <a:pt x="3" y="0"/>
                  </a:moveTo>
                  <a:lnTo>
                    <a:pt x="5" y="0"/>
                  </a:lnTo>
                  <a:lnTo>
                    <a:pt x="1" y="2"/>
                  </a:lnTo>
                  <a:lnTo>
                    <a:pt x="0" y="2"/>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5" name="Freeform 521">
              <a:extLst>
                <a:ext uri="{FF2B5EF4-FFF2-40B4-BE49-F238E27FC236}">
                  <a16:creationId xmlns:a16="http://schemas.microsoft.com/office/drawing/2014/main" id="{AD459B0A-2776-485F-9545-76C582C582AD}"/>
                </a:ext>
              </a:extLst>
            </p:cNvPr>
            <p:cNvSpPr>
              <a:spLocks/>
            </p:cNvSpPr>
            <p:nvPr/>
          </p:nvSpPr>
          <p:spPr bwMode="auto">
            <a:xfrm>
              <a:off x="9723438" y="2212976"/>
              <a:ext cx="11113" cy="12700"/>
            </a:xfrm>
            <a:custGeom>
              <a:avLst/>
              <a:gdLst/>
              <a:ahLst/>
              <a:cxnLst>
                <a:cxn ang="0">
                  <a:pos x="3" y="0"/>
                </a:cxn>
                <a:cxn ang="0">
                  <a:pos x="5" y="0"/>
                </a:cxn>
                <a:cxn ang="0">
                  <a:pos x="7" y="1"/>
                </a:cxn>
                <a:cxn ang="0">
                  <a:pos x="7" y="8"/>
                </a:cxn>
                <a:cxn ang="0">
                  <a:pos x="0" y="8"/>
                </a:cxn>
                <a:cxn ang="0">
                  <a:pos x="0" y="1"/>
                </a:cxn>
                <a:cxn ang="0">
                  <a:pos x="1" y="1"/>
                </a:cxn>
                <a:cxn ang="0">
                  <a:pos x="3" y="0"/>
                </a:cxn>
              </a:cxnLst>
              <a:rect l="0" t="0" r="r" b="b"/>
              <a:pathLst>
                <a:path w="7" h="8">
                  <a:moveTo>
                    <a:pt x="3" y="0"/>
                  </a:moveTo>
                  <a:lnTo>
                    <a:pt x="5" y="0"/>
                  </a:lnTo>
                  <a:lnTo>
                    <a:pt x="7" y="1"/>
                  </a:lnTo>
                  <a:lnTo>
                    <a:pt x="7" y="8"/>
                  </a:lnTo>
                  <a:lnTo>
                    <a:pt x="0" y="8"/>
                  </a:lnTo>
                  <a:lnTo>
                    <a:pt x="0" y="1"/>
                  </a:lnTo>
                  <a:lnTo>
                    <a:pt x="1" y="1"/>
                  </a:lnTo>
                  <a:lnTo>
                    <a:pt x="3"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6" name="Freeform 522">
              <a:extLst>
                <a:ext uri="{FF2B5EF4-FFF2-40B4-BE49-F238E27FC236}">
                  <a16:creationId xmlns:a16="http://schemas.microsoft.com/office/drawing/2014/main" id="{8B487376-324F-4FA0-8D04-BE446DF1275B}"/>
                </a:ext>
              </a:extLst>
            </p:cNvPr>
            <p:cNvSpPr>
              <a:spLocks noEditPoints="1"/>
            </p:cNvSpPr>
            <p:nvPr/>
          </p:nvSpPr>
          <p:spPr bwMode="auto">
            <a:xfrm>
              <a:off x="9723438" y="2212976"/>
              <a:ext cx="11113" cy="15875"/>
            </a:xfrm>
            <a:custGeom>
              <a:avLst/>
              <a:gdLst/>
              <a:ahLst/>
              <a:cxnLst>
                <a:cxn ang="0">
                  <a:pos x="3" y="7"/>
                </a:cxn>
                <a:cxn ang="0">
                  <a:pos x="7" y="7"/>
                </a:cxn>
                <a:cxn ang="0">
                  <a:pos x="7" y="8"/>
                </a:cxn>
                <a:cxn ang="0">
                  <a:pos x="5" y="10"/>
                </a:cxn>
                <a:cxn ang="0">
                  <a:pos x="1" y="10"/>
                </a:cxn>
                <a:cxn ang="0">
                  <a:pos x="0" y="8"/>
                </a:cxn>
                <a:cxn ang="0">
                  <a:pos x="1" y="8"/>
                </a:cxn>
                <a:cxn ang="0">
                  <a:pos x="3" y="7"/>
                </a:cxn>
                <a:cxn ang="0">
                  <a:pos x="0" y="0"/>
                </a:cxn>
                <a:cxn ang="0">
                  <a:pos x="7" y="0"/>
                </a:cxn>
                <a:cxn ang="0">
                  <a:pos x="7" y="1"/>
                </a:cxn>
                <a:cxn ang="0">
                  <a:pos x="0" y="1"/>
                </a:cxn>
                <a:cxn ang="0">
                  <a:pos x="0" y="0"/>
                </a:cxn>
              </a:cxnLst>
              <a:rect l="0" t="0" r="r" b="b"/>
              <a:pathLst>
                <a:path w="7" h="10">
                  <a:moveTo>
                    <a:pt x="3" y="7"/>
                  </a:moveTo>
                  <a:lnTo>
                    <a:pt x="7" y="7"/>
                  </a:lnTo>
                  <a:lnTo>
                    <a:pt x="7" y="8"/>
                  </a:lnTo>
                  <a:lnTo>
                    <a:pt x="5" y="10"/>
                  </a:lnTo>
                  <a:lnTo>
                    <a:pt x="1" y="10"/>
                  </a:lnTo>
                  <a:lnTo>
                    <a:pt x="0" y="8"/>
                  </a:lnTo>
                  <a:lnTo>
                    <a:pt x="1" y="8"/>
                  </a:lnTo>
                  <a:lnTo>
                    <a:pt x="3" y="7"/>
                  </a:lnTo>
                  <a:close/>
                  <a:moveTo>
                    <a:pt x="0" y="0"/>
                  </a:moveTo>
                  <a:lnTo>
                    <a:pt x="7" y="0"/>
                  </a:lnTo>
                  <a:lnTo>
                    <a:pt x="7" y="1"/>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7" name="Freeform 523">
              <a:extLst>
                <a:ext uri="{FF2B5EF4-FFF2-40B4-BE49-F238E27FC236}">
                  <a16:creationId xmlns:a16="http://schemas.microsoft.com/office/drawing/2014/main" id="{5908A977-FCDF-4805-BBFB-8D35EFA31B96}"/>
                </a:ext>
              </a:extLst>
            </p:cNvPr>
            <p:cNvSpPr>
              <a:spLocks/>
            </p:cNvSpPr>
            <p:nvPr/>
          </p:nvSpPr>
          <p:spPr bwMode="auto">
            <a:xfrm>
              <a:off x="9734551" y="2217738"/>
              <a:ext cx="14288" cy="11113"/>
            </a:xfrm>
            <a:custGeom>
              <a:avLst/>
              <a:gdLst/>
              <a:ahLst/>
              <a:cxnLst>
                <a:cxn ang="0">
                  <a:pos x="0" y="0"/>
                </a:cxn>
                <a:cxn ang="0">
                  <a:pos x="9" y="0"/>
                </a:cxn>
                <a:cxn ang="0">
                  <a:pos x="9" y="5"/>
                </a:cxn>
                <a:cxn ang="0">
                  <a:pos x="7" y="7"/>
                </a:cxn>
                <a:cxn ang="0">
                  <a:pos x="1" y="7"/>
                </a:cxn>
                <a:cxn ang="0">
                  <a:pos x="0" y="5"/>
                </a:cxn>
                <a:cxn ang="0">
                  <a:pos x="0" y="0"/>
                </a:cxn>
              </a:cxnLst>
              <a:rect l="0" t="0" r="r" b="b"/>
              <a:pathLst>
                <a:path w="9" h="7">
                  <a:moveTo>
                    <a:pt x="0" y="0"/>
                  </a:moveTo>
                  <a:lnTo>
                    <a:pt x="9" y="0"/>
                  </a:lnTo>
                  <a:lnTo>
                    <a:pt x="9" y="5"/>
                  </a:lnTo>
                  <a:lnTo>
                    <a:pt x="7" y="7"/>
                  </a:lnTo>
                  <a:lnTo>
                    <a:pt x="1" y="7"/>
                  </a:lnTo>
                  <a:lnTo>
                    <a:pt x="0" y="5"/>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8" name="Freeform 524">
              <a:extLst>
                <a:ext uri="{FF2B5EF4-FFF2-40B4-BE49-F238E27FC236}">
                  <a16:creationId xmlns:a16="http://schemas.microsoft.com/office/drawing/2014/main" id="{658BEC2F-B125-43A4-875E-0CA4055DE29E}"/>
                </a:ext>
              </a:extLst>
            </p:cNvPr>
            <p:cNvSpPr>
              <a:spLocks noEditPoints="1"/>
            </p:cNvSpPr>
            <p:nvPr/>
          </p:nvSpPr>
          <p:spPr bwMode="auto">
            <a:xfrm>
              <a:off x="9734551" y="2217738"/>
              <a:ext cx="14288" cy="11113"/>
            </a:xfrm>
            <a:custGeom>
              <a:avLst/>
              <a:gdLst/>
              <a:ahLst/>
              <a:cxnLst>
                <a:cxn ang="0">
                  <a:pos x="0" y="5"/>
                </a:cxn>
                <a:cxn ang="0">
                  <a:pos x="9" y="5"/>
                </a:cxn>
                <a:cxn ang="0">
                  <a:pos x="9" y="7"/>
                </a:cxn>
                <a:cxn ang="0">
                  <a:pos x="0" y="7"/>
                </a:cxn>
                <a:cxn ang="0">
                  <a:pos x="0" y="5"/>
                </a:cxn>
                <a:cxn ang="0">
                  <a:pos x="0" y="0"/>
                </a:cxn>
                <a:cxn ang="0">
                  <a:pos x="9" y="0"/>
                </a:cxn>
                <a:cxn ang="0">
                  <a:pos x="0" y="2"/>
                </a:cxn>
                <a:cxn ang="0">
                  <a:pos x="0" y="0"/>
                </a:cxn>
              </a:cxnLst>
              <a:rect l="0" t="0" r="r" b="b"/>
              <a:pathLst>
                <a:path w="9" h="7">
                  <a:moveTo>
                    <a:pt x="0" y="5"/>
                  </a:moveTo>
                  <a:lnTo>
                    <a:pt x="9" y="5"/>
                  </a:lnTo>
                  <a:lnTo>
                    <a:pt x="9" y="7"/>
                  </a:lnTo>
                  <a:lnTo>
                    <a:pt x="0" y="7"/>
                  </a:lnTo>
                  <a:lnTo>
                    <a:pt x="0" y="5"/>
                  </a:lnTo>
                  <a:close/>
                  <a:moveTo>
                    <a:pt x="0" y="0"/>
                  </a:moveTo>
                  <a:lnTo>
                    <a:pt x="9" y="0"/>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9" name="Freeform 525">
              <a:extLst>
                <a:ext uri="{FF2B5EF4-FFF2-40B4-BE49-F238E27FC236}">
                  <a16:creationId xmlns:a16="http://schemas.microsoft.com/office/drawing/2014/main" id="{05462EBA-9869-4A7B-A249-AA69A57AE908}"/>
                </a:ext>
              </a:extLst>
            </p:cNvPr>
            <p:cNvSpPr>
              <a:spLocks/>
            </p:cNvSpPr>
            <p:nvPr/>
          </p:nvSpPr>
          <p:spPr bwMode="auto">
            <a:xfrm>
              <a:off x="9734551" y="2212976"/>
              <a:ext cx="14288" cy="11113"/>
            </a:xfrm>
            <a:custGeom>
              <a:avLst/>
              <a:gdLst/>
              <a:ahLst/>
              <a:cxnLst>
                <a:cxn ang="0">
                  <a:pos x="3" y="0"/>
                </a:cxn>
                <a:cxn ang="0">
                  <a:pos x="9" y="0"/>
                </a:cxn>
                <a:cxn ang="0">
                  <a:pos x="9" y="7"/>
                </a:cxn>
                <a:cxn ang="0">
                  <a:pos x="7" y="5"/>
                </a:cxn>
                <a:cxn ang="0">
                  <a:pos x="3" y="5"/>
                </a:cxn>
                <a:cxn ang="0">
                  <a:pos x="0" y="7"/>
                </a:cxn>
                <a:cxn ang="0">
                  <a:pos x="0" y="1"/>
                </a:cxn>
                <a:cxn ang="0">
                  <a:pos x="3" y="0"/>
                </a:cxn>
              </a:cxnLst>
              <a:rect l="0" t="0" r="r" b="b"/>
              <a:pathLst>
                <a:path w="9" h="7">
                  <a:moveTo>
                    <a:pt x="3" y="0"/>
                  </a:moveTo>
                  <a:lnTo>
                    <a:pt x="9" y="0"/>
                  </a:lnTo>
                  <a:lnTo>
                    <a:pt x="9" y="7"/>
                  </a:lnTo>
                  <a:lnTo>
                    <a:pt x="7" y="5"/>
                  </a:lnTo>
                  <a:lnTo>
                    <a:pt x="3" y="5"/>
                  </a:lnTo>
                  <a:lnTo>
                    <a:pt x="0" y="7"/>
                  </a:lnTo>
                  <a:lnTo>
                    <a:pt x="0" y="1"/>
                  </a:lnTo>
                  <a:lnTo>
                    <a:pt x="3"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0" name="Freeform 526">
              <a:extLst>
                <a:ext uri="{FF2B5EF4-FFF2-40B4-BE49-F238E27FC236}">
                  <a16:creationId xmlns:a16="http://schemas.microsoft.com/office/drawing/2014/main" id="{A0757453-A3CC-4C61-A6F1-6F976F1A269C}"/>
                </a:ext>
              </a:extLst>
            </p:cNvPr>
            <p:cNvSpPr>
              <a:spLocks noEditPoints="1"/>
            </p:cNvSpPr>
            <p:nvPr/>
          </p:nvSpPr>
          <p:spPr bwMode="auto">
            <a:xfrm>
              <a:off x="9734551" y="2212976"/>
              <a:ext cx="15875" cy="12700"/>
            </a:xfrm>
            <a:custGeom>
              <a:avLst/>
              <a:gdLst/>
              <a:ahLst/>
              <a:cxnLst>
                <a:cxn ang="0">
                  <a:pos x="3" y="5"/>
                </a:cxn>
                <a:cxn ang="0">
                  <a:pos x="7" y="5"/>
                </a:cxn>
                <a:cxn ang="0">
                  <a:pos x="9" y="7"/>
                </a:cxn>
                <a:cxn ang="0">
                  <a:pos x="3" y="7"/>
                </a:cxn>
                <a:cxn ang="0">
                  <a:pos x="0" y="8"/>
                </a:cxn>
                <a:cxn ang="0">
                  <a:pos x="0" y="7"/>
                </a:cxn>
                <a:cxn ang="0">
                  <a:pos x="3" y="5"/>
                </a:cxn>
                <a:cxn ang="0">
                  <a:pos x="9" y="1"/>
                </a:cxn>
                <a:cxn ang="0">
                  <a:pos x="10" y="1"/>
                </a:cxn>
                <a:cxn ang="0">
                  <a:pos x="9" y="7"/>
                </a:cxn>
                <a:cxn ang="0">
                  <a:pos x="9" y="1"/>
                </a:cxn>
                <a:cxn ang="0">
                  <a:pos x="7" y="0"/>
                </a:cxn>
                <a:cxn ang="0">
                  <a:pos x="9" y="0"/>
                </a:cxn>
                <a:cxn ang="0">
                  <a:pos x="9" y="1"/>
                </a:cxn>
                <a:cxn ang="0">
                  <a:pos x="7" y="0"/>
                </a:cxn>
              </a:cxnLst>
              <a:rect l="0" t="0" r="r" b="b"/>
              <a:pathLst>
                <a:path w="10" h="8">
                  <a:moveTo>
                    <a:pt x="3" y="5"/>
                  </a:moveTo>
                  <a:lnTo>
                    <a:pt x="7" y="5"/>
                  </a:lnTo>
                  <a:lnTo>
                    <a:pt x="9" y="7"/>
                  </a:lnTo>
                  <a:lnTo>
                    <a:pt x="3" y="7"/>
                  </a:lnTo>
                  <a:lnTo>
                    <a:pt x="0" y="8"/>
                  </a:lnTo>
                  <a:lnTo>
                    <a:pt x="0" y="7"/>
                  </a:lnTo>
                  <a:lnTo>
                    <a:pt x="3" y="5"/>
                  </a:lnTo>
                  <a:close/>
                  <a:moveTo>
                    <a:pt x="9" y="1"/>
                  </a:moveTo>
                  <a:lnTo>
                    <a:pt x="10" y="1"/>
                  </a:lnTo>
                  <a:lnTo>
                    <a:pt x="9" y="7"/>
                  </a:lnTo>
                  <a:lnTo>
                    <a:pt x="9" y="1"/>
                  </a:lnTo>
                  <a:close/>
                  <a:moveTo>
                    <a:pt x="7" y="0"/>
                  </a:moveTo>
                  <a:lnTo>
                    <a:pt x="9" y="0"/>
                  </a:lnTo>
                  <a:lnTo>
                    <a:pt x="9" y="1"/>
                  </a:lnTo>
                  <a:lnTo>
                    <a:pt x="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1" name="Freeform 527">
              <a:extLst>
                <a:ext uri="{FF2B5EF4-FFF2-40B4-BE49-F238E27FC236}">
                  <a16:creationId xmlns:a16="http://schemas.microsoft.com/office/drawing/2014/main" id="{80F1D10A-84D0-4C05-AD01-15CAF3E1F25E}"/>
                </a:ext>
              </a:extLst>
            </p:cNvPr>
            <p:cNvSpPr>
              <a:spLocks/>
            </p:cNvSpPr>
            <p:nvPr/>
          </p:nvSpPr>
          <p:spPr bwMode="auto">
            <a:xfrm>
              <a:off x="9709151" y="2217738"/>
              <a:ext cx="14288" cy="11113"/>
            </a:xfrm>
            <a:custGeom>
              <a:avLst/>
              <a:gdLst/>
              <a:ahLst/>
              <a:cxnLst>
                <a:cxn ang="0">
                  <a:pos x="0" y="0"/>
                </a:cxn>
                <a:cxn ang="0">
                  <a:pos x="9" y="0"/>
                </a:cxn>
                <a:cxn ang="0">
                  <a:pos x="9" y="5"/>
                </a:cxn>
                <a:cxn ang="0">
                  <a:pos x="7" y="7"/>
                </a:cxn>
                <a:cxn ang="0">
                  <a:pos x="1" y="7"/>
                </a:cxn>
                <a:cxn ang="0">
                  <a:pos x="0" y="5"/>
                </a:cxn>
                <a:cxn ang="0">
                  <a:pos x="0" y="0"/>
                </a:cxn>
              </a:cxnLst>
              <a:rect l="0" t="0" r="r" b="b"/>
              <a:pathLst>
                <a:path w="9" h="7">
                  <a:moveTo>
                    <a:pt x="0" y="0"/>
                  </a:moveTo>
                  <a:lnTo>
                    <a:pt x="9" y="0"/>
                  </a:lnTo>
                  <a:lnTo>
                    <a:pt x="9" y="5"/>
                  </a:lnTo>
                  <a:lnTo>
                    <a:pt x="7" y="7"/>
                  </a:lnTo>
                  <a:lnTo>
                    <a:pt x="1" y="7"/>
                  </a:lnTo>
                  <a:lnTo>
                    <a:pt x="0" y="5"/>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2" name="Freeform 528">
              <a:extLst>
                <a:ext uri="{FF2B5EF4-FFF2-40B4-BE49-F238E27FC236}">
                  <a16:creationId xmlns:a16="http://schemas.microsoft.com/office/drawing/2014/main" id="{005E9335-5183-44C2-8443-29B8A7B32E76}"/>
                </a:ext>
              </a:extLst>
            </p:cNvPr>
            <p:cNvSpPr>
              <a:spLocks noEditPoints="1"/>
            </p:cNvSpPr>
            <p:nvPr/>
          </p:nvSpPr>
          <p:spPr bwMode="auto">
            <a:xfrm>
              <a:off x="9709151" y="2217738"/>
              <a:ext cx="14288" cy="11113"/>
            </a:xfrm>
            <a:custGeom>
              <a:avLst/>
              <a:gdLst/>
              <a:ahLst/>
              <a:cxnLst>
                <a:cxn ang="0">
                  <a:pos x="0" y="5"/>
                </a:cxn>
                <a:cxn ang="0">
                  <a:pos x="9" y="5"/>
                </a:cxn>
                <a:cxn ang="0">
                  <a:pos x="9" y="7"/>
                </a:cxn>
                <a:cxn ang="0">
                  <a:pos x="0" y="7"/>
                </a:cxn>
                <a:cxn ang="0">
                  <a:pos x="0" y="5"/>
                </a:cxn>
                <a:cxn ang="0">
                  <a:pos x="0" y="0"/>
                </a:cxn>
                <a:cxn ang="0">
                  <a:pos x="9" y="0"/>
                </a:cxn>
                <a:cxn ang="0">
                  <a:pos x="0" y="2"/>
                </a:cxn>
                <a:cxn ang="0">
                  <a:pos x="0" y="0"/>
                </a:cxn>
              </a:cxnLst>
              <a:rect l="0" t="0" r="r" b="b"/>
              <a:pathLst>
                <a:path w="9" h="7">
                  <a:moveTo>
                    <a:pt x="0" y="5"/>
                  </a:moveTo>
                  <a:lnTo>
                    <a:pt x="9" y="5"/>
                  </a:lnTo>
                  <a:lnTo>
                    <a:pt x="9" y="7"/>
                  </a:lnTo>
                  <a:lnTo>
                    <a:pt x="0" y="7"/>
                  </a:lnTo>
                  <a:lnTo>
                    <a:pt x="0" y="5"/>
                  </a:lnTo>
                  <a:close/>
                  <a:moveTo>
                    <a:pt x="0" y="0"/>
                  </a:moveTo>
                  <a:lnTo>
                    <a:pt x="9" y="0"/>
                  </a:lnTo>
                  <a:lnTo>
                    <a:pt x="0"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3" name="Freeform 529">
              <a:extLst>
                <a:ext uri="{FF2B5EF4-FFF2-40B4-BE49-F238E27FC236}">
                  <a16:creationId xmlns:a16="http://schemas.microsoft.com/office/drawing/2014/main" id="{F2FE3506-5E36-457E-B940-1014946249FF}"/>
                </a:ext>
              </a:extLst>
            </p:cNvPr>
            <p:cNvSpPr>
              <a:spLocks/>
            </p:cNvSpPr>
            <p:nvPr/>
          </p:nvSpPr>
          <p:spPr bwMode="auto">
            <a:xfrm>
              <a:off x="9709151" y="2212976"/>
              <a:ext cx="14288" cy="12700"/>
            </a:xfrm>
            <a:custGeom>
              <a:avLst/>
              <a:gdLst/>
              <a:ahLst/>
              <a:cxnLst>
                <a:cxn ang="0">
                  <a:pos x="0" y="0"/>
                </a:cxn>
                <a:cxn ang="0">
                  <a:pos x="7" y="0"/>
                </a:cxn>
                <a:cxn ang="0">
                  <a:pos x="9" y="1"/>
                </a:cxn>
                <a:cxn ang="0">
                  <a:pos x="9" y="8"/>
                </a:cxn>
                <a:cxn ang="0">
                  <a:pos x="7" y="7"/>
                </a:cxn>
                <a:cxn ang="0">
                  <a:pos x="3" y="5"/>
                </a:cxn>
                <a:cxn ang="0">
                  <a:pos x="1" y="5"/>
                </a:cxn>
                <a:cxn ang="0">
                  <a:pos x="0" y="7"/>
                </a:cxn>
                <a:cxn ang="0">
                  <a:pos x="0" y="0"/>
                </a:cxn>
              </a:cxnLst>
              <a:rect l="0" t="0" r="r" b="b"/>
              <a:pathLst>
                <a:path w="9" h="8">
                  <a:moveTo>
                    <a:pt x="0" y="0"/>
                  </a:moveTo>
                  <a:lnTo>
                    <a:pt x="7" y="0"/>
                  </a:lnTo>
                  <a:lnTo>
                    <a:pt x="9" y="1"/>
                  </a:lnTo>
                  <a:lnTo>
                    <a:pt x="9" y="8"/>
                  </a:lnTo>
                  <a:lnTo>
                    <a:pt x="7" y="7"/>
                  </a:lnTo>
                  <a:lnTo>
                    <a:pt x="3" y="5"/>
                  </a:lnTo>
                  <a:lnTo>
                    <a:pt x="1" y="5"/>
                  </a:lnTo>
                  <a:lnTo>
                    <a:pt x="0" y="7"/>
                  </a:lnTo>
                  <a:lnTo>
                    <a:pt x="0" y="0"/>
                  </a:lnTo>
                  <a:close/>
                </a:path>
              </a:pathLst>
            </a:custGeom>
            <a:solidFill>
              <a:srgbClr val="BC001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4" name="Freeform 530">
              <a:extLst>
                <a:ext uri="{FF2B5EF4-FFF2-40B4-BE49-F238E27FC236}">
                  <a16:creationId xmlns:a16="http://schemas.microsoft.com/office/drawing/2014/main" id="{038DAF06-DCFE-45FC-B436-2B255A5835CD}"/>
                </a:ext>
              </a:extLst>
            </p:cNvPr>
            <p:cNvSpPr>
              <a:spLocks noEditPoints="1"/>
            </p:cNvSpPr>
            <p:nvPr/>
          </p:nvSpPr>
          <p:spPr bwMode="auto">
            <a:xfrm>
              <a:off x="9709151" y="2212976"/>
              <a:ext cx="14288" cy="12700"/>
            </a:xfrm>
            <a:custGeom>
              <a:avLst/>
              <a:gdLst/>
              <a:ahLst/>
              <a:cxnLst>
                <a:cxn ang="0">
                  <a:pos x="1" y="5"/>
                </a:cxn>
                <a:cxn ang="0">
                  <a:pos x="7" y="5"/>
                </a:cxn>
                <a:cxn ang="0">
                  <a:pos x="9" y="7"/>
                </a:cxn>
                <a:cxn ang="0">
                  <a:pos x="9" y="8"/>
                </a:cxn>
                <a:cxn ang="0">
                  <a:pos x="7" y="7"/>
                </a:cxn>
                <a:cxn ang="0">
                  <a:pos x="0" y="7"/>
                </a:cxn>
                <a:cxn ang="0">
                  <a:pos x="1" y="5"/>
                </a:cxn>
                <a:cxn ang="0">
                  <a:pos x="7" y="0"/>
                </a:cxn>
                <a:cxn ang="0">
                  <a:pos x="9" y="0"/>
                </a:cxn>
                <a:cxn ang="0">
                  <a:pos x="9" y="1"/>
                </a:cxn>
                <a:cxn ang="0">
                  <a:pos x="7" y="0"/>
                </a:cxn>
                <a:cxn ang="0">
                  <a:pos x="0" y="0"/>
                </a:cxn>
                <a:cxn ang="0">
                  <a:pos x="3" y="0"/>
                </a:cxn>
                <a:cxn ang="0">
                  <a:pos x="1" y="1"/>
                </a:cxn>
                <a:cxn ang="0">
                  <a:pos x="0" y="1"/>
                </a:cxn>
                <a:cxn ang="0">
                  <a:pos x="0" y="0"/>
                </a:cxn>
              </a:cxnLst>
              <a:rect l="0" t="0" r="r" b="b"/>
              <a:pathLst>
                <a:path w="9" h="8">
                  <a:moveTo>
                    <a:pt x="1" y="5"/>
                  </a:moveTo>
                  <a:lnTo>
                    <a:pt x="7" y="5"/>
                  </a:lnTo>
                  <a:lnTo>
                    <a:pt x="9" y="7"/>
                  </a:lnTo>
                  <a:lnTo>
                    <a:pt x="9" y="8"/>
                  </a:lnTo>
                  <a:lnTo>
                    <a:pt x="7" y="7"/>
                  </a:lnTo>
                  <a:lnTo>
                    <a:pt x="0" y="7"/>
                  </a:lnTo>
                  <a:lnTo>
                    <a:pt x="1" y="5"/>
                  </a:lnTo>
                  <a:close/>
                  <a:moveTo>
                    <a:pt x="7" y="0"/>
                  </a:moveTo>
                  <a:lnTo>
                    <a:pt x="9" y="0"/>
                  </a:lnTo>
                  <a:lnTo>
                    <a:pt x="9" y="1"/>
                  </a:lnTo>
                  <a:lnTo>
                    <a:pt x="7" y="0"/>
                  </a:lnTo>
                  <a:close/>
                  <a:moveTo>
                    <a:pt x="0" y="0"/>
                  </a:moveTo>
                  <a:lnTo>
                    <a:pt x="3" y="0"/>
                  </a:lnTo>
                  <a:lnTo>
                    <a:pt x="1" y="1"/>
                  </a:lnTo>
                  <a:lnTo>
                    <a:pt x="0"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347195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My Blue Theme with Logo (2)">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My Blue Theme with Logo (2)</Template>
  <TotalTime>17221</TotalTime>
  <Words>1399</Words>
  <Application>Microsoft Office PowerPoint</Application>
  <PresentationFormat>Custom</PresentationFormat>
  <Paragraphs>156</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Segoe UI</vt:lpstr>
      <vt:lpstr>Times New Roman</vt:lpstr>
      <vt:lpstr>My Blue Theme with Logo (2)</vt:lpstr>
      <vt:lpstr>Censorship in Medicine:  Politics in Science? </vt:lpstr>
      <vt:lpstr>State of the Knowledge</vt:lpstr>
      <vt:lpstr>State of the Knowledge</vt:lpstr>
      <vt:lpstr>State of the Knowledge</vt:lpstr>
      <vt:lpstr>State of the Knowledge</vt:lpstr>
      <vt:lpstr>State of the Knowledge</vt:lpstr>
      <vt:lpstr>State of the Knowledge</vt:lpstr>
      <vt:lpstr>State of the Knowledge</vt:lpstr>
      <vt:lpstr>State of the Knowledge</vt:lpstr>
      <vt:lpstr>State of the Knowledge</vt:lpstr>
      <vt:lpstr>State of the Knowledge</vt:lpstr>
      <vt:lpstr>Facts and Gaps in our Knowledge Base</vt:lpstr>
      <vt:lpstr>Ideas and Possible Solutions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jmarshall</dc:creator>
  <cp:lastModifiedBy>John Marshall</cp:lastModifiedBy>
  <cp:revision>49</cp:revision>
  <dcterms:created xsi:type="dcterms:W3CDTF">2011-12-06T03:11:02Z</dcterms:created>
  <dcterms:modified xsi:type="dcterms:W3CDTF">2022-02-03T04:03:47Z</dcterms:modified>
</cp:coreProperties>
</file>