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xlsx" ContentType="application/vnd.openxmlformats-officedocument.spreadsheetml.sheet"/>
  <Default Extension="mp4" ContentType="video/mp4"/>
  <Default Extension="jpg" ContentType="image/jp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90" r:id="rId5"/>
  </p:sldMasterIdLst>
  <p:notesMasterIdLst>
    <p:notesMasterId r:id="rId28"/>
  </p:notesMasterIdLst>
  <p:sldIdLst>
    <p:sldId id="258" r:id="rId6"/>
    <p:sldId id="295" r:id="rId7"/>
    <p:sldId id="311" r:id="rId8"/>
    <p:sldId id="313" r:id="rId9"/>
    <p:sldId id="316" r:id="rId10"/>
    <p:sldId id="315" r:id="rId11"/>
    <p:sldId id="318" r:id="rId12"/>
    <p:sldId id="325" r:id="rId13"/>
    <p:sldId id="322" r:id="rId14"/>
    <p:sldId id="305" r:id="rId15"/>
    <p:sldId id="323" r:id="rId16"/>
    <p:sldId id="324" r:id="rId17"/>
    <p:sldId id="310" r:id="rId18"/>
    <p:sldId id="307" r:id="rId19"/>
    <p:sldId id="312" r:id="rId20"/>
    <p:sldId id="302" r:id="rId21"/>
    <p:sldId id="306" r:id="rId22"/>
    <p:sldId id="303" r:id="rId23"/>
    <p:sldId id="304" r:id="rId24"/>
    <p:sldId id="319" r:id="rId25"/>
    <p:sldId id="320" r:id="rId26"/>
    <p:sldId id="30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senfeld, Craig" initials="RC" lastIdx="11" clrIdx="0">
    <p:extLst>
      <p:ext uri="{19B8F6BF-5375-455C-9EA6-DF929625EA0E}">
        <p15:presenceInfo xmlns:p15="http://schemas.microsoft.com/office/powerpoint/2012/main" userId="S-1-5-21-296752856-1504535144-1563503735-23539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587" autoAdjust="0"/>
    <p:restoredTop sz="86364" autoAdjust="0"/>
  </p:normalViewPr>
  <p:slideViewPr>
    <p:cSldViewPr snapToGrid="0">
      <p:cViewPr varScale="1">
        <p:scale>
          <a:sx n="75" d="100"/>
          <a:sy n="75" d="100"/>
        </p:scale>
        <p:origin x="77" y="288"/>
      </p:cViewPr>
      <p:guideLst/>
    </p:cSldViewPr>
  </p:slideViewPr>
  <p:outlineViewPr>
    <p:cViewPr>
      <p:scale>
        <a:sx n="33" d="100"/>
        <a:sy n="33" d="100"/>
      </p:scale>
      <p:origin x="0" y="-234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TANGO Primary Efficacy*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Treatment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Primary Efficacy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0.57894736842105299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FA-422E-A1AB-11BCD3EF0A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Primary Efficacy</c:v>
                </c:pt>
              </c:strCache>
            </c:strRef>
          </c:cat>
          <c:val>
            <c:numRef>
              <c:f>Sheet1!$C$2</c:f>
              <c:numCache>
                <c:formatCode>0%</c:formatCode>
                <c:ptCount val="1"/>
                <c:pt idx="0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FA-422E-A1AB-11BCD3EF0A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060070544"/>
        <c:axId val="-2119057760"/>
      </c:barChart>
      <c:catAx>
        <c:axId val="-20600705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2119057760"/>
        <c:crosses val="autoZero"/>
        <c:auto val="1"/>
        <c:lblAlgn val="ctr"/>
        <c:lblOffset val="100"/>
        <c:noMultiLvlLbl val="0"/>
      </c:catAx>
      <c:valAx>
        <c:axId val="-211905776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60070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Lutonix</a:t>
            </a:r>
            <a:r>
              <a:rPr lang="en-US" baseline="0" dirty="0"/>
              <a:t>-BTK Primary Efficacy*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Treatment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Primary Efficacy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0.73699999999999999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6D-441A-AD86-C8C4D884A9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Primary Efficacy</c:v>
                </c:pt>
              </c:strCache>
            </c:strRef>
          </c:cat>
          <c:val>
            <c:numRef>
              <c:f>Sheet1!$C$2</c:f>
              <c:numCache>
                <c:formatCode>0%</c:formatCode>
                <c:ptCount val="1"/>
                <c:pt idx="0">
                  <c:v>0.63500000000000001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6D-441A-AD86-C8C4D884A9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37737792"/>
        <c:axId val="-2118914720"/>
      </c:barChart>
      <c:catAx>
        <c:axId val="-21377377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2118914720"/>
        <c:crosses val="autoZero"/>
        <c:auto val="1"/>
        <c:lblAlgn val="ctr"/>
        <c:lblOffset val="100"/>
        <c:noMultiLvlLbl val="0"/>
      </c:catAx>
      <c:valAx>
        <c:axId val="-21189147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37737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0.69024</cdr:x>
      <cdr:y>0.46527</cdr:y>
    </cdr:from>
    <cdr:to>
      <cdr:x>0.92002</cdr:x>
      <cdr:y>0.53473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DB2782F6-4674-45F9-AECA-A39DDC4E02DA}"/>
            </a:ext>
          </a:extLst>
        </cdr:cNvPr>
        <cdr:cNvSpPr txBox="1"/>
      </cdr:nvSpPr>
      <cdr:spPr>
        <a:xfrm xmlns:a="http://schemas.openxmlformats.org/drawingml/2006/main">
          <a:off x="3576522" y="1850234"/>
          <a:ext cx="1190629" cy="276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l-GR" sz="1600" b="1" dirty="0">
              <a:solidFill>
                <a:schemeClr val="accent1"/>
              </a:solidFill>
            </a:rPr>
            <a:t>Δ</a:t>
          </a:r>
          <a:r>
            <a:rPr lang="en-US" sz="1600" b="1" dirty="0">
              <a:solidFill>
                <a:schemeClr val="accent1"/>
              </a:solidFill>
            </a:rPr>
            <a:t> = 17.9%</a:t>
          </a:r>
        </a:p>
      </cdr:txBody>
    </cdr:sp>
  </cdr:relSizeAnchor>
  <cdr:relSizeAnchor xmlns:cdr="http://schemas.openxmlformats.org/drawingml/2006/chartDrawing">
    <cdr:from>
      <cdr:x>0.55576</cdr:x>
      <cdr:y>0.45171</cdr:y>
    </cdr:from>
    <cdr:to>
      <cdr:x>0.8076</cdr:x>
      <cdr:y>0.45171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D8D92971-CDA3-4138-B917-2921F0FB80B0}"/>
            </a:ext>
          </a:extLst>
        </cdr:cNvPr>
        <cdr:cNvCxnSpPr/>
      </cdr:nvCxnSpPr>
      <cdr:spPr>
        <a:xfrm xmlns:a="http://schemas.openxmlformats.org/drawingml/2006/main">
          <a:off x="2879702" y="1796300"/>
          <a:ext cx="1304934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0.78186</cdr:x>
      <cdr:y>0.56688</cdr:y>
    </cdr:from>
    <cdr:to>
      <cdr:x>0.81127</cdr:x>
      <cdr:y>0.56688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753C4662-E960-484E-9B88-5B258E976493}"/>
            </a:ext>
          </a:extLst>
        </cdr:cNvPr>
        <cdr:cNvCxnSpPr/>
      </cdr:nvCxnSpPr>
      <cdr:spPr>
        <a:xfrm xmlns:a="http://schemas.openxmlformats.org/drawingml/2006/main">
          <a:off x="4051286" y="2254303"/>
          <a:ext cx="152391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0.55882</cdr:x>
      <cdr:y>0.3497</cdr:y>
    </cdr:from>
    <cdr:to>
      <cdr:x>0.81066</cdr:x>
      <cdr:y>0.3497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C437AF72-93EA-4794-BAF7-17E9575DDA83}"/>
            </a:ext>
          </a:extLst>
        </cdr:cNvPr>
        <cdr:cNvCxnSpPr/>
      </cdr:nvCxnSpPr>
      <cdr:spPr>
        <a:xfrm xmlns:a="http://schemas.openxmlformats.org/drawingml/2006/main">
          <a:off x="2895600" y="1390650"/>
          <a:ext cx="1304925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0.78125</cdr:x>
      <cdr:y>0.41437</cdr:y>
    </cdr:from>
    <cdr:to>
      <cdr:x>0.81066</cdr:x>
      <cdr:y>0.41437</cdr:y>
    </cdr:to>
    <cdr:cxnSp macro="">
      <cdr:nvCxnSpPr>
        <cdr:cNvPr id="5" name="Straight Connector 4">
          <a:extLst xmlns:a="http://schemas.openxmlformats.org/drawingml/2006/main">
            <a:ext uri="{FF2B5EF4-FFF2-40B4-BE49-F238E27FC236}">
              <a16:creationId xmlns:a16="http://schemas.microsoft.com/office/drawing/2014/main" id="{74834E3E-38A5-48BB-B872-FA69B47E87E4}"/>
            </a:ext>
          </a:extLst>
        </cdr:cNvPr>
        <cdr:cNvCxnSpPr/>
      </cdr:nvCxnSpPr>
      <cdr:spPr>
        <a:xfrm xmlns:a="http://schemas.openxmlformats.org/drawingml/2006/main">
          <a:off x="4048125" y="1647825"/>
          <a:ext cx="152400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0.77022</cdr:x>
      <cdr:y>0.33987</cdr:y>
    </cdr:from>
    <cdr:to>
      <cdr:x>1</cdr:x>
      <cdr:y>0.40933</cdr:y>
    </cdr:to>
    <cdr:sp macro="" textlink="">
      <cdr:nvSpPr>
        <cdr:cNvPr id="7" name="TextBox 6">
          <a:extLst xmlns:a="http://schemas.openxmlformats.org/drawingml/2006/main">
            <a:ext uri="{FF2B5EF4-FFF2-40B4-BE49-F238E27FC236}">
              <a16:creationId xmlns:a16="http://schemas.microsoft.com/office/drawing/2014/main" id="{A03188B8-8114-410E-8183-9FE457CAC5B7}"/>
            </a:ext>
          </a:extLst>
        </cdr:cNvPr>
        <cdr:cNvSpPr txBox="1"/>
      </cdr:nvSpPr>
      <cdr:spPr>
        <a:xfrm xmlns:a="http://schemas.openxmlformats.org/drawingml/2006/main">
          <a:off x="3990975" y="1351546"/>
          <a:ext cx="1190624" cy="2762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l-GR" sz="1600" b="1" dirty="0">
              <a:solidFill>
                <a:schemeClr val="accent1"/>
              </a:solidFill>
            </a:rPr>
            <a:t>Δ</a:t>
          </a:r>
          <a:r>
            <a:rPr lang="en-US" sz="1600" b="1" dirty="0">
              <a:solidFill>
                <a:schemeClr val="accent1"/>
              </a:solidFill>
            </a:rPr>
            <a:t> = 10.2%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271451-6ED9-434A-9E88-E1C25CC7980F}" type="datetimeFigureOut">
              <a:rPr lang="en-US" smtClean="0"/>
              <a:t>2/2/2022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BCA092-1D45-4CAF-BC67-36A2431ED1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68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0BB85-8F21-49AD-92EF-BD3240EC92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2737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14C299-7112-433E-AF0F-2E012C7029A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059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0BB85-8F21-49AD-92EF-BD3240EC92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4950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8F5C9D-7CFA-41ED-82E7-4DA27FE92D1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49965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8FD3A-C3FB-4686-83C8-DE23F90E887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1076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8FD3A-C3FB-4686-83C8-DE23F90E887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7537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8FD3A-C3FB-4686-83C8-DE23F90E887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41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8FD3A-C3FB-4686-83C8-DE23F90E887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6668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1601C-0A87-49F0-B776-B0BD2043752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5164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1601C-0A87-49F0-B776-B0BD2043752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44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A01AB2-18B9-114E-8A1B-E19323F4CB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01022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64877E-ABF1-4DA2-92E6-79344408DB67}" type="slidenum">
              <a:rPr lang="en-CH" smtClean="0"/>
              <a:t>19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20605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\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8F5C9D-7CFA-41ED-82E7-4DA27FE92D1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27999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8FD3A-C3FB-4686-83C8-DE23F90E887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3372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1601C-0A87-49F0-B776-B0BD2043752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088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6.emf"/><Relationship Id="rId4" Type="http://schemas.openxmlformats.org/officeDocument/2006/relationships/oleObject" Target="../embeddings/oleObject1.bin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no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5A0279-4271-0C4A-A510-EC71BD5BFF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6725" y="342901"/>
            <a:ext cx="11258550" cy="1241425"/>
          </a:xfrm>
        </p:spPr>
        <p:txBody>
          <a:bodyPr tIns="1371600" bIns="0" anchor="b" anchorCtr="0"/>
          <a:lstStyle>
            <a:lvl1pPr>
              <a:lnSpc>
                <a:spcPts val="4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512BBB34-0C92-BB4A-AC27-87BCDA2BE8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6"/>
            <a:ext cx="7416799" cy="1132748"/>
          </a:xfrm>
        </p:spPr>
        <p:txBody>
          <a:bodyPr tIns="301752" rIns="182880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C413C7-A5C3-C440-BEAB-026A4F9049A9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66725" y="6261100"/>
            <a:ext cx="3552825" cy="133350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1000">
                <a:solidFill>
                  <a:schemeClr val="bg1"/>
                </a:solidFill>
              </a:defRPr>
            </a:lvl3pPr>
            <a:lvl4pPr algn="l">
              <a:defRPr sz="1000">
                <a:solidFill>
                  <a:schemeClr val="bg1"/>
                </a:solidFill>
              </a:defRPr>
            </a:lvl4pPr>
            <a:lvl5pPr algn="l">
              <a:defRPr sz="1000">
                <a:solidFill>
                  <a:schemeClr val="bg1"/>
                </a:solidFill>
              </a:defRPr>
            </a:lvl5pPr>
            <a:lvl6pPr algn="l">
              <a:defRPr sz="1000">
                <a:solidFill>
                  <a:schemeClr val="bg1"/>
                </a:solidFill>
              </a:defRPr>
            </a:lvl6pPr>
            <a:lvl7pPr algn="l">
              <a:defRPr sz="1000">
                <a:solidFill>
                  <a:schemeClr val="bg1"/>
                </a:solidFill>
              </a:defRPr>
            </a:lvl7pPr>
            <a:lvl8pPr algn="l">
              <a:defRPr sz="1000">
                <a:solidFill>
                  <a:schemeClr val="bg1"/>
                </a:solidFill>
              </a:defRPr>
            </a:lvl8pPr>
            <a:lvl9pPr algn="l">
              <a:defRPr sz="1000"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XX.XX.XXXX</a:t>
            </a: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13CE3276-13B5-3E46-B586-9CB90C61E55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" y="4613275"/>
            <a:ext cx="1070810" cy="566637"/>
          </a:xfrm>
          <a:prstGeom prst="rect">
            <a:avLst/>
          </a:prstGeom>
        </p:spPr>
      </p:pic>
      <p:sp>
        <p:nvSpPr>
          <p:cNvPr id="15" name="Picture Placeholder 16">
            <a:extLst>
              <a:ext uri="{FF2B5EF4-FFF2-40B4-BE49-F238E27FC236}">
                <a16:creationId xmlns:a16="http://schemas.microsoft.com/office/drawing/2014/main" id="{9AC084AC-CDBD-B94F-8D6E-9783F92A450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5295" y="4460810"/>
            <a:ext cx="1447281" cy="863859"/>
          </a:xfrm>
          <a:solidFill>
            <a:schemeClr val="bg1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Insert entity logo </a:t>
            </a:r>
            <a:br>
              <a:rPr lang="en-US" dirty="0"/>
            </a:br>
            <a:r>
              <a:rPr lang="en-US" dirty="0"/>
              <a:t>or delete box for </a:t>
            </a:r>
            <a:br>
              <a:rPr lang="en-US" dirty="0"/>
            </a:br>
            <a:r>
              <a:rPr lang="en-US" dirty="0"/>
              <a:t>default logo</a:t>
            </a:r>
          </a:p>
        </p:txBody>
      </p:sp>
    </p:spTree>
    <p:extLst>
      <p:ext uri="{BB962C8B-B14F-4D97-AF65-F5344CB8AC3E}">
        <p14:creationId xmlns:p14="http://schemas.microsoft.com/office/powerpoint/2010/main" val="33260826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C0B79C-A3F9-B04E-A291-2BBEFCD76F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FE394604-6B48-BE40-8F43-ABC6903C8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342901"/>
            <a:ext cx="7416800" cy="1241425"/>
          </a:xfrm>
        </p:spPr>
        <p:txBody>
          <a:bodyPr tIns="1371600" rIns="182880" bIns="0" anchor="b" anchorCtr="0"/>
          <a:lstStyle>
            <a:lvl1pPr>
              <a:lnSpc>
                <a:spcPts val="4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4DCEB278-B482-8843-ADD0-D60C8BCA5C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6"/>
            <a:ext cx="7416800" cy="1108075"/>
          </a:xfrm>
        </p:spPr>
        <p:txBody>
          <a:bodyPr tIns="301752" rIns="182880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5BCF08AF-70EA-BB42-8F2F-4649BC659098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66725" y="6261100"/>
            <a:ext cx="3567113" cy="133350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1000">
                <a:solidFill>
                  <a:schemeClr val="bg1"/>
                </a:solidFill>
              </a:defRPr>
            </a:lvl3pPr>
            <a:lvl4pPr algn="l">
              <a:defRPr sz="1000">
                <a:solidFill>
                  <a:schemeClr val="bg1"/>
                </a:solidFill>
              </a:defRPr>
            </a:lvl4pPr>
            <a:lvl5pPr algn="l">
              <a:defRPr sz="1000">
                <a:solidFill>
                  <a:schemeClr val="bg1"/>
                </a:solidFill>
              </a:defRPr>
            </a:lvl5pPr>
            <a:lvl6pPr algn="l">
              <a:defRPr sz="1000">
                <a:solidFill>
                  <a:schemeClr val="bg1"/>
                </a:solidFill>
              </a:defRPr>
            </a:lvl6pPr>
            <a:lvl7pPr algn="l">
              <a:defRPr sz="1000">
                <a:solidFill>
                  <a:schemeClr val="bg1"/>
                </a:solidFill>
              </a:defRPr>
            </a:lvl7pPr>
            <a:lvl8pPr algn="l">
              <a:defRPr sz="1000">
                <a:solidFill>
                  <a:schemeClr val="bg1"/>
                </a:solidFill>
              </a:defRPr>
            </a:lvl8pPr>
            <a:lvl9pPr algn="l">
              <a:defRPr sz="1000"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XX.XX.XXXX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A1515E88-BEC8-4F41-84C2-74F5242E3A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" y="4613275"/>
            <a:ext cx="1070810" cy="566637"/>
          </a:xfrm>
          <a:prstGeom prst="rect">
            <a:avLst/>
          </a:prstGeom>
        </p:spPr>
      </p:pic>
      <p:sp>
        <p:nvSpPr>
          <p:cNvPr id="10" name="Picture Placeholder 16">
            <a:extLst>
              <a:ext uri="{FF2B5EF4-FFF2-40B4-BE49-F238E27FC236}">
                <a16:creationId xmlns:a16="http://schemas.microsoft.com/office/drawing/2014/main" id="{B833D77C-FB5C-934E-A308-14E92400D0A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5295" y="4460810"/>
            <a:ext cx="1447281" cy="863859"/>
          </a:xfrm>
          <a:solidFill>
            <a:schemeClr val="bg1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Insert entity logo </a:t>
            </a:r>
            <a:br>
              <a:rPr lang="en-US" dirty="0"/>
            </a:br>
            <a:r>
              <a:rPr lang="en-US" dirty="0"/>
              <a:t>or delete box for </a:t>
            </a:r>
            <a:br>
              <a:rPr lang="en-US" dirty="0"/>
            </a:br>
            <a:r>
              <a:rPr lang="en-US" dirty="0"/>
              <a:t>default logo</a:t>
            </a:r>
          </a:p>
        </p:txBody>
      </p:sp>
    </p:spTree>
    <p:extLst>
      <p:ext uri="{BB962C8B-B14F-4D97-AF65-F5344CB8AC3E}">
        <p14:creationId xmlns:p14="http://schemas.microsoft.com/office/powerpoint/2010/main" val="23000232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17B4CF-7E5D-2547-AA31-7F6A7B9859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201EE337-5CAD-7F45-8CFF-05FD18115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342901"/>
            <a:ext cx="7416800" cy="1241425"/>
          </a:xfrm>
        </p:spPr>
        <p:txBody>
          <a:bodyPr tIns="1371600" rIns="182880" bIns="0" anchor="b" anchorCtr="0"/>
          <a:lstStyle>
            <a:lvl1pPr>
              <a:lnSpc>
                <a:spcPts val="4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21AB9518-D147-5A47-8595-253E98CFC568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66725" y="6261100"/>
            <a:ext cx="3567113" cy="133350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1000">
                <a:solidFill>
                  <a:schemeClr val="bg1"/>
                </a:solidFill>
              </a:defRPr>
            </a:lvl3pPr>
            <a:lvl4pPr algn="l">
              <a:defRPr sz="1000">
                <a:solidFill>
                  <a:schemeClr val="bg1"/>
                </a:solidFill>
              </a:defRPr>
            </a:lvl4pPr>
            <a:lvl5pPr algn="l">
              <a:defRPr sz="1000">
                <a:solidFill>
                  <a:schemeClr val="bg1"/>
                </a:solidFill>
              </a:defRPr>
            </a:lvl5pPr>
            <a:lvl6pPr algn="l">
              <a:defRPr sz="1000">
                <a:solidFill>
                  <a:schemeClr val="bg1"/>
                </a:solidFill>
              </a:defRPr>
            </a:lvl6pPr>
            <a:lvl7pPr algn="l">
              <a:defRPr sz="1000">
                <a:solidFill>
                  <a:schemeClr val="bg1"/>
                </a:solidFill>
              </a:defRPr>
            </a:lvl7pPr>
            <a:lvl8pPr algn="l">
              <a:defRPr sz="1000">
                <a:solidFill>
                  <a:schemeClr val="bg1"/>
                </a:solidFill>
              </a:defRPr>
            </a:lvl8pPr>
            <a:lvl9pPr algn="l">
              <a:defRPr sz="1000"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XX.XX.XXXX</a:t>
            </a:r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67B672F3-4C98-9741-A5C7-1695AB1C8D9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" y="4613275"/>
            <a:ext cx="1070810" cy="566637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219A04-E58A-B541-B284-8463CD450E0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5295" y="4460810"/>
            <a:ext cx="1447281" cy="863859"/>
          </a:xfrm>
          <a:solidFill>
            <a:schemeClr val="bg1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Insert entity logo </a:t>
            </a:r>
            <a:br>
              <a:rPr lang="en-US" dirty="0"/>
            </a:br>
            <a:r>
              <a:rPr lang="en-US" dirty="0"/>
              <a:t>or delete box for </a:t>
            </a:r>
            <a:br>
              <a:rPr lang="en-US" dirty="0"/>
            </a:br>
            <a:r>
              <a:rPr lang="en-US" dirty="0"/>
              <a:t>default logo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5ADCC780-1CA3-CD48-98B5-50009A852B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6"/>
            <a:ext cx="7416800" cy="1108075"/>
          </a:xfrm>
        </p:spPr>
        <p:txBody>
          <a:bodyPr tIns="301752" rIns="182880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88423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17B4CF-7E5D-2547-AA31-7F6A7B9859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CB4BD5E4-9605-5B45-B53C-3263CBC0E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342901"/>
            <a:ext cx="7416800" cy="1241425"/>
          </a:xfrm>
        </p:spPr>
        <p:txBody>
          <a:bodyPr tIns="1371600" rIns="182880" bIns="0" anchor="b" anchorCtr="0"/>
          <a:lstStyle>
            <a:lvl1pPr>
              <a:lnSpc>
                <a:spcPts val="4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9C8139A2-E7C6-A94E-9243-8058FC270F4D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66725" y="6261100"/>
            <a:ext cx="3567113" cy="133350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1000">
                <a:solidFill>
                  <a:schemeClr val="bg1"/>
                </a:solidFill>
              </a:defRPr>
            </a:lvl3pPr>
            <a:lvl4pPr algn="l">
              <a:defRPr sz="1000">
                <a:solidFill>
                  <a:schemeClr val="bg1"/>
                </a:solidFill>
              </a:defRPr>
            </a:lvl4pPr>
            <a:lvl5pPr algn="l">
              <a:defRPr sz="1000">
                <a:solidFill>
                  <a:schemeClr val="bg1"/>
                </a:solidFill>
              </a:defRPr>
            </a:lvl5pPr>
            <a:lvl6pPr algn="l">
              <a:defRPr sz="1000">
                <a:solidFill>
                  <a:schemeClr val="bg1"/>
                </a:solidFill>
              </a:defRPr>
            </a:lvl6pPr>
            <a:lvl7pPr algn="l">
              <a:defRPr sz="1000">
                <a:solidFill>
                  <a:schemeClr val="bg1"/>
                </a:solidFill>
              </a:defRPr>
            </a:lvl7pPr>
            <a:lvl8pPr algn="l">
              <a:defRPr sz="1000">
                <a:solidFill>
                  <a:schemeClr val="bg1"/>
                </a:solidFill>
              </a:defRPr>
            </a:lvl8pPr>
            <a:lvl9pPr algn="l">
              <a:defRPr sz="1000"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XX.XX.XXXX</a:t>
            </a:r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CB79A36A-9F65-D448-A17F-0AA7551AAD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" y="4613275"/>
            <a:ext cx="1070810" cy="566637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4E5D8EB3-9199-B343-9D35-1520EFCFC74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5295" y="4460810"/>
            <a:ext cx="1447281" cy="863859"/>
          </a:xfrm>
          <a:solidFill>
            <a:schemeClr val="bg1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Insert entity logo </a:t>
            </a:r>
            <a:br>
              <a:rPr lang="en-US" dirty="0"/>
            </a:br>
            <a:r>
              <a:rPr lang="en-US" dirty="0"/>
              <a:t>or delete box for </a:t>
            </a:r>
            <a:br>
              <a:rPr lang="en-US" dirty="0"/>
            </a:br>
            <a:r>
              <a:rPr lang="en-US" dirty="0"/>
              <a:t>default logo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201EFFB7-4B7A-5441-B683-0C4C9AD518E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6"/>
            <a:ext cx="7416800" cy="1108075"/>
          </a:xfrm>
        </p:spPr>
        <p:txBody>
          <a:bodyPr tIns="301752" rIns="182880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46697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17B4CF-7E5D-2547-AA31-7F6A7B9859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3A7A0F2C-DFEE-4146-B997-DA062AC3D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342901"/>
            <a:ext cx="7416800" cy="1241425"/>
          </a:xfrm>
        </p:spPr>
        <p:txBody>
          <a:bodyPr tIns="1371600" rIns="182880" bIns="0" anchor="b" anchorCtr="0"/>
          <a:lstStyle>
            <a:lvl1pPr>
              <a:lnSpc>
                <a:spcPts val="4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BB1652BE-D3FE-3940-8949-9AAEC00A479F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66725" y="6261100"/>
            <a:ext cx="3567113" cy="133350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1000">
                <a:solidFill>
                  <a:schemeClr val="bg1"/>
                </a:solidFill>
              </a:defRPr>
            </a:lvl3pPr>
            <a:lvl4pPr algn="l">
              <a:defRPr sz="1000">
                <a:solidFill>
                  <a:schemeClr val="bg1"/>
                </a:solidFill>
              </a:defRPr>
            </a:lvl4pPr>
            <a:lvl5pPr algn="l">
              <a:defRPr sz="1000">
                <a:solidFill>
                  <a:schemeClr val="bg1"/>
                </a:solidFill>
              </a:defRPr>
            </a:lvl5pPr>
            <a:lvl6pPr algn="l">
              <a:defRPr sz="1000">
                <a:solidFill>
                  <a:schemeClr val="bg1"/>
                </a:solidFill>
              </a:defRPr>
            </a:lvl6pPr>
            <a:lvl7pPr algn="l">
              <a:defRPr sz="1000">
                <a:solidFill>
                  <a:schemeClr val="bg1"/>
                </a:solidFill>
              </a:defRPr>
            </a:lvl7pPr>
            <a:lvl8pPr algn="l">
              <a:defRPr sz="1000">
                <a:solidFill>
                  <a:schemeClr val="bg1"/>
                </a:solidFill>
              </a:defRPr>
            </a:lvl8pPr>
            <a:lvl9pPr algn="l">
              <a:defRPr sz="1000"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XX.XX.XXXX</a:t>
            </a:r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BA43257B-5B80-1147-B57D-DE933A790BB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" y="4613275"/>
            <a:ext cx="1070810" cy="566637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6BA6DFA-F13F-7743-8870-871C9E26E3D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5295" y="4460810"/>
            <a:ext cx="1447281" cy="863859"/>
          </a:xfrm>
          <a:solidFill>
            <a:schemeClr val="bg1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Insert entity logo </a:t>
            </a:r>
            <a:br>
              <a:rPr lang="en-US" dirty="0"/>
            </a:br>
            <a:r>
              <a:rPr lang="en-US" dirty="0"/>
              <a:t>or delete box for </a:t>
            </a:r>
            <a:br>
              <a:rPr lang="en-US" dirty="0"/>
            </a:br>
            <a:r>
              <a:rPr lang="en-US" dirty="0"/>
              <a:t>default logo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D084DC68-6CAE-0B4D-A9F3-56659C53DE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6"/>
            <a:ext cx="7416800" cy="1108075"/>
          </a:xfrm>
        </p:spPr>
        <p:txBody>
          <a:bodyPr tIns="301752" rIns="182880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14627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17B4CF-7E5D-2547-AA31-7F6A7B9859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6A968E52-F820-D344-901F-F4AA96A1C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342901"/>
            <a:ext cx="7416800" cy="1241425"/>
          </a:xfrm>
        </p:spPr>
        <p:txBody>
          <a:bodyPr tIns="1371600" rIns="182880" bIns="0" anchor="b" anchorCtr="0"/>
          <a:lstStyle>
            <a:lvl1pPr>
              <a:lnSpc>
                <a:spcPts val="4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1EFF02FD-B6E3-214F-B831-0D922293C83E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66725" y="6261100"/>
            <a:ext cx="3567113" cy="133350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1000">
                <a:solidFill>
                  <a:schemeClr val="bg1"/>
                </a:solidFill>
              </a:defRPr>
            </a:lvl3pPr>
            <a:lvl4pPr algn="l">
              <a:defRPr sz="1000">
                <a:solidFill>
                  <a:schemeClr val="bg1"/>
                </a:solidFill>
              </a:defRPr>
            </a:lvl4pPr>
            <a:lvl5pPr algn="l">
              <a:defRPr sz="1000">
                <a:solidFill>
                  <a:schemeClr val="bg1"/>
                </a:solidFill>
              </a:defRPr>
            </a:lvl5pPr>
            <a:lvl6pPr algn="l">
              <a:defRPr sz="1000">
                <a:solidFill>
                  <a:schemeClr val="bg1"/>
                </a:solidFill>
              </a:defRPr>
            </a:lvl6pPr>
            <a:lvl7pPr algn="l">
              <a:defRPr sz="1000">
                <a:solidFill>
                  <a:schemeClr val="bg1"/>
                </a:solidFill>
              </a:defRPr>
            </a:lvl7pPr>
            <a:lvl8pPr algn="l">
              <a:defRPr sz="1000">
                <a:solidFill>
                  <a:schemeClr val="bg1"/>
                </a:solidFill>
              </a:defRPr>
            </a:lvl8pPr>
            <a:lvl9pPr algn="l">
              <a:defRPr sz="1000"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XX.XX.XXXX</a:t>
            </a:r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53147DD1-950A-C745-BED5-78B353FFA19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" y="4613275"/>
            <a:ext cx="1070810" cy="566637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D4A1A41-135F-D346-955D-AA179792D67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5295" y="4460810"/>
            <a:ext cx="1447281" cy="863859"/>
          </a:xfrm>
          <a:solidFill>
            <a:schemeClr val="bg1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Insert entity logo </a:t>
            </a:r>
            <a:br>
              <a:rPr lang="en-US" dirty="0"/>
            </a:br>
            <a:r>
              <a:rPr lang="en-US" dirty="0"/>
              <a:t>or delete box for </a:t>
            </a:r>
            <a:br>
              <a:rPr lang="en-US" dirty="0"/>
            </a:br>
            <a:r>
              <a:rPr lang="en-US" dirty="0"/>
              <a:t>default logo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2B29B37B-25D1-B143-951D-C4ED385EE58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6"/>
            <a:ext cx="7416800" cy="1108075"/>
          </a:xfrm>
        </p:spPr>
        <p:txBody>
          <a:bodyPr tIns="301752" rIns="182880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35596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17B4CF-7E5D-2547-AA31-7F6A7B9859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EF42D942-2478-4D47-A32C-F504EF9E6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342901"/>
            <a:ext cx="7416800" cy="1241425"/>
          </a:xfrm>
        </p:spPr>
        <p:txBody>
          <a:bodyPr tIns="1371600" rIns="182880" bIns="0" anchor="b" anchorCtr="0"/>
          <a:lstStyle>
            <a:lvl1pPr>
              <a:lnSpc>
                <a:spcPts val="4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15C4B240-577D-9542-BB55-1143CC10FB0E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66725" y="6261100"/>
            <a:ext cx="3567113" cy="133350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1000">
                <a:solidFill>
                  <a:schemeClr val="bg1"/>
                </a:solidFill>
              </a:defRPr>
            </a:lvl3pPr>
            <a:lvl4pPr algn="l">
              <a:defRPr sz="1000">
                <a:solidFill>
                  <a:schemeClr val="bg1"/>
                </a:solidFill>
              </a:defRPr>
            </a:lvl4pPr>
            <a:lvl5pPr algn="l">
              <a:defRPr sz="1000">
                <a:solidFill>
                  <a:schemeClr val="bg1"/>
                </a:solidFill>
              </a:defRPr>
            </a:lvl5pPr>
            <a:lvl6pPr algn="l">
              <a:defRPr sz="1000">
                <a:solidFill>
                  <a:schemeClr val="bg1"/>
                </a:solidFill>
              </a:defRPr>
            </a:lvl6pPr>
            <a:lvl7pPr algn="l">
              <a:defRPr sz="1000">
                <a:solidFill>
                  <a:schemeClr val="bg1"/>
                </a:solidFill>
              </a:defRPr>
            </a:lvl7pPr>
            <a:lvl8pPr algn="l">
              <a:defRPr sz="1000">
                <a:solidFill>
                  <a:schemeClr val="bg1"/>
                </a:solidFill>
              </a:defRPr>
            </a:lvl8pPr>
            <a:lvl9pPr algn="l">
              <a:defRPr sz="1000"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XX.XX.XXXX</a:t>
            </a:r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C9464B15-94F0-8A4C-B350-74686D75422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" y="4613275"/>
            <a:ext cx="1070810" cy="566637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12E0B9CD-6DDE-AB44-B006-621591AF807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5295" y="4460810"/>
            <a:ext cx="1447281" cy="863859"/>
          </a:xfrm>
          <a:solidFill>
            <a:schemeClr val="bg1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Insert entity logo </a:t>
            </a:r>
            <a:br>
              <a:rPr lang="en-US" dirty="0"/>
            </a:br>
            <a:r>
              <a:rPr lang="en-US" dirty="0"/>
              <a:t>or delete box for </a:t>
            </a:r>
            <a:br>
              <a:rPr lang="en-US" dirty="0"/>
            </a:br>
            <a:r>
              <a:rPr lang="en-US" dirty="0"/>
              <a:t>default logo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57F9B4B9-63C9-0F4A-9D02-52C4BFD7BB8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6"/>
            <a:ext cx="7416800" cy="1108075"/>
          </a:xfrm>
        </p:spPr>
        <p:txBody>
          <a:bodyPr tIns="301752" rIns="182880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77201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0ED7FF-B301-DB49-88A6-4CD72677E4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2A6CBF33-95A6-BA4A-9EBE-9DD389BBF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1584325"/>
            <a:ext cx="5497513" cy="3475813"/>
          </a:xfrm>
        </p:spPr>
        <p:txBody>
          <a:bodyPr tIns="0" rIns="0" bIns="1097280" anchor="ctr" anchorCtr="0"/>
          <a:lstStyle>
            <a:lvl1pPr>
              <a:lnSpc>
                <a:spcPts val="4000"/>
              </a:lnSpc>
              <a:defRPr sz="36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2703DA-6F62-9B4A-910F-D77F4BC918C9}"/>
              </a:ext>
            </a:extLst>
          </p:cNvPr>
          <p:cNvSpPr txBox="1"/>
          <p:nvPr userDrawn="1"/>
        </p:nvSpPr>
        <p:spPr>
          <a:xfrm>
            <a:off x="10228984" y="6400970"/>
            <a:ext cx="1496291" cy="20875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marL="0" lvl="0" indent="-4572000" algn="r"/>
            <a:r>
              <a:rPr lang="en-US" sz="800" b="1" dirty="0">
                <a:solidFill>
                  <a:schemeClr val="accent1"/>
                </a:solidFill>
              </a:rPr>
              <a:t>UNC Health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5DF001-212C-4540-80F0-7DA5FC4C1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5A7F43-CEE2-834B-8BDA-E4A6504C9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E38607-C19C-774D-BEF7-493C59161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3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low i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174749E-3478-0846-8E5D-5A453C217D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2A6CBF33-95A6-BA4A-9EBE-9DD389BBF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1584325"/>
            <a:ext cx="5497513" cy="3475813"/>
          </a:xfrm>
        </p:spPr>
        <p:txBody>
          <a:bodyPr tIns="0" rIns="0" bIns="1097280" anchor="ctr" anchorCtr="0"/>
          <a:lstStyle>
            <a:lvl1pPr>
              <a:lnSpc>
                <a:spcPts val="4000"/>
              </a:lnSpc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D338B1-A6EB-B747-93D6-CD0C95445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173091-C838-5F47-8B9C-4265A9A7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175CEF-9B03-8847-99BF-1904D1E44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21B976-CB04-C147-BDC7-E24651677804}"/>
              </a:ext>
            </a:extLst>
          </p:cNvPr>
          <p:cNvSpPr txBox="1"/>
          <p:nvPr userDrawn="1"/>
        </p:nvSpPr>
        <p:spPr>
          <a:xfrm>
            <a:off x="10228984" y="6400970"/>
            <a:ext cx="1496291" cy="20875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marL="0" lvl="0" indent="-4572000" algn="r"/>
            <a:r>
              <a:rPr lang="en-US" sz="800" b="1" dirty="0">
                <a:solidFill>
                  <a:schemeClr val="accent1"/>
                </a:solidFill>
              </a:rPr>
              <a:t>UNC Health</a:t>
            </a:r>
          </a:p>
        </p:txBody>
      </p:sp>
    </p:spTree>
    <p:extLst>
      <p:ext uri="{BB962C8B-B14F-4D97-AF65-F5344CB8AC3E}">
        <p14:creationId xmlns:p14="http://schemas.microsoft.com/office/powerpoint/2010/main" val="4000166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02E4A80-36C5-974E-B2A6-F7DE46DE69F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E2B33552-D8EC-6241-9A0E-4AF7BBAA6FB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5"/>
            <a:ext cx="7416799" cy="4676775"/>
          </a:xfrm>
        </p:spPr>
        <p:txBody>
          <a:bodyPr tIns="0" rIns="182880" bIns="20574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1pPr>
            <a:lvl2pPr marL="0" indent="-182880">
              <a:buClr>
                <a:schemeClr val="accent1"/>
              </a:buClr>
              <a:buFont typeface="System Font Regular"/>
              <a:buChar char="–"/>
              <a:defRPr sz="1200" b="1">
                <a:solidFill>
                  <a:schemeClr val="accent1"/>
                </a:solidFill>
              </a:defRPr>
            </a:lvl2pPr>
            <a:lvl3pPr marL="0" indent="0">
              <a:buNone/>
              <a:defRPr sz="2400" b="0">
                <a:solidFill>
                  <a:schemeClr val="accent1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4pPr>
            <a:lvl5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5pPr>
            <a:lvl6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6pPr>
            <a:lvl7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7pPr>
            <a:lvl8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8pPr>
            <a:lvl9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865055-4BFD-D940-B23A-E0A78C8440D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A7EF60-65D6-1A44-A899-D9FF0AD3D2A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F0FDACC-34F4-6744-AA11-B2BBBB94BBD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059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low i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199714B-714F-8249-B931-1BFAC99FB0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E2B33552-D8EC-6241-9A0E-4AF7BBAA6FB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5"/>
            <a:ext cx="7416799" cy="4676775"/>
          </a:xfrm>
        </p:spPr>
        <p:txBody>
          <a:bodyPr tIns="0" rIns="182880" bIns="20574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1pPr>
            <a:lvl2pPr marL="0" indent="-182880">
              <a:buClr>
                <a:schemeClr val="accent1"/>
              </a:buClr>
              <a:buFont typeface="System Font Regular"/>
              <a:buChar char="–"/>
              <a:defRPr sz="1200" b="1">
                <a:solidFill>
                  <a:schemeClr val="accent1"/>
                </a:solidFill>
              </a:defRPr>
            </a:lvl2pPr>
            <a:lvl3pPr marL="0" indent="0">
              <a:buNone/>
              <a:defRPr sz="2400" b="0">
                <a:solidFill>
                  <a:schemeClr val="accent1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4pPr>
            <a:lvl5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5pPr>
            <a:lvl6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6pPr>
            <a:lvl7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7pPr>
            <a:lvl8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8pPr>
            <a:lvl9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865055-4BFD-D940-B23A-E0A78C8440D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A7EF60-65D6-1A44-A899-D9FF0AD3D2A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F0FDACC-34F4-6744-AA11-B2BBBB94BBD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633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865055-4BFD-D940-B23A-E0A78C8440D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A7EF60-65D6-1A44-A899-D9FF0AD3D2A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F0FDACC-34F4-6744-AA11-B2BBBB94BBD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0CC5E3-A676-F348-B64F-9A2A12662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1584325"/>
            <a:ext cx="7416799" cy="4676775"/>
          </a:xfrm>
        </p:spPr>
        <p:txBody>
          <a:bodyPr tIns="0" rIns="182880" bIns="1737360" anchor="ctr" anchorCtr="0"/>
          <a:lstStyle>
            <a:lvl1pPr>
              <a:lnSpc>
                <a:spcPct val="100000"/>
              </a:lnSpc>
              <a:defRPr sz="30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760743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_low i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865055-4BFD-D940-B23A-E0A78C8440D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A7EF60-65D6-1A44-A899-D9FF0AD3D2A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F0FDACC-34F4-6744-AA11-B2BBBB94BBD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0CC5E3-A676-F348-B64F-9A2A12662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1584325"/>
            <a:ext cx="7416799" cy="4676775"/>
          </a:xfrm>
        </p:spPr>
        <p:txBody>
          <a:bodyPr tIns="0" rIns="182880" bIns="1737360" anchor="ctr" anchorCtr="0"/>
          <a:lstStyle>
            <a:lvl1pPr>
              <a:lnSpc>
                <a:spcPct val="100000"/>
              </a:lnSpc>
              <a:defRPr sz="3000" b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3804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co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915052-D43B-2341-9EEF-BF86700831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6725" y="1584324"/>
            <a:ext cx="11258550" cy="4676776"/>
          </a:xfrm>
        </p:spPr>
        <p:txBody>
          <a:bodyPr rIns="1938528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2CD5F2E-8E58-A14B-B80C-9B6594482EB6}"/>
              </a:ext>
            </a:extLst>
          </p:cNvPr>
          <p:cNvCxnSpPr>
            <a:cxnSpLocks/>
          </p:cNvCxnSpPr>
          <p:nvPr userDrawn="1"/>
        </p:nvCxnSpPr>
        <p:spPr>
          <a:xfrm>
            <a:off x="466725" y="1325563"/>
            <a:ext cx="112585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13">
            <a:extLst>
              <a:ext uri="{FF2B5EF4-FFF2-40B4-BE49-F238E27FC236}">
                <a16:creationId xmlns:a16="http://schemas.microsoft.com/office/drawing/2014/main" id="{A73E81F0-30EC-604C-95CA-DB8CC6CADA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1117" y="6400970"/>
            <a:ext cx="1070187" cy="20875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800">
                <a:solidFill>
                  <a:schemeClr val="accent1"/>
                </a:solidFill>
              </a:defRPr>
            </a:lvl1pPr>
            <a:lvl2pPr marL="0" algn="ctr">
              <a:defRPr sz="800">
                <a:solidFill>
                  <a:schemeClr val="accent1"/>
                </a:solidFill>
              </a:defRPr>
            </a:lvl2pPr>
            <a:lvl3pPr marL="0" algn="ctr">
              <a:defRPr sz="800">
                <a:solidFill>
                  <a:schemeClr val="accent1"/>
                </a:solidFill>
              </a:defRPr>
            </a:lvl3pPr>
            <a:lvl4pPr marL="0" algn="ctr">
              <a:defRPr sz="800">
                <a:solidFill>
                  <a:schemeClr val="accent1"/>
                </a:solidFill>
              </a:defRPr>
            </a:lvl4pPr>
            <a:lvl5pPr marL="0" algn="ctr">
              <a:defRPr sz="800">
                <a:solidFill>
                  <a:schemeClr val="accent1"/>
                </a:solidFill>
              </a:defRPr>
            </a:lvl5pPr>
            <a:lvl6pPr marL="0" algn="ctr">
              <a:defRPr sz="800">
                <a:solidFill>
                  <a:schemeClr val="accent1"/>
                </a:solidFill>
              </a:defRPr>
            </a:lvl6pPr>
            <a:lvl7pPr marL="0" algn="ctr">
              <a:defRPr sz="800">
                <a:solidFill>
                  <a:schemeClr val="accent1"/>
                </a:solidFill>
              </a:defRPr>
            </a:lvl7pPr>
            <a:lvl8pPr marL="0" algn="ctr">
              <a:defRPr sz="800">
                <a:solidFill>
                  <a:schemeClr val="accent1"/>
                </a:solidFill>
              </a:defRPr>
            </a:lvl8pPr>
            <a:lvl9pPr marL="0" algn="ctr">
              <a:defRPr sz="800">
                <a:solidFill>
                  <a:schemeClr val="accent1"/>
                </a:solidFill>
              </a:defRPr>
            </a:lvl9pPr>
          </a:lstStyle>
          <a:p>
            <a:r>
              <a:rPr lang="en-US" dirty="0"/>
              <a:t>XX.XX.XXXX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D35AA9-2F43-3343-BA48-1CA2E6322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480852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915052-D43B-2341-9EEF-BF86700831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6725" y="1584324"/>
            <a:ext cx="5497513" cy="467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290614-5015-FC49-9E9D-A9E87844B58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75" y="1584324"/>
            <a:ext cx="5497513" cy="4676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C4742D5-3A05-9045-B74A-D3F962B802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3FE8545-7798-1641-AF94-65B0020EBC8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B145867-33F4-7942-A468-63972ECBADF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01C0A9-E7F2-E043-948A-B1E2EA474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5F8FA7-0E8B-AC4B-9A04-27BD3889EBF9}"/>
              </a:ext>
            </a:extLst>
          </p:cNvPr>
          <p:cNvCxnSpPr>
            <a:cxnSpLocks/>
          </p:cNvCxnSpPr>
          <p:nvPr userDrawn="1"/>
        </p:nvCxnSpPr>
        <p:spPr>
          <a:xfrm>
            <a:off x="466725" y="1325563"/>
            <a:ext cx="112585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2715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915052-D43B-2341-9EEF-BF86700831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6725" y="1584324"/>
            <a:ext cx="3567113" cy="467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290614-5015-FC49-9E9D-A9E87844B58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08475" y="1584325"/>
            <a:ext cx="3575049" cy="4676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ADD0FD0-82F6-6249-86EF-808648B0682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72450" y="1584324"/>
            <a:ext cx="3552825" cy="467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7CAEDB-ABB8-1842-AE19-7725B4CAB22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71D53-83D4-0142-88D2-21B34455C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638CA74-93B7-F445-8D0F-582527E50ADD}"/>
              </a:ext>
            </a:extLst>
          </p:cNvPr>
          <p:cNvCxnSpPr>
            <a:cxnSpLocks/>
          </p:cNvCxnSpPr>
          <p:nvPr userDrawn="1"/>
        </p:nvCxnSpPr>
        <p:spPr>
          <a:xfrm>
            <a:off x="466725" y="1325563"/>
            <a:ext cx="112585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78749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col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915052-D43B-2341-9EEF-BF86700831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6725" y="1584324"/>
            <a:ext cx="5497513" cy="467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16">
            <a:extLst>
              <a:ext uri="{FF2B5EF4-FFF2-40B4-BE49-F238E27FC236}">
                <a16:creationId xmlns:a16="http://schemas.microsoft.com/office/drawing/2014/main" id="{F22DB92E-0BE0-1049-8105-20C747BD017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38875" y="1584326"/>
            <a:ext cx="5486399" cy="4365212"/>
          </a:xfrm>
          <a:pattFill prst="pct8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tIns="731520" anchor="ctr"/>
          <a:lstStyle>
            <a:lvl1pPr algn="ct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F20306-76C8-3F45-B94F-CF2A1C22C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758BB88-1D88-A945-9F87-457DB1E0299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EE122B8-2BA6-D444-B9FC-8EE2551015AF}"/>
              </a:ext>
            </a:extLst>
          </p:cNvPr>
          <p:cNvCxnSpPr>
            <a:cxnSpLocks/>
          </p:cNvCxnSpPr>
          <p:nvPr userDrawn="1"/>
        </p:nvCxnSpPr>
        <p:spPr>
          <a:xfrm>
            <a:off x="466725" y="1325563"/>
            <a:ext cx="112585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53874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col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915052-D43B-2341-9EEF-BF86700831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6725" y="1584324"/>
            <a:ext cx="5497513" cy="467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16">
            <a:extLst>
              <a:ext uri="{FF2B5EF4-FFF2-40B4-BE49-F238E27FC236}">
                <a16:creationId xmlns:a16="http://schemas.microsoft.com/office/drawing/2014/main" id="{F22DB92E-0BE0-1049-8105-20C747BD017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38875" y="1584327"/>
            <a:ext cx="5497513" cy="3747695"/>
          </a:xfrm>
          <a:pattFill prst="pct8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tIns="731520" anchor="ctr"/>
          <a:lstStyle>
            <a:lvl1pPr algn="ct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F20306-76C8-3F45-B94F-CF2A1C22C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90FC0A0-8890-FA4A-A265-675F16FD344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38875" y="5332022"/>
            <a:ext cx="5486400" cy="929079"/>
          </a:xfrm>
        </p:spPr>
        <p:txBody>
          <a:bodyPr tIns="137160"/>
          <a:lstStyle>
            <a:lvl1pPr>
              <a:defRPr sz="900" b="1">
                <a:solidFill>
                  <a:schemeClr val="accent1"/>
                </a:solidFill>
              </a:defRPr>
            </a:lvl1pPr>
            <a:lvl2pPr>
              <a:defRPr sz="900"/>
            </a:lvl2pPr>
            <a:lvl3pPr marL="0" indent="0">
              <a:buFontTx/>
              <a:buNone/>
              <a:defRPr sz="900" b="1"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 sz="900" b="1"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 sz="900" b="1">
                <a:solidFill>
                  <a:schemeClr val="accent1"/>
                </a:solidFill>
              </a:defRPr>
            </a:lvl5pPr>
            <a:lvl6pPr marL="0" indent="0">
              <a:buFontTx/>
              <a:buNone/>
              <a:defRPr sz="900" b="1">
                <a:solidFill>
                  <a:schemeClr val="accent1"/>
                </a:solidFill>
              </a:defRPr>
            </a:lvl6pPr>
            <a:lvl7pPr marL="0" indent="0">
              <a:buFontTx/>
              <a:buNone/>
              <a:defRPr sz="900" b="1">
                <a:solidFill>
                  <a:schemeClr val="accent1"/>
                </a:solidFill>
              </a:defRPr>
            </a:lvl7pPr>
            <a:lvl8pPr marL="0" indent="0">
              <a:buFontTx/>
              <a:buNone/>
              <a:defRPr sz="900" b="1">
                <a:solidFill>
                  <a:schemeClr val="accent1"/>
                </a:solidFill>
              </a:defRPr>
            </a:lvl8pPr>
            <a:lvl9pPr marL="0" indent="0">
              <a:buFontTx/>
              <a:buNone/>
              <a:defRPr sz="900" b="1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C830B4-E9C0-1844-9666-E44BDF9B6EF7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283AC57-D239-4F44-A373-83E8AF1607A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1FD62E05-6DF1-3642-9C7A-C5DD14FBD3AA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036FCCE-0ED1-BB45-9AA8-E6ABE533D030}"/>
              </a:ext>
            </a:extLst>
          </p:cNvPr>
          <p:cNvCxnSpPr>
            <a:cxnSpLocks/>
          </p:cNvCxnSpPr>
          <p:nvPr userDrawn="1"/>
        </p:nvCxnSpPr>
        <p:spPr>
          <a:xfrm>
            <a:off x="466725" y="1325563"/>
            <a:ext cx="112585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72560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col ch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915052-D43B-2341-9EEF-BF86700831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6725" y="1584324"/>
            <a:ext cx="5497513" cy="467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F20306-76C8-3F45-B94F-CF2A1C22C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758BB88-1D88-A945-9F87-457DB1E0299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D9A7A099-8FCD-F248-90AD-8AB09DA1ADCE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6227764" y="1584326"/>
            <a:ext cx="5497511" cy="4676775"/>
          </a:xfrm>
          <a:pattFill prst="pct10">
            <a:fgClr>
              <a:schemeClr val="tx2"/>
            </a:fgClr>
            <a:bgClr>
              <a:schemeClr val="bg1"/>
            </a:bgClr>
          </a:pattFill>
        </p:spPr>
        <p:txBody>
          <a:bodyPr tIns="2468880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9A68E80-3528-4444-AEBB-C8CCD95AA0D5}"/>
              </a:ext>
            </a:extLst>
          </p:cNvPr>
          <p:cNvCxnSpPr>
            <a:cxnSpLocks/>
          </p:cNvCxnSpPr>
          <p:nvPr userDrawn="1"/>
        </p:nvCxnSpPr>
        <p:spPr>
          <a:xfrm>
            <a:off x="466725" y="1325563"/>
            <a:ext cx="112585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0479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col ta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915052-D43B-2341-9EEF-BF86700831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6725" y="1584324"/>
            <a:ext cx="5497513" cy="467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F20306-76C8-3F45-B94F-CF2A1C22C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758BB88-1D88-A945-9F87-457DB1E0299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E970E05D-6C9C-AA4C-9AC8-08594C5B389D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6227764" y="1584326"/>
            <a:ext cx="5497511" cy="4676775"/>
          </a:xfrm>
          <a:pattFill prst="pct10">
            <a:fgClr>
              <a:schemeClr val="accent1"/>
            </a:fgClr>
            <a:bgClr>
              <a:schemeClr val="bg1"/>
            </a:bgClr>
          </a:pattFill>
        </p:spPr>
        <p:txBody>
          <a:bodyPr tIns="2514600"/>
          <a:lstStyle>
            <a:lvl1pPr algn="ctr">
              <a:defRPr/>
            </a:lvl1pPr>
          </a:lstStyle>
          <a:p>
            <a:r>
              <a:rPr lang="en-US" dirty="0"/>
              <a:t>Click icon to add table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AE3CF20-F6A9-EB44-8A9A-5F81C99E3B86}"/>
              </a:ext>
            </a:extLst>
          </p:cNvPr>
          <p:cNvCxnSpPr>
            <a:cxnSpLocks/>
          </p:cNvCxnSpPr>
          <p:nvPr userDrawn="1"/>
        </p:nvCxnSpPr>
        <p:spPr>
          <a:xfrm>
            <a:off x="466725" y="1325563"/>
            <a:ext cx="112585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22183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full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F20306-76C8-3F45-B94F-CF2A1C22C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758BB88-1D88-A945-9F87-457DB1E0299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31B0537-97D4-CC49-A76B-634F6A3FB51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1325564"/>
            <a:ext cx="12192000" cy="4935537"/>
          </a:xfrm>
          <a:pattFill prst="pct20">
            <a:fgClr>
              <a:schemeClr val="tx2"/>
            </a:fgClr>
            <a:bgClr>
              <a:schemeClr val="bg1"/>
            </a:bgClr>
          </a:pattFill>
        </p:spPr>
        <p:txBody>
          <a:bodyPr tIns="2651760"/>
          <a:lstStyle>
            <a:lvl1pPr algn="ct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4201468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all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746CC6D-8813-8A49-97BC-3A30C8F416F4}"/>
              </a:ext>
            </a:extLst>
          </p:cNvPr>
          <p:cNvSpPr/>
          <p:nvPr userDrawn="1"/>
        </p:nvSpPr>
        <p:spPr bwMode="auto">
          <a:xfrm>
            <a:off x="0" y="0"/>
            <a:ext cx="12192000" cy="6261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rtlCol="0" anchor="ctr"/>
          <a:lstStyle/>
          <a:p>
            <a:pPr algn="ctr"/>
            <a:endParaRPr lang="en-US" sz="1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F20306-76C8-3F45-B94F-CF2A1C22C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5" y="342900"/>
            <a:ext cx="5486398" cy="723900"/>
          </a:xfrm>
        </p:spPr>
        <p:txBody>
          <a:bodyPr lIns="228600" rIns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758BB88-1D88-A945-9F87-457DB1E0299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749C57A-40D3-284B-A710-F9DC63E9616B}"/>
              </a:ext>
            </a:extLst>
          </p:cNvPr>
          <p:cNvCxnSpPr>
            <a:cxnSpLocks/>
          </p:cNvCxnSpPr>
          <p:nvPr userDrawn="1"/>
        </p:nvCxnSpPr>
        <p:spPr>
          <a:xfrm>
            <a:off x="6477000" y="1325563"/>
            <a:ext cx="5222875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31B0537-97D4-CC49-A76B-634F6A3FB51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6096000" cy="6261100"/>
          </a:xfrm>
          <a:pattFill prst="pct20">
            <a:fgClr>
              <a:schemeClr val="tx2"/>
            </a:fgClr>
            <a:bgClr>
              <a:schemeClr val="bg1"/>
            </a:bgClr>
          </a:pattFill>
        </p:spPr>
        <p:txBody>
          <a:bodyPr tIns="2651760"/>
          <a:lstStyle>
            <a:lvl1pPr algn="ct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6032AB2-38D4-BF4A-A7AB-33296B71E4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875" y="1584326"/>
            <a:ext cx="5486399" cy="4676775"/>
          </a:xfrm>
        </p:spPr>
        <p:txBody>
          <a:bodyPr lIns="2286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098655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allout_low i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F20306-76C8-3F45-B94F-CF2A1C22C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5" y="342900"/>
            <a:ext cx="5486400" cy="723900"/>
          </a:xfrm>
        </p:spPr>
        <p:txBody>
          <a:bodyPr lIns="228600" rIns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758BB88-1D88-A945-9F87-457DB1E0299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31B0537-97D4-CC49-A76B-634F6A3FB51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6096000" cy="6261100"/>
          </a:xfrm>
          <a:pattFill prst="pct20">
            <a:fgClr>
              <a:schemeClr val="tx2"/>
            </a:fgClr>
            <a:bgClr>
              <a:schemeClr val="bg1"/>
            </a:bgClr>
          </a:pattFill>
        </p:spPr>
        <p:txBody>
          <a:bodyPr tIns="2651760"/>
          <a:lstStyle>
            <a:lvl1pPr algn="ct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EE60AE5-24D1-2A42-9958-C863FAF38E3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876" y="1584326"/>
            <a:ext cx="5486400" cy="4676775"/>
          </a:xfrm>
        </p:spPr>
        <p:txBody>
          <a:bodyPr lIns="2286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9D58D12-4AE4-5F4D-BF23-B8C90DD0DCE1}"/>
              </a:ext>
            </a:extLst>
          </p:cNvPr>
          <p:cNvCxnSpPr>
            <a:cxnSpLocks/>
          </p:cNvCxnSpPr>
          <p:nvPr userDrawn="1"/>
        </p:nvCxnSpPr>
        <p:spPr>
          <a:xfrm>
            <a:off x="6477000" y="1325563"/>
            <a:ext cx="5222875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14931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allout_fu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758BB88-1D88-A945-9F87-457DB1E0299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31B0537-97D4-CC49-A76B-634F6A3FB51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12192000" cy="6261100"/>
          </a:xfrm>
          <a:pattFill prst="pct20">
            <a:fgClr>
              <a:schemeClr val="tx2"/>
            </a:fgClr>
            <a:bgClr>
              <a:schemeClr val="bg1"/>
            </a:bgClr>
          </a:pattFill>
        </p:spPr>
        <p:txBody>
          <a:bodyPr tIns="2651760"/>
          <a:lstStyle>
            <a:lvl1pPr algn="ct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F20306-76C8-3F45-B94F-CF2A1C22C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3525" y="0"/>
            <a:ext cx="4308474" cy="6261100"/>
          </a:xfrm>
          <a:gradFill>
            <a:gsLst>
              <a:gs pos="0">
                <a:schemeClr val="accent1">
                  <a:lumMod val="5000"/>
                  <a:lumOff val="95000"/>
                  <a:alpha val="75000"/>
                </a:schemeClr>
              </a:gs>
              <a:gs pos="47000">
                <a:schemeClr val="accent2">
                  <a:alpha val="75000"/>
                </a:schemeClr>
              </a:gs>
            </a:gsLst>
            <a:lin ang="5400000" scaled="1"/>
          </a:gradFill>
        </p:spPr>
        <p:txBody>
          <a:bodyPr lIns="274320" tIns="0" rIns="0" bIns="0" anchor="ctr" anchorCtr="0"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380003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869B8A6-9804-1048-8166-F789E401FDA5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0606F9-E155-FD47-9972-D713684EA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648F83C-B949-F844-9F52-7F6903B94DB8}"/>
              </a:ext>
            </a:extLst>
          </p:cNvPr>
          <p:cNvCxnSpPr>
            <a:cxnSpLocks/>
          </p:cNvCxnSpPr>
          <p:nvPr userDrawn="1"/>
        </p:nvCxnSpPr>
        <p:spPr>
          <a:xfrm>
            <a:off x="466725" y="1325563"/>
            <a:ext cx="112585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49851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F7185A-0E54-EC4B-A2D7-B3EEFA3226DA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</p:spTree>
    <p:extLst>
      <p:ext uri="{BB962C8B-B14F-4D97-AF65-F5344CB8AC3E}">
        <p14:creationId xmlns:p14="http://schemas.microsoft.com/office/powerpoint/2010/main" val="15815168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vide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/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solidFill>
            <a:schemeClr val="tx1"/>
          </a:solidFill>
        </p:spPr>
        <p:txBody>
          <a:bodyPr tIns="731520" anchor="ctr" anchorCtr="0"/>
          <a:lstStyle>
            <a:lvl1pPr algn="ctr">
              <a:defRPr sz="2000" b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media</a:t>
            </a:r>
          </a:p>
        </p:txBody>
      </p:sp>
    </p:spTree>
    <p:extLst>
      <p:ext uri="{BB962C8B-B14F-4D97-AF65-F5344CB8AC3E}">
        <p14:creationId xmlns:p14="http://schemas.microsoft.com/office/powerpoint/2010/main" val="8802574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BFA9D9-83F4-B54A-8DDA-F291608040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66725" y="2996830"/>
            <a:ext cx="7416800" cy="3264271"/>
          </a:xfrm>
        </p:spPr>
        <p:txBody>
          <a:bodyPr tIns="0" rIns="0" bIns="0" anchor="ctr" anchorCtr="0"/>
          <a:lstStyle>
            <a:lvl1pPr>
              <a:lnSpc>
                <a:spcPct val="100000"/>
              </a:lnSpc>
              <a:defRPr sz="5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 message here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6A95F5B4-3F8A-1F44-A10C-9766E32867C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" y="1736791"/>
            <a:ext cx="1070810" cy="566637"/>
          </a:xfrm>
          <a:prstGeom prst="rect">
            <a:avLst/>
          </a:prstGeom>
        </p:spPr>
      </p:pic>
      <p:sp>
        <p:nvSpPr>
          <p:cNvPr id="9" name="Picture Placeholder 16">
            <a:extLst>
              <a:ext uri="{FF2B5EF4-FFF2-40B4-BE49-F238E27FC236}">
                <a16:creationId xmlns:a16="http://schemas.microsoft.com/office/drawing/2014/main" id="{370E9501-642E-B247-9CE6-ED47E59FE28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55295" y="1584326"/>
            <a:ext cx="1447281" cy="863859"/>
          </a:xfrm>
          <a:solidFill>
            <a:schemeClr val="bg1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Insert entity logo </a:t>
            </a:r>
            <a:br>
              <a:rPr lang="en-US" dirty="0"/>
            </a:br>
            <a:r>
              <a:rPr lang="en-US" dirty="0"/>
              <a:t>or delete box for </a:t>
            </a:r>
            <a:br>
              <a:rPr lang="en-US" dirty="0"/>
            </a:br>
            <a:r>
              <a:rPr lang="en-US" dirty="0"/>
              <a:t>default logo</a:t>
            </a:r>
          </a:p>
        </p:txBody>
      </p:sp>
    </p:spTree>
    <p:extLst>
      <p:ext uri="{BB962C8B-B14F-4D97-AF65-F5344CB8AC3E}">
        <p14:creationId xmlns:p14="http://schemas.microsoft.com/office/powerpoint/2010/main" val="772009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low i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BFA9D9-83F4-B54A-8DDA-F291608040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66725" y="2996830"/>
            <a:ext cx="7416800" cy="3264271"/>
          </a:xfrm>
        </p:spPr>
        <p:txBody>
          <a:bodyPr tIns="0" rIns="0" bIns="0" anchor="ctr" anchorCtr="0"/>
          <a:lstStyle>
            <a:lvl1pPr>
              <a:lnSpc>
                <a:spcPct val="100000"/>
              </a:lnSpc>
              <a:defRPr sz="5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Thank you message here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68C28C-F47A-FF4E-BCF8-08E371A6F8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1382" y="1736791"/>
            <a:ext cx="1062444" cy="566637"/>
          </a:xfrm>
          <a:prstGeom prst="rect">
            <a:avLst/>
          </a:prstGeom>
        </p:spPr>
      </p:pic>
      <p:sp>
        <p:nvSpPr>
          <p:cNvPr id="12" name="Picture Placeholder 16">
            <a:extLst>
              <a:ext uri="{FF2B5EF4-FFF2-40B4-BE49-F238E27FC236}">
                <a16:creationId xmlns:a16="http://schemas.microsoft.com/office/drawing/2014/main" id="{B7DC1723-F681-A84F-A939-DB2E67510C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49952" y="1584326"/>
            <a:ext cx="1447281" cy="798455"/>
          </a:xfrm>
          <a:solidFill>
            <a:schemeClr val="accent2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Insert entity logo </a:t>
            </a:r>
            <a:br>
              <a:rPr lang="en-US" dirty="0"/>
            </a:br>
            <a:r>
              <a:rPr lang="en-US" dirty="0"/>
              <a:t>or delete box for </a:t>
            </a:r>
            <a:br>
              <a:rPr lang="en-US" dirty="0"/>
            </a:br>
            <a:r>
              <a:rPr lang="en-US" dirty="0"/>
              <a:t>default logo</a:t>
            </a:r>
          </a:p>
        </p:txBody>
      </p:sp>
    </p:spTree>
    <p:extLst>
      <p:ext uri="{BB962C8B-B14F-4D97-AF65-F5344CB8AC3E}">
        <p14:creationId xmlns:p14="http://schemas.microsoft.com/office/powerpoint/2010/main" val="13723980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no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5A0279-4271-0C4A-A510-EC71BD5BFF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6725" y="342901"/>
            <a:ext cx="11258550" cy="1241425"/>
          </a:xfrm>
        </p:spPr>
        <p:txBody>
          <a:bodyPr tIns="1371600" bIns="0" anchor="b" anchorCtr="0"/>
          <a:lstStyle>
            <a:lvl1pPr>
              <a:lnSpc>
                <a:spcPts val="4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512BBB34-0C92-BB4A-AC27-87BCDA2BE8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6"/>
            <a:ext cx="7416799" cy="1132748"/>
          </a:xfrm>
        </p:spPr>
        <p:txBody>
          <a:bodyPr tIns="301752" rIns="182880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C413C7-A5C3-C440-BEAB-026A4F9049A9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66725" y="6261100"/>
            <a:ext cx="3552825" cy="133350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1000">
                <a:solidFill>
                  <a:schemeClr val="bg1"/>
                </a:solidFill>
              </a:defRPr>
            </a:lvl3pPr>
            <a:lvl4pPr algn="l">
              <a:defRPr sz="1000">
                <a:solidFill>
                  <a:schemeClr val="bg1"/>
                </a:solidFill>
              </a:defRPr>
            </a:lvl4pPr>
            <a:lvl5pPr algn="l">
              <a:defRPr sz="1000">
                <a:solidFill>
                  <a:schemeClr val="bg1"/>
                </a:solidFill>
              </a:defRPr>
            </a:lvl5pPr>
            <a:lvl6pPr algn="l">
              <a:defRPr sz="1000">
                <a:solidFill>
                  <a:schemeClr val="bg1"/>
                </a:solidFill>
              </a:defRPr>
            </a:lvl6pPr>
            <a:lvl7pPr algn="l">
              <a:defRPr sz="1000">
                <a:solidFill>
                  <a:schemeClr val="bg1"/>
                </a:solidFill>
              </a:defRPr>
            </a:lvl7pPr>
            <a:lvl8pPr algn="l">
              <a:defRPr sz="1000">
                <a:solidFill>
                  <a:schemeClr val="bg1"/>
                </a:solidFill>
              </a:defRPr>
            </a:lvl8pPr>
            <a:lvl9pPr algn="l">
              <a:defRPr sz="1000"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XX.XX.XXXX</a:t>
            </a: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13CE3276-13B5-3E46-B586-9CB90C61E55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" y="4613275"/>
            <a:ext cx="1070810" cy="566637"/>
          </a:xfrm>
          <a:prstGeom prst="rect">
            <a:avLst/>
          </a:prstGeom>
        </p:spPr>
      </p:pic>
      <p:sp>
        <p:nvSpPr>
          <p:cNvPr id="15" name="Picture Placeholder 16">
            <a:extLst>
              <a:ext uri="{FF2B5EF4-FFF2-40B4-BE49-F238E27FC236}">
                <a16:creationId xmlns:a16="http://schemas.microsoft.com/office/drawing/2014/main" id="{9AC084AC-CDBD-B94F-8D6E-9783F92A450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5295" y="4460810"/>
            <a:ext cx="1447281" cy="863859"/>
          </a:xfrm>
          <a:solidFill>
            <a:schemeClr val="bg1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Insert entity logo </a:t>
            </a:r>
            <a:br>
              <a:rPr lang="en-US" dirty="0"/>
            </a:br>
            <a:r>
              <a:rPr lang="en-US" dirty="0"/>
              <a:t>or delete box for </a:t>
            </a:r>
            <a:br>
              <a:rPr lang="en-US" dirty="0"/>
            </a:br>
            <a:r>
              <a:rPr lang="en-US" dirty="0"/>
              <a:t>default logo</a:t>
            </a:r>
          </a:p>
        </p:txBody>
      </p:sp>
    </p:spTree>
    <p:extLst>
      <p:ext uri="{BB962C8B-B14F-4D97-AF65-F5344CB8AC3E}">
        <p14:creationId xmlns:p14="http://schemas.microsoft.com/office/powerpoint/2010/main" val="19323221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C0B79C-A3F9-B04E-A291-2BBEFCD76F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FE394604-6B48-BE40-8F43-ABC6903C8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342901"/>
            <a:ext cx="7416800" cy="1241425"/>
          </a:xfrm>
        </p:spPr>
        <p:txBody>
          <a:bodyPr tIns="1371600" rIns="182880" bIns="0" anchor="b" anchorCtr="0"/>
          <a:lstStyle>
            <a:lvl1pPr>
              <a:lnSpc>
                <a:spcPts val="4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4DCEB278-B482-8843-ADD0-D60C8BCA5C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6"/>
            <a:ext cx="7416800" cy="1108075"/>
          </a:xfrm>
        </p:spPr>
        <p:txBody>
          <a:bodyPr tIns="301752" rIns="182880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5BCF08AF-70EA-BB42-8F2F-4649BC659098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66725" y="6261100"/>
            <a:ext cx="3567113" cy="133350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1000">
                <a:solidFill>
                  <a:schemeClr val="bg1"/>
                </a:solidFill>
              </a:defRPr>
            </a:lvl3pPr>
            <a:lvl4pPr algn="l">
              <a:defRPr sz="1000">
                <a:solidFill>
                  <a:schemeClr val="bg1"/>
                </a:solidFill>
              </a:defRPr>
            </a:lvl4pPr>
            <a:lvl5pPr algn="l">
              <a:defRPr sz="1000">
                <a:solidFill>
                  <a:schemeClr val="bg1"/>
                </a:solidFill>
              </a:defRPr>
            </a:lvl5pPr>
            <a:lvl6pPr algn="l">
              <a:defRPr sz="1000">
                <a:solidFill>
                  <a:schemeClr val="bg1"/>
                </a:solidFill>
              </a:defRPr>
            </a:lvl6pPr>
            <a:lvl7pPr algn="l">
              <a:defRPr sz="1000">
                <a:solidFill>
                  <a:schemeClr val="bg1"/>
                </a:solidFill>
              </a:defRPr>
            </a:lvl7pPr>
            <a:lvl8pPr algn="l">
              <a:defRPr sz="1000">
                <a:solidFill>
                  <a:schemeClr val="bg1"/>
                </a:solidFill>
              </a:defRPr>
            </a:lvl8pPr>
            <a:lvl9pPr algn="l">
              <a:defRPr sz="1000"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XX.XX.XXXX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A1515E88-BEC8-4F41-84C2-74F5242E3A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" y="4613275"/>
            <a:ext cx="1070810" cy="566637"/>
          </a:xfrm>
          <a:prstGeom prst="rect">
            <a:avLst/>
          </a:prstGeom>
        </p:spPr>
      </p:pic>
      <p:sp>
        <p:nvSpPr>
          <p:cNvPr id="10" name="Picture Placeholder 16">
            <a:extLst>
              <a:ext uri="{FF2B5EF4-FFF2-40B4-BE49-F238E27FC236}">
                <a16:creationId xmlns:a16="http://schemas.microsoft.com/office/drawing/2014/main" id="{B833D77C-FB5C-934E-A308-14E92400D0A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5295" y="4460810"/>
            <a:ext cx="1447281" cy="863859"/>
          </a:xfrm>
          <a:solidFill>
            <a:schemeClr val="bg1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Insert entity logo </a:t>
            </a:r>
            <a:br>
              <a:rPr lang="en-US" dirty="0"/>
            </a:br>
            <a:r>
              <a:rPr lang="en-US" dirty="0"/>
              <a:t>or delete box for </a:t>
            </a:r>
            <a:br>
              <a:rPr lang="en-US" dirty="0"/>
            </a:br>
            <a:r>
              <a:rPr lang="en-US" dirty="0"/>
              <a:t>default logo</a:t>
            </a:r>
          </a:p>
        </p:txBody>
      </p:sp>
    </p:spTree>
    <p:extLst>
      <p:ext uri="{BB962C8B-B14F-4D97-AF65-F5344CB8AC3E}">
        <p14:creationId xmlns:p14="http://schemas.microsoft.com/office/powerpoint/2010/main" val="8107954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17B4CF-7E5D-2547-AA31-7F6A7B9859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201EE337-5CAD-7F45-8CFF-05FD18115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342901"/>
            <a:ext cx="7416800" cy="1241425"/>
          </a:xfrm>
        </p:spPr>
        <p:txBody>
          <a:bodyPr tIns="1371600" rIns="182880" bIns="0" anchor="b" anchorCtr="0"/>
          <a:lstStyle>
            <a:lvl1pPr>
              <a:lnSpc>
                <a:spcPts val="4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21AB9518-D147-5A47-8595-253E98CFC568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66725" y="6261100"/>
            <a:ext cx="3567113" cy="133350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1000">
                <a:solidFill>
                  <a:schemeClr val="bg1"/>
                </a:solidFill>
              </a:defRPr>
            </a:lvl3pPr>
            <a:lvl4pPr algn="l">
              <a:defRPr sz="1000">
                <a:solidFill>
                  <a:schemeClr val="bg1"/>
                </a:solidFill>
              </a:defRPr>
            </a:lvl4pPr>
            <a:lvl5pPr algn="l">
              <a:defRPr sz="1000">
                <a:solidFill>
                  <a:schemeClr val="bg1"/>
                </a:solidFill>
              </a:defRPr>
            </a:lvl5pPr>
            <a:lvl6pPr algn="l">
              <a:defRPr sz="1000">
                <a:solidFill>
                  <a:schemeClr val="bg1"/>
                </a:solidFill>
              </a:defRPr>
            </a:lvl6pPr>
            <a:lvl7pPr algn="l">
              <a:defRPr sz="1000">
                <a:solidFill>
                  <a:schemeClr val="bg1"/>
                </a:solidFill>
              </a:defRPr>
            </a:lvl7pPr>
            <a:lvl8pPr algn="l">
              <a:defRPr sz="1000">
                <a:solidFill>
                  <a:schemeClr val="bg1"/>
                </a:solidFill>
              </a:defRPr>
            </a:lvl8pPr>
            <a:lvl9pPr algn="l">
              <a:defRPr sz="1000"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XX.XX.XXXX</a:t>
            </a:r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67B672F3-4C98-9741-A5C7-1695AB1C8D9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" y="4613275"/>
            <a:ext cx="1070810" cy="566637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219A04-E58A-B541-B284-8463CD450E0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5295" y="4460810"/>
            <a:ext cx="1447281" cy="863859"/>
          </a:xfrm>
          <a:solidFill>
            <a:schemeClr val="bg1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Insert entity logo </a:t>
            </a:r>
            <a:br>
              <a:rPr lang="en-US" dirty="0"/>
            </a:br>
            <a:r>
              <a:rPr lang="en-US" dirty="0"/>
              <a:t>or delete box for </a:t>
            </a:r>
            <a:br>
              <a:rPr lang="en-US" dirty="0"/>
            </a:br>
            <a:r>
              <a:rPr lang="en-US" dirty="0"/>
              <a:t>default logo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5ADCC780-1CA3-CD48-98B5-50009A852B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6"/>
            <a:ext cx="7416800" cy="1108075"/>
          </a:xfrm>
        </p:spPr>
        <p:txBody>
          <a:bodyPr tIns="301752" rIns="182880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90040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17B4CF-7E5D-2547-AA31-7F6A7B9859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CB4BD5E4-9605-5B45-B53C-3263CBC0E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342901"/>
            <a:ext cx="7416800" cy="1241425"/>
          </a:xfrm>
        </p:spPr>
        <p:txBody>
          <a:bodyPr tIns="1371600" rIns="182880" bIns="0" anchor="b" anchorCtr="0"/>
          <a:lstStyle>
            <a:lvl1pPr>
              <a:lnSpc>
                <a:spcPts val="4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9C8139A2-E7C6-A94E-9243-8058FC270F4D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66725" y="6261100"/>
            <a:ext cx="3567113" cy="133350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1000">
                <a:solidFill>
                  <a:schemeClr val="bg1"/>
                </a:solidFill>
              </a:defRPr>
            </a:lvl3pPr>
            <a:lvl4pPr algn="l">
              <a:defRPr sz="1000">
                <a:solidFill>
                  <a:schemeClr val="bg1"/>
                </a:solidFill>
              </a:defRPr>
            </a:lvl4pPr>
            <a:lvl5pPr algn="l">
              <a:defRPr sz="1000">
                <a:solidFill>
                  <a:schemeClr val="bg1"/>
                </a:solidFill>
              </a:defRPr>
            </a:lvl5pPr>
            <a:lvl6pPr algn="l">
              <a:defRPr sz="1000">
                <a:solidFill>
                  <a:schemeClr val="bg1"/>
                </a:solidFill>
              </a:defRPr>
            </a:lvl6pPr>
            <a:lvl7pPr algn="l">
              <a:defRPr sz="1000">
                <a:solidFill>
                  <a:schemeClr val="bg1"/>
                </a:solidFill>
              </a:defRPr>
            </a:lvl7pPr>
            <a:lvl8pPr algn="l">
              <a:defRPr sz="1000">
                <a:solidFill>
                  <a:schemeClr val="bg1"/>
                </a:solidFill>
              </a:defRPr>
            </a:lvl8pPr>
            <a:lvl9pPr algn="l">
              <a:defRPr sz="1000"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XX.XX.XXXX</a:t>
            </a:r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CB79A36A-9F65-D448-A17F-0AA7551AAD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" y="4613275"/>
            <a:ext cx="1070810" cy="566637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4E5D8EB3-9199-B343-9D35-1520EFCFC74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5295" y="4460810"/>
            <a:ext cx="1447281" cy="863859"/>
          </a:xfrm>
          <a:solidFill>
            <a:schemeClr val="bg1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Insert entity logo </a:t>
            </a:r>
            <a:br>
              <a:rPr lang="en-US" dirty="0"/>
            </a:br>
            <a:r>
              <a:rPr lang="en-US" dirty="0"/>
              <a:t>or delete box for </a:t>
            </a:r>
            <a:br>
              <a:rPr lang="en-US" dirty="0"/>
            </a:br>
            <a:r>
              <a:rPr lang="en-US" dirty="0"/>
              <a:t>default logo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201EFFB7-4B7A-5441-B683-0C4C9AD518E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6"/>
            <a:ext cx="7416800" cy="1108075"/>
          </a:xfrm>
        </p:spPr>
        <p:txBody>
          <a:bodyPr tIns="301752" rIns="182880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0816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17B4CF-7E5D-2547-AA31-7F6A7B9859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3A7A0F2C-DFEE-4146-B997-DA062AC3D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342901"/>
            <a:ext cx="7416800" cy="1241425"/>
          </a:xfrm>
        </p:spPr>
        <p:txBody>
          <a:bodyPr tIns="1371600" rIns="182880" bIns="0" anchor="b" anchorCtr="0"/>
          <a:lstStyle>
            <a:lvl1pPr>
              <a:lnSpc>
                <a:spcPts val="4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BB1652BE-D3FE-3940-8949-9AAEC00A479F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66725" y="6261100"/>
            <a:ext cx="3567113" cy="133350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1000">
                <a:solidFill>
                  <a:schemeClr val="bg1"/>
                </a:solidFill>
              </a:defRPr>
            </a:lvl3pPr>
            <a:lvl4pPr algn="l">
              <a:defRPr sz="1000">
                <a:solidFill>
                  <a:schemeClr val="bg1"/>
                </a:solidFill>
              </a:defRPr>
            </a:lvl4pPr>
            <a:lvl5pPr algn="l">
              <a:defRPr sz="1000">
                <a:solidFill>
                  <a:schemeClr val="bg1"/>
                </a:solidFill>
              </a:defRPr>
            </a:lvl5pPr>
            <a:lvl6pPr algn="l">
              <a:defRPr sz="1000">
                <a:solidFill>
                  <a:schemeClr val="bg1"/>
                </a:solidFill>
              </a:defRPr>
            </a:lvl6pPr>
            <a:lvl7pPr algn="l">
              <a:defRPr sz="1000">
                <a:solidFill>
                  <a:schemeClr val="bg1"/>
                </a:solidFill>
              </a:defRPr>
            </a:lvl7pPr>
            <a:lvl8pPr algn="l">
              <a:defRPr sz="1000">
                <a:solidFill>
                  <a:schemeClr val="bg1"/>
                </a:solidFill>
              </a:defRPr>
            </a:lvl8pPr>
            <a:lvl9pPr algn="l">
              <a:defRPr sz="1000"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XX.XX.XXXX</a:t>
            </a:r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BA43257B-5B80-1147-B57D-DE933A790BB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" y="4613275"/>
            <a:ext cx="1070810" cy="566637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6BA6DFA-F13F-7743-8870-871C9E26E3D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5295" y="4460810"/>
            <a:ext cx="1447281" cy="863859"/>
          </a:xfrm>
          <a:solidFill>
            <a:schemeClr val="bg1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Insert entity logo </a:t>
            </a:r>
            <a:br>
              <a:rPr lang="en-US" dirty="0"/>
            </a:br>
            <a:r>
              <a:rPr lang="en-US" dirty="0"/>
              <a:t>or delete box for </a:t>
            </a:r>
            <a:br>
              <a:rPr lang="en-US" dirty="0"/>
            </a:br>
            <a:r>
              <a:rPr lang="en-US" dirty="0"/>
              <a:t>default logo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D084DC68-6CAE-0B4D-A9F3-56659C53DE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6"/>
            <a:ext cx="7416800" cy="1108075"/>
          </a:xfrm>
        </p:spPr>
        <p:txBody>
          <a:bodyPr tIns="301752" rIns="182880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97911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17B4CF-7E5D-2547-AA31-7F6A7B9859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6A968E52-F820-D344-901F-F4AA96A1C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342901"/>
            <a:ext cx="7416800" cy="1241425"/>
          </a:xfrm>
        </p:spPr>
        <p:txBody>
          <a:bodyPr tIns="1371600" rIns="182880" bIns="0" anchor="b" anchorCtr="0"/>
          <a:lstStyle>
            <a:lvl1pPr>
              <a:lnSpc>
                <a:spcPts val="4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1EFF02FD-B6E3-214F-B831-0D922293C83E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66725" y="6261100"/>
            <a:ext cx="3567113" cy="133350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1000">
                <a:solidFill>
                  <a:schemeClr val="bg1"/>
                </a:solidFill>
              </a:defRPr>
            </a:lvl3pPr>
            <a:lvl4pPr algn="l">
              <a:defRPr sz="1000">
                <a:solidFill>
                  <a:schemeClr val="bg1"/>
                </a:solidFill>
              </a:defRPr>
            </a:lvl4pPr>
            <a:lvl5pPr algn="l">
              <a:defRPr sz="1000">
                <a:solidFill>
                  <a:schemeClr val="bg1"/>
                </a:solidFill>
              </a:defRPr>
            </a:lvl5pPr>
            <a:lvl6pPr algn="l">
              <a:defRPr sz="1000">
                <a:solidFill>
                  <a:schemeClr val="bg1"/>
                </a:solidFill>
              </a:defRPr>
            </a:lvl6pPr>
            <a:lvl7pPr algn="l">
              <a:defRPr sz="1000">
                <a:solidFill>
                  <a:schemeClr val="bg1"/>
                </a:solidFill>
              </a:defRPr>
            </a:lvl7pPr>
            <a:lvl8pPr algn="l">
              <a:defRPr sz="1000">
                <a:solidFill>
                  <a:schemeClr val="bg1"/>
                </a:solidFill>
              </a:defRPr>
            </a:lvl8pPr>
            <a:lvl9pPr algn="l">
              <a:defRPr sz="1000"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XX.XX.XXXX</a:t>
            </a:r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53147DD1-950A-C745-BED5-78B353FFA19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" y="4613275"/>
            <a:ext cx="1070810" cy="566637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D4A1A41-135F-D346-955D-AA179792D67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5295" y="4460810"/>
            <a:ext cx="1447281" cy="863859"/>
          </a:xfrm>
          <a:solidFill>
            <a:schemeClr val="bg1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Insert entity logo </a:t>
            </a:r>
            <a:br>
              <a:rPr lang="en-US" dirty="0"/>
            </a:br>
            <a:r>
              <a:rPr lang="en-US" dirty="0"/>
              <a:t>or delete box for </a:t>
            </a:r>
            <a:br>
              <a:rPr lang="en-US" dirty="0"/>
            </a:br>
            <a:r>
              <a:rPr lang="en-US" dirty="0"/>
              <a:t>default logo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2B29B37B-25D1-B143-951D-C4ED385EE58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6"/>
            <a:ext cx="7416800" cy="1108075"/>
          </a:xfrm>
        </p:spPr>
        <p:txBody>
          <a:bodyPr tIns="301752" rIns="182880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19312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17B4CF-7E5D-2547-AA31-7F6A7B9859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EF42D942-2478-4D47-A32C-F504EF9E6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342901"/>
            <a:ext cx="7416800" cy="1241425"/>
          </a:xfrm>
        </p:spPr>
        <p:txBody>
          <a:bodyPr tIns="1371600" rIns="182880" bIns="0" anchor="b" anchorCtr="0"/>
          <a:lstStyle>
            <a:lvl1pPr>
              <a:lnSpc>
                <a:spcPts val="4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15C4B240-577D-9542-BB55-1143CC10FB0E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66725" y="6261100"/>
            <a:ext cx="3567113" cy="133350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1000">
                <a:solidFill>
                  <a:schemeClr val="bg1"/>
                </a:solidFill>
              </a:defRPr>
            </a:lvl3pPr>
            <a:lvl4pPr algn="l">
              <a:defRPr sz="1000">
                <a:solidFill>
                  <a:schemeClr val="bg1"/>
                </a:solidFill>
              </a:defRPr>
            </a:lvl4pPr>
            <a:lvl5pPr algn="l">
              <a:defRPr sz="1000">
                <a:solidFill>
                  <a:schemeClr val="bg1"/>
                </a:solidFill>
              </a:defRPr>
            </a:lvl5pPr>
            <a:lvl6pPr algn="l">
              <a:defRPr sz="1000">
                <a:solidFill>
                  <a:schemeClr val="bg1"/>
                </a:solidFill>
              </a:defRPr>
            </a:lvl6pPr>
            <a:lvl7pPr algn="l">
              <a:defRPr sz="1000">
                <a:solidFill>
                  <a:schemeClr val="bg1"/>
                </a:solidFill>
              </a:defRPr>
            </a:lvl7pPr>
            <a:lvl8pPr algn="l">
              <a:defRPr sz="1000">
                <a:solidFill>
                  <a:schemeClr val="bg1"/>
                </a:solidFill>
              </a:defRPr>
            </a:lvl8pPr>
            <a:lvl9pPr algn="l">
              <a:defRPr sz="1000"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XX.XX.XXXX</a:t>
            </a:r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C9464B15-94F0-8A4C-B350-74686D75422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" y="4613275"/>
            <a:ext cx="1070810" cy="566637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12E0B9CD-6DDE-AB44-B006-621591AF807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5295" y="4460810"/>
            <a:ext cx="1447281" cy="863859"/>
          </a:xfrm>
          <a:solidFill>
            <a:schemeClr val="bg1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Insert entity logo </a:t>
            </a:r>
            <a:br>
              <a:rPr lang="en-US" dirty="0"/>
            </a:br>
            <a:r>
              <a:rPr lang="en-US" dirty="0"/>
              <a:t>or delete box for </a:t>
            </a:r>
            <a:br>
              <a:rPr lang="en-US" dirty="0"/>
            </a:br>
            <a:r>
              <a:rPr lang="en-US" dirty="0"/>
              <a:t>default logo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57F9B4B9-63C9-0F4A-9D02-52C4BFD7BB8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6"/>
            <a:ext cx="7416800" cy="1108075"/>
          </a:xfrm>
        </p:spPr>
        <p:txBody>
          <a:bodyPr tIns="301752" rIns="182880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46735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0ED7FF-B301-DB49-88A6-4CD72677E4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2A6CBF33-95A6-BA4A-9EBE-9DD389BBF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1584325"/>
            <a:ext cx="5497513" cy="3475813"/>
          </a:xfrm>
        </p:spPr>
        <p:txBody>
          <a:bodyPr tIns="0" rIns="0" bIns="1097280" anchor="ctr" anchorCtr="0"/>
          <a:lstStyle>
            <a:lvl1pPr>
              <a:lnSpc>
                <a:spcPts val="4000"/>
              </a:lnSpc>
              <a:defRPr sz="36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2703DA-6F62-9B4A-910F-D77F4BC918C9}"/>
              </a:ext>
            </a:extLst>
          </p:cNvPr>
          <p:cNvSpPr txBox="1"/>
          <p:nvPr userDrawn="1"/>
        </p:nvSpPr>
        <p:spPr>
          <a:xfrm>
            <a:off x="10228984" y="6400970"/>
            <a:ext cx="1496291" cy="20875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marL="0" lvl="0" indent="-4572000" algn="r"/>
            <a:r>
              <a:rPr lang="en-US" sz="800" b="1" dirty="0">
                <a:solidFill>
                  <a:schemeClr val="accent1"/>
                </a:solidFill>
              </a:rPr>
              <a:t>UNC Health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5DF001-212C-4540-80F0-7DA5FC4C1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5A7F43-CEE2-834B-8BDA-E4A6504C9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E38607-C19C-774D-BEF7-493C59161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4746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low i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174749E-3478-0846-8E5D-5A453C217D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2A6CBF33-95A6-BA4A-9EBE-9DD389BBF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1584325"/>
            <a:ext cx="5497513" cy="3475813"/>
          </a:xfrm>
        </p:spPr>
        <p:txBody>
          <a:bodyPr tIns="0" rIns="0" bIns="1097280" anchor="ctr" anchorCtr="0"/>
          <a:lstStyle>
            <a:lvl1pPr>
              <a:lnSpc>
                <a:spcPts val="4000"/>
              </a:lnSpc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D338B1-A6EB-B747-93D6-CD0C95445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173091-C838-5F47-8B9C-4265A9A7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175CEF-9B03-8847-99BF-1904D1E44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21B976-CB04-C147-BDC7-E24651677804}"/>
              </a:ext>
            </a:extLst>
          </p:cNvPr>
          <p:cNvSpPr txBox="1"/>
          <p:nvPr userDrawn="1"/>
        </p:nvSpPr>
        <p:spPr>
          <a:xfrm>
            <a:off x="10228984" y="6400970"/>
            <a:ext cx="1496291" cy="20875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marL="0" lvl="0" indent="-4572000" algn="r"/>
            <a:r>
              <a:rPr lang="en-US" sz="800" b="1" dirty="0">
                <a:solidFill>
                  <a:schemeClr val="accent1"/>
                </a:solidFill>
              </a:rPr>
              <a:t>UNC Health</a:t>
            </a:r>
          </a:p>
        </p:txBody>
      </p:sp>
    </p:spTree>
    <p:extLst>
      <p:ext uri="{BB962C8B-B14F-4D97-AF65-F5344CB8AC3E}">
        <p14:creationId xmlns:p14="http://schemas.microsoft.com/office/powerpoint/2010/main" val="27316222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02E4A80-36C5-974E-B2A6-F7DE46DE69F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E2B33552-D8EC-6241-9A0E-4AF7BBAA6FB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5"/>
            <a:ext cx="7416799" cy="4676775"/>
          </a:xfrm>
        </p:spPr>
        <p:txBody>
          <a:bodyPr tIns="0" rIns="182880" bIns="20574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1pPr>
            <a:lvl2pPr marL="0" indent="-182880">
              <a:buClr>
                <a:schemeClr val="accent1"/>
              </a:buClr>
              <a:buFont typeface="System Font Regular"/>
              <a:buChar char="–"/>
              <a:defRPr sz="1200" b="1">
                <a:solidFill>
                  <a:schemeClr val="accent1"/>
                </a:solidFill>
              </a:defRPr>
            </a:lvl2pPr>
            <a:lvl3pPr marL="0" indent="0">
              <a:buNone/>
              <a:defRPr sz="2400" b="0">
                <a:solidFill>
                  <a:schemeClr val="accent1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4pPr>
            <a:lvl5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5pPr>
            <a:lvl6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6pPr>
            <a:lvl7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7pPr>
            <a:lvl8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8pPr>
            <a:lvl9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865055-4BFD-D940-B23A-E0A78C8440D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A7EF60-65D6-1A44-A899-D9FF0AD3D2A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F0FDACC-34F4-6744-AA11-B2BBBB94BBD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5554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low i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199714B-714F-8249-B931-1BFAC99FB0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E2B33552-D8EC-6241-9A0E-4AF7BBAA6FB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5"/>
            <a:ext cx="7416799" cy="4676775"/>
          </a:xfrm>
        </p:spPr>
        <p:txBody>
          <a:bodyPr tIns="0" rIns="182880" bIns="20574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1pPr>
            <a:lvl2pPr marL="0" indent="-182880">
              <a:buClr>
                <a:schemeClr val="accent1"/>
              </a:buClr>
              <a:buFont typeface="System Font Regular"/>
              <a:buChar char="–"/>
              <a:defRPr sz="1200" b="1">
                <a:solidFill>
                  <a:schemeClr val="accent1"/>
                </a:solidFill>
              </a:defRPr>
            </a:lvl2pPr>
            <a:lvl3pPr marL="0" indent="0">
              <a:buNone/>
              <a:defRPr sz="2400" b="0">
                <a:solidFill>
                  <a:schemeClr val="accent1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4pPr>
            <a:lvl5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5pPr>
            <a:lvl6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6pPr>
            <a:lvl7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7pPr>
            <a:lvl8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8pPr>
            <a:lvl9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865055-4BFD-D940-B23A-E0A78C8440D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A7EF60-65D6-1A44-A899-D9FF0AD3D2A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F0FDACC-34F4-6744-AA11-B2BBBB94BBD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8672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865055-4BFD-D940-B23A-E0A78C8440D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A7EF60-65D6-1A44-A899-D9FF0AD3D2A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F0FDACC-34F4-6744-AA11-B2BBBB94BBD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0CC5E3-A676-F348-B64F-9A2A12662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1584325"/>
            <a:ext cx="7416799" cy="4676775"/>
          </a:xfrm>
        </p:spPr>
        <p:txBody>
          <a:bodyPr tIns="0" rIns="182880" bIns="1737360" anchor="ctr" anchorCtr="0"/>
          <a:lstStyle>
            <a:lvl1pPr>
              <a:lnSpc>
                <a:spcPct val="100000"/>
              </a:lnSpc>
              <a:defRPr sz="30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8425925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_low i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865055-4BFD-D940-B23A-E0A78C8440D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A7EF60-65D6-1A44-A899-D9FF0AD3D2A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F0FDACC-34F4-6744-AA11-B2BBBB94BBD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0CC5E3-A676-F348-B64F-9A2A12662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1584325"/>
            <a:ext cx="7416799" cy="4676775"/>
          </a:xfrm>
        </p:spPr>
        <p:txBody>
          <a:bodyPr tIns="0" rIns="182880" bIns="1737360" anchor="ctr" anchorCtr="0"/>
          <a:lstStyle>
            <a:lvl1pPr>
              <a:lnSpc>
                <a:spcPct val="100000"/>
              </a:lnSpc>
              <a:defRPr sz="3000" b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4395899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co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915052-D43B-2341-9EEF-BF86700831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6725" y="1584324"/>
            <a:ext cx="11258550" cy="4676776"/>
          </a:xfrm>
        </p:spPr>
        <p:txBody>
          <a:bodyPr rIns="1938528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2CD5F2E-8E58-A14B-B80C-9B6594482EB6}"/>
              </a:ext>
            </a:extLst>
          </p:cNvPr>
          <p:cNvCxnSpPr>
            <a:cxnSpLocks/>
          </p:cNvCxnSpPr>
          <p:nvPr userDrawn="1"/>
        </p:nvCxnSpPr>
        <p:spPr>
          <a:xfrm>
            <a:off x="466725" y="1325563"/>
            <a:ext cx="112585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13">
            <a:extLst>
              <a:ext uri="{FF2B5EF4-FFF2-40B4-BE49-F238E27FC236}">
                <a16:creationId xmlns:a16="http://schemas.microsoft.com/office/drawing/2014/main" id="{A73E81F0-30EC-604C-95CA-DB8CC6CADA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1117" y="6400970"/>
            <a:ext cx="1070187" cy="20875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800">
                <a:solidFill>
                  <a:schemeClr val="accent1"/>
                </a:solidFill>
              </a:defRPr>
            </a:lvl1pPr>
            <a:lvl2pPr marL="0" algn="ctr">
              <a:defRPr sz="800">
                <a:solidFill>
                  <a:schemeClr val="accent1"/>
                </a:solidFill>
              </a:defRPr>
            </a:lvl2pPr>
            <a:lvl3pPr marL="0" algn="ctr">
              <a:defRPr sz="800">
                <a:solidFill>
                  <a:schemeClr val="accent1"/>
                </a:solidFill>
              </a:defRPr>
            </a:lvl3pPr>
            <a:lvl4pPr marL="0" algn="ctr">
              <a:defRPr sz="800">
                <a:solidFill>
                  <a:schemeClr val="accent1"/>
                </a:solidFill>
              </a:defRPr>
            </a:lvl4pPr>
            <a:lvl5pPr marL="0" algn="ctr">
              <a:defRPr sz="800">
                <a:solidFill>
                  <a:schemeClr val="accent1"/>
                </a:solidFill>
              </a:defRPr>
            </a:lvl5pPr>
            <a:lvl6pPr marL="0" algn="ctr">
              <a:defRPr sz="800">
                <a:solidFill>
                  <a:schemeClr val="accent1"/>
                </a:solidFill>
              </a:defRPr>
            </a:lvl6pPr>
            <a:lvl7pPr marL="0" algn="ctr">
              <a:defRPr sz="800">
                <a:solidFill>
                  <a:schemeClr val="accent1"/>
                </a:solidFill>
              </a:defRPr>
            </a:lvl7pPr>
            <a:lvl8pPr marL="0" algn="ctr">
              <a:defRPr sz="800">
                <a:solidFill>
                  <a:schemeClr val="accent1"/>
                </a:solidFill>
              </a:defRPr>
            </a:lvl8pPr>
            <a:lvl9pPr marL="0" algn="ctr">
              <a:defRPr sz="800">
                <a:solidFill>
                  <a:schemeClr val="accent1"/>
                </a:solidFill>
              </a:defRPr>
            </a:lvl9pPr>
          </a:lstStyle>
          <a:p>
            <a:r>
              <a:rPr lang="en-US" dirty="0"/>
              <a:t>XX.XX.XXXX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D35AA9-2F43-3343-BA48-1CA2E6322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60579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915052-D43B-2341-9EEF-BF86700831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6725" y="1584324"/>
            <a:ext cx="5497513" cy="467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290614-5015-FC49-9E9D-A9E87844B58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75" y="1584324"/>
            <a:ext cx="5497513" cy="46767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C4742D5-3A05-9045-B74A-D3F962B802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3FE8545-7798-1641-AF94-65B0020EBC8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B145867-33F4-7942-A468-63972ECBADF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01C0A9-E7F2-E043-948A-B1E2EA474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5F8FA7-0E8B-AC4B-9A04-27BD3889EBF9}"/>
              </a:ext>
            </a:extLst>
          </p:cNvPr>
          <p:cNvCxnSpPr>
            <a:cxnSpLocks/>
          </p:cNvCxnSpPr>
          <p:nvPr userDrawn="1"/>
        </p:nvCxnSpPr>
        <p:spPr>
          <a:xfrm>
            <a:off x="466725" y="1325563"/>
            <a:ext cx="112585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299463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915052-D43B-2341-9EEF-BF86700831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6725" y="1584324"/>
            <a:ext cx="3567113" cy="467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290614-5015-FC49-9E9D-A9E87844B58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08475" y="1584325"/>
            <a:ext cx="3575049" cy="46767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ADD0FD0-82F6-6249-86EF-808648B0682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72450" y="1584324"/>
            <a:ext cx="3552825" cy="467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7CAEDB-ABB8-1842-AE19-7725B4CAB22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71D53-83D4-0142-88D2-21B34455C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638CA74-93B7-F445-8D0F-582527E50ADD}"/>
              </a:ext>
            </a:extLst>
          </p:cNvPr>
          <p:cNvCxnSpPr>
            <a:cxnSpLocks/>
          </p:cNvCxnSpPr>
          <p:nvPr userDrawn="1"/>
        </p:nvCxnSpPr>
        <p:spPr>
          <a:xfrm>
            <a:off x="466725" y="1325563"/>
            <a:ext cx="112585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193710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col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915052-D43B-2341-9EEF-BF86700831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6725" y="1584324"/>
            <a:ext cx="5497513" cy="467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16">
            <a:extLst>
              <a:ext uri="{FF2B5EF4-FFF2-40B4-BE49-F238E27FC236}">
                <a16:creationId xmlns:a16="http://schemas.microsoft.com/office/drawing/2014/main" id="{F22DB92E-0BE0-1049-8105-20C747BD017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38875" y="1584326"/>
            <a:ext cx="5486399" cy="4365212"/>
          </a:xfrm>
          <a:pattFill prst="pct8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tIns="731520" anchor="ctr"/>
          <a:lstStyle>
            <a:lvl1pPr algn="ct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F20306-76C8-3F45-B94F-CF2A1C22C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758BB88-1D88-A945-9F87-457DB1E0299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EE122B8-2BA6-D444-B9FC-8EE2551015AF}"/>
              </a:ext>
            </a:extLst>
          </p:cNvPr>
          <p:cNvCxnSpPr>
            <a:cxnSpLocks/>
          </p:cNvCxnSpPr>
          <p:nvPr userDrawn="1"/>
        </p:nvCxnSpPr>
        <p:spPr>
          <a:xfrm>
            <a:off x="466725" y="1325563"/>
            <a:ext cx="112585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914805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col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915052-D43B-2341-9EEF-BF86700831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6725" y="1584324"/>
            <a:ext cx="5497513" cy="467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16">
            <a:extLst>
              <a:ext uri="{FF2B5EF4-FFF2-40B4-BE49-F238E27FC236}">
                <a16:creationId xmlns:a16="http://schemas.microsoft.com/office/drawing/2014/main" id="{F22DB92E-0BE0-1049-8105-20C747BD017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38875" y="1584327"/>
            <a:ext cx="5497513" cy="3747695"/>
          </a:xfrm>
          <a:pattFill prst="pct8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tIns="731520" anchor="ctr"/>
          <a:lstStyle>
            <a:lvl1pPr algn="ct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F20306-76C8-3F45-B94F-CF2A1C22C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90FC0A0-8890-FA4A-A265-675F16FD344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38875" y="5332022"/>
            <a:ext cx="5486400" cy="929079"/>
          </a:xfrm>
        </p:spPr>
        <p:txBody>
          <a:bodyPr tIns="137160"/>
          <a:lstStyle>
            <a:lvl1pPr>
              <a:defRPr sz="900" b="1">
                <a:solidFill>
                  <a:schemeClr val="accent1"/>
                </a:solidFill>
              </a:defRPr>
            </a:lvl1pPr>
            <a:lvl2pPr>
              <a:defRPr sz="900"/>
            </a:lvl2pPr>
            <a:lvl3pPr marL="0" indent="0">
              <a:buFontTx/>
              <a:buNone/>
              <a:defRPr sz="900" b="1"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 sz="900" b="1"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 sz="900" b="1">
                <a:solidFill>
                  <a:schemeClr val="accent1"/>
                </a:solidFill>
              </a:defRPr>
            </a:lvl5pPr>
            <a:lvl6pPr marL="0" indent="0">
              <a:buFontTx/>
              <a:buNone/>
              <a:defRPr sz="900" b="1">
                <a:solidFill>
                  <a:schemeClr val="accent1"/>
                </a:solidFill>
              </a:defRPr>
            </a:lvl6pPr>
            <a:lvl7pPr marL="0" indent="0">
              <a:buFontTx/>
              <a:buNone/>
              <a:defRPr sz="900" b="1">
                <a:solidFill>
                  <a:schemeClr val="accent1"/>
                </a:solidFill>
              </a:defRPr>
            </a:lvl7pPr>
            <a:lvl8pPr marL="0" indent="0">
              <a:buFontTx/>
              <a:buNone/>
              <a:defRPr sz="900" b="1">
                <a:solidFill>
                  <a:schemeClr val="accent1"/>
                </a:solidFill>
              </a:defRPr>
            </a:lvl8pPr>
            <a:lvl9pPr marL="0" indent="0">
              <a:buFontTx/>
              <a:buNone/>
              <a:defRPr sz="900" b="1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C830B4-E9C0-1844-9666-E44BDF9B6EF7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283AC57-D239-4F44-A373-83E8AF1607A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1FD62E05-6DF1-3642-9C7A-C5DD14FBD3AA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036FCCE-0ED1-BB45-9AA8-E6ABE533D030}"/>
              </a:ext>
            </a:extLst>
          </p:cNvPr>
          <p:cNvCxnSpPr>
            <a:cxnSpLocks/>
          </p:cNvCxnSpPr>
          <p:nvPr userDrawn="1"/>
        </p:nvCxnSpPr>
        <p:spPr>
          <a:xfrm>
            <a:off x="466725" y="1325563"/>
            <a:ext cx="112585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515497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col ch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915052-D43B-2341-9EEF-BF86700831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6725" y="1584324"/>
            <a:ext cx="5497513" cy="467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F20306-76C8-3F45-B94F-CF2A1C22C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758BB88-1D88-A945-9F87-457DB1E0299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D9A7A099-8FCD-F248-90AD-8AB09DA1ADCE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6227764" y="1584326"/>
            <a:ext cx="5497511" cy="4676775"/>
          </a:xfrm>
          <a:pattFill prst="pct10">
            <a:fgClr>
              <a:schemeClr val="tx2"/>
            </a:fgClr>
            <a:bgClr>
              <a:schemeClr val="bg1"/>
            </a:bgClr>
          </a:pattFill>
        </p:spPr>
        <p:txBody>
          <a:bodyPr tIns="2468880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9A68E80-3528-4444-AEBB-C8CCD95AA0D5}"/>
              </a:ext>
            </a:extLst>
          </p:cNvPr>
          <p:cNvCxnSpPr>
            <a:cxnSpLocks/>
          </p:cNvCxnSpPr>
          <p:nvPr userDrawn="1"/>
        </p:nvCxnSpPr>
        <p:spPr>
          <a:xfrm>
            <a:off x="466725" y="1325563"/>
            <a:ext cx="112585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050827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col ta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915052-D43B-2341-9EEF-BF86700831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6725" y="1584324"/>
            <a:ext cx="5497513" cy="467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F20306-76C8-3F45-B94F-CF2A1C22C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758BB88-1D88-A945-9F87-457DB1E0299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E970E05D-6C9C-AA4C-9AC8-08594C5B389D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6227764" y="1584326"/>
            <a:ext cx="5497511" cy="4676775"/>
          </a:xfrm>
          <a:pattFill prst="pct10">
            <a:fgClr>
              <a:schemeClr val="accent1"/>
            </a:fgClr>
            <a:bgClr>
              <a:schemeClr val="bg1"/>
            </a:bgClr>
          </a:pattFill>
        </p:spPr>
        <p:txBody>
          <a:bodyPr tIns="2514600"/>
          <a:lstStyle>
            <a:lvl1pPr algn="ctr">
              <a:defRPr/>
            </a:lvl1pPr>
          </a:lstStyle>
          <a:p>
            <a:r>
              <a:rPr lang="en-US" dirty="0"/>
              <a:t>Click icon to add table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AE3CF20-F6A9-EB44-8A9A-5F81C99E3B86}"/>
              </a:ext>
            </a:extLst>
          </p:cNvPr>
          <p:cNvCxnSpPr>
            <a:cxnSpLocks/>
          </p:cNvCxnSpPr>
          <p:nvPr userDrawn="1"/>
        </p:nvCxnSpPr>
        <p:spPr>
          <a:xfrm>
            <a:off x="466725" y="1325563"/>
            <a:ext cx="112585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117588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full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F20306-76C8-3F45-B94F-CF2A1C22C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758BB88-1D88-A945-9F87-457DB1E0299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31B0537-97D4-CC49-A76B-634F6A3FB51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1325564"/>
            <a:ext cx="12192000" cy="4935537"/>
          </a:xfrm>
          <a:pattFill prst="pct20">
            <a:fgClr>
              <a:schemeClr val="tx2"/>
            </a:fgClr>
            <a:bgClr>
              <a:schemeClr val="bg1"/>
            </a:bgClr>
          </a:pattFill>
        </p:spPr>
        <p:txBody>
          <a:bodyPr tIns="2651760"/>
          <a:lstStyle>
            <a:lvl1pPr algn="ct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34327022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all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746CC6D-8813-8A49-97BC-3A30C8F416F4}"/>
              </a:ext>
            </a:extLst>
          </p:cNvPr>
          <p:cNvSpPr/>
          <p:nvPr userDrawn="1"/>
        </p:nvSpPr>
        <p:spPr bwMode="auto">
          <a:xfrm>
            <a:off x="0" y="0"/>
            <a:ext cx="12192000" cy="6261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rtlCol="0" anchor="ctr"/>
          <a:lstStyle/>
          <a:p>
            <a:pPr algn="ctr"/>
            <a:endParaRPr lang="en-US" sz="1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F20306-76C8-3F45-B94F-CF2A1C22C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5" y="342900"/>
            <a:ext cx="5486398" cy="723900"/>
          </a:xfrm>
        </p:spPr>
        <p:txBody>
          <a:bodyPr lIns="228600" rIns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758BB88-1D88-A945-9F87-457DB1E0299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749C57A-40D3-284B-A710-F9DC63E9616B}"/>
              </a:ext>
            </a:extLst>
          </p:cNvPr>
          <p:cNvCxnSpPr>
            <a:cxnSpLocks/>
          </p:cNvCxnSpPr>
          <p:nvPr userDrawn="1"/>
        </p:nvCxnSpPr>
        <p:spPr>
          <a:xfrm>
            <a:off x="6477000" y="1325563"/>
            <a:ext cx="5222875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31B0537-97D4-CC49-A76B-634F6A3FB51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6096000" cy="6261100"/>
          </a:xfrm>
          <a:pattFill prst="pct20">
            <a:fgClr>
              <a:schemeClr val="tx2"/>
            </a:fgClr>
            <a:bgClr>
              <a:schemeClr val="bg1"/>
            </a:bgClr>
          </a:pattFill>
        </p:spPr>
        <p:txBody>
          <a:bodyPr tIns="2651760"/>
          <a:lstStyle>
            <a:lvl1pPr algn="ct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6032AB2-38D4-BF4A-A7AB-33296B71E4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875" y="1584326"/>
            <a:ext cx="5486399" cy="4676775"/>
          </a:xfrm>
        </p:spPr>
        <p:txBody>
          <a:bodyPr lIns="2286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71390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allout_low i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F20306-76C8-3F45-B94F-CF2A1C22C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5" y="342900"/>
            <a:ext cx="5486400" cy="723900"/>
          </a:xfrm>
        </p:spPr>
        <p:txBody>
          <a:bodyPr lIns="228600" rIns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758BB88-1D88-A945-9F87-457DB1E0299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31B0537-97D4-CC49-A76B-634F6A3FB51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6096000" cy="6261100"/>
          </a:xfrm>
          <a:pattFill prst="pct20">
            <a:fgClr>
              <a:schemeClr val="tx2"/>
            </a:fgClr>
            <a:bgClr>
              <a:schemeClr val="bg1"/>
            </a:bgClr>
          </a:pattFill>
        </p:spPr>
        <p:txBody>
          <a:bodyPr tIns="2651760"/>
          <a:lstStyle>
            <a:lvl1pPr algn="ct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EE60AE5-24D1-2A42-9958-C863FAF38E3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876" y="1584326"/>
            <a:ext cx="5486400" cy="4676775"/>
          </a:xfrm>
        </p:spPr>
        <p:txBody>
          <a:bodyPr lIns="2286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9D58D12-4AE4-5F4D-BF23-B8C90DD0DCE1}"/>
              </a:ext>
            </a:extLst>
          </p:cNvPr>
          <p:cNvCxnSpPr>
            <a:cxnSpLocks/>
          </p:cNvCxnSpPr>
          <p:nvPr userDrawn="1"/>
        </p:nvCxnSpPr>
        <p:spPr>
          <a:xfrm>
            <a:off x="6477000" y="1325563"/>
            <a:ext cx="5222875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81246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allout_fu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758BB88-1D88-A945-9F87-457DB1E0299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31B0537-97D4-CC49-A76B-634F6A3FB51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12192000" cy="6261100"/>
          </a:xfrm>
          <a:pattFill prst="pct20">
            <a:fgClr>
              <a:schemeClr val="tx2"/>
            </a:fgClr>
            <a:bgClr>
              <a:schemeClr val="bg1"/>
            </a:bgClr>
          </a:pattFill>
        </p:spPr>
        <p:txBody>
          <a:bodyPr tIns="2651760"/>
          <a:lstStyle>
            <a:lvl1pPr algn="ct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F20306-76C8-3F45-B94F-CF2A1C22C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3525" y="0"/>
            <a:ext cx="4308474" cy="6261100"/>
          </a:xfrm>
          <a:gradFill>
            <a:gsLst>
              <a:gs pos="0">
                <a:schemeClr val="accent1">
                  <a:lumMod val="5000"/>
                  <a:lumOff val="95000"/>
                  <a:alpha val="75000"/>
                </a:schemeClr>
              </a:gs>
              <a:gs pos="47000">
                <a:schemeClr val="accent2">
                  <a:alpha val="75000"/>
                </a:schemeClr>
              </a:gs>
            </a:gsLst>
            <a:lin ang="5400000" scaled="1"/>
          </a:gradFill>
        </p:spPr>
        <p:txBody>
          <a:bodyPr lIns="274320" tIns="0" rIns="0" bIns="0" anchor="ctr" anchorCtr="0"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2737369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869B8A6-9804-1048-8166-F789E401FDA5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0606F9-E155-FD47-9972-D713684EA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648F83C-B949-F844-9F52-7F6903B94DB8}"/>
              </a:ext>
            </a:extLst>
          </p:cNvPr>
          <p:cNvCxnSpPr>
            <a:cxnSpLocks/>
          </p:cNvCxnSpPr>
          <p:nvPr userDrawn="1"/>
        </p:nvCxnSpPr>
        <p:spPr>
          <a:xfrm>
            <a:off x="466725" y="1325563"/>
            <a:ext cx="112585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704690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F7185A-0E54-EC4B-A2D7-B3EEFA3226DA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XX.XX.XXXX</a:t>
            </a:r>
          </a:p>
        </p:txBody>
      </p:sp>
    </p:spTree>
    <p:extLst>
      <p:ext uri="{BB962C8B-B14F-4D97-AF65-F5344CB8AC3E}">
        <p14:creationId xmlns:p14="http://schemas.microsoft.com/office/powerpoint/2010/main" val="144724425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vide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/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solidFill>
            <a:schemeClr val="tx1"/>
          </a:solidFill>
        </p:spPr>
        <p:txBody>
          <a:bodyPr tIns="731520" anchor="ctr" anchorCtr="0"/>
          <a:lstStyle>
            <a:lvl1pPr algn="ctr">
              <a:defRPr sz="2000" b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media</a:t>
            </a:r>
          </a:p>
        </p:txBody>
      </p:sp>
    </p:spTree>
    <p:extLst>
      <p:ext uri="{BB962C8B-B14F-4D97-AF65-F5344CB8AC3E}">
        <p14:creationId xmlns:p14="http://schemas.microsoft.com/office/powerpoint/2010/main" val="37716823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BFA9D9-83F4-B54A-8DDA-F291608040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66725" y="2996830"/>
            <a:ext cx="7416800" cy="3264271"/>
          </a:xfrm>
        </p:spPr>
        <p:txBody>
          <a:bodyPr tIns="0" rIns="0" bIns="0" anchor="ctr" anchorCtr="0"/>
          <a:lstStyle>
            <a:lvl1pPr>
              <a:lnSpc>
                <a:spcPct val="100000"/>
              </a:lnSpc>
              <a:defRPr sz="5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 message here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6A95F5B4-3F8A-1F44-A10C-9766E32867C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" y="1736791"/>
            <a:ext cx="1070810" cy="566637"/>
          </a:xfrm>
          <a:prstGeom prst="rect">
            <a:avLst/>
          </a:prstGeom>
        </p:spPr>
      </p:pic>
      <p:sp>
        <p:nvSpPr>
          <p:cNvPr id="9" name="Picture Placeholder 16">
            <a:extLst>
              <a:ext uri="{FF2B5EF4-FFF2-40B4-BE49-F238E27FC236}">
                <a16:creationId xmlns:a16="http://schemas.microsoft.com/office/drawing/2014/main" id="{370E9501-642E-B247-9CE6-ED47E59FE28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55295" y="1584326"/>
            <a:ext cx="1447281" cy="863859"/>
          </a:xfrm>
          <a:solidFill>
            <a:schemeClr val="bg1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Insert entity logo </a:t>
            </a:r>
            <a:br>
              <a:rPr lang="en-US" dirty="0"/>
            </a:br>
            <a:r>
              <a:rPr lang="en-US" dirty="0"/>
              <a:t>or delete box for </a:t>
            </a:r>
            <a:br>
              <a:rPr lang="en-US" dirty="0"/>
            </a:br>
            <a:r>
              <a:rPr lang="en-US" dirty="0"/>
              <a:t>default logo</a:t>
            </a:r>
          </a:p>
        </p:txBody>
      </p:sp>
    </p:spTree>
    <p:extLst>
      <p:ext uri="{BB962C8B-B14F-4D97-AF65-F5344CB8AC3E}">
        <p14:creationId xmlns:p14="http://schemas.microsoft.com/office/powerpoint/2010/main" val="31227373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low i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BFA9D9-83F4-B54A-8DDA-F291608040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66725" y="2996830"/>
            <a:ext cx="7416800" cy="3264271"/>
          </a:xfrm>
        </p:spPr>
        <p:txBody>
          <a:bodyPr tIns="0" rIns="0" bIns="0" anchor="ctr" anchorCtr="0"/>
          <a:lstStyle>
            <a:lvl1pPr>
              <a:lnSpc>
                <a:spcPct val="100000"/>
              </a:lnSpc>
              <a:defRPr sz="5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Thank you message here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68C28C-F47A-FF4E-BCF8-08E371A6F8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1382" y="1736791"/>
            <a:ext cx="1062444" cy="566637"/>
          </a:xfrm>
          <a:prstGeom prst="rect">
            <a:avLst/>
          </a:prstGeom>
        </p:spPr>
      </p:pic>
      <p:sp>
        <p:nvSpPr>
          <p:cNvPr id="12" name="Picture Placeholder 16">
            <a:extLst>
              <a:ext uri="{FF2B5EF4-FFF2-40B4-BE49-F238E27FC236}">
                <a16:creationId xmlns:a16="http://schemas.microsoft.com/office/drawing/2014/main" id="{B7DC1723-F681-A84F-A939-DB2E67510C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49952" y="1584326"/>
            <a:ext cx="1447281" cy="798455"/>
          </a:xfrm>
          <a:solidFill>
            <a:schemeClr val="accent2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Insert entity logo </a:t>
            </a:r>
            <a:br>
              <a:rPr lang="en-US" dirty="0"/>
            </a:br>
            <a:r>
              <a:rPr lang="en-US" dirty="0"/>
              <a:t>or delete box for </a:t>
            </a:r>
            <a:br>
              <a:rPr lang="en-US" dirty="0"/>
            </a:br>
            <a:r>
              <a:rPr lang="en-US" dirty="0"/>
              <a:t>default logo</a:t>
            </a:r>
          </a:p>
        </p:txBody>
      </p:sp>
    </p:spTree>
    <p:extLst>
      <p:ext uri="{BB962C8B-B14F-4D97-AF65-F5344CB8AC3E}">
        <p14:creationId xmlns:p14="http://schemas.microsoft.com/office/powerpoint/2010/main" val="34391111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2017" y="1589"/>
          <a:ext cx="2015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1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17" y="1589"/>
                        <a:ext cx="2015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45713" rIns="0" bIns="45713" numCol="1" anchor="b" anchorCtr="0" compatLnSpc="1">
            <a:prstTxWarp prst="textNoShape">
              <a:avLst/>
            </a:prstTxWarp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2"/>
              </a:buClr>
              <a:defRPr/>
            </a:lvl1pPr>
            <a:lvl2pPr marL="227013" indent="-227013">
              <a:buClr>
                <a:schemeClr val="tx2"/>
              </a:buClr>
              <a:defRPr/>
            </a:lvl2pPr>
            <a:lvl3pPr>
              <a:buClr>
                <a:schemeClr val="tx2"/>
              </a:buClr>
              <a:defRPr/>
            </a:lvl3pPr>
            <a:lvl4pPr>
              <a:buClr>
                <a:schemeClr val="tx2"/>
              </a:buClr>
              <a:defRPr/>
            </a:lvl4pPr>
            <a:lvl5pPr>
              <a:buClr>
                <a:schemeClr val="tx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1212203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83D59-1B9A-2540-A3E0-06413BF87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0CC2C2-9236-B341-A187-416585F11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60063C-78E8-FF45-BBD9-0EA12004E9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53A46A-B3E3-D149-9B7C-4B96049BC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23EDC-92B2-D540-9618-E6751817D563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11F5A6-A590-1049-BE7B-676F3BD61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AA27DD-0DC3-9E49-8C18-07CA45878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27CE8-EA14-FE42-A4F3-3F35BAFA7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81486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92000" y="252936"/>
            <a:ext cx="11808000" cy="1008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34782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38694-50C9-FB4E-AD93-7B67B7685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1D5074-D815-6F41-A847-1617AD2A3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23EDC-92B2-D540-9618-E6751817D563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CC2E86-7A23-FD4B-B9B3-06AE7FBDD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262EB6-434C-5844-8595-EAFE5E966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27CE8-EA14-FE42-A4F3-3F35BAFA7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7810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385E3-EFC1-284B-9DEF-54C27D114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B0610-F769-DF47-90B1-D12EE50B3F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35CBCA-02DC-FF42-AA5C-05152BA42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A512BD-A864-344D-877A-7972BA21C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23EDC-92B2-D540-9618-E6751817D563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F15344-BBBF-1843-ADC9-A57E09C8A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BC6229-AEAF-EF42-8C27-40B1C3FB1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27CE8-EA14-FE42-A4F3-3F35BAFA7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82378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py with Footn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43B6184B-E7B6-2B4F-82C6-C8ACA3B043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63551" y="1490664"/>
            <a:ext cx="10972800" cy="3673475"/>
          </a:xfrm>
        </p:spPr>
        <p:txBody>
          <a:bodyPr/>
          <a:lstStyle>
            <a:lvl1pPr>
              <a:spcBef>
                <a:spcPts val="2000"/>
              </a:spcBef>
              <a:spcAft>
                <a:spcPts val="1200"/>
              </a:spcAft>
              <a:defRPr spc="0"/>
            </a:lvl1pPr>
            <a:lvl3pPr>
              <a:spcBef>
                <a:spcPts val="0"/>
              </a:spcBef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2"/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63551" y="5375275"/>
            <a:ext cx="10972800" cy="1346200"/>
          </a:xfrm>
        </p:spPr>
        <p:txBody>
          <a:bodyPr/>
          <a:lstStyle>
            <a:lvl1pPr>
              <a:defRPr sz="1867"/>
            </a:lvl1pPr>
            <a:lvl3pPr>
              <a:spcBef>
                <a:spcPts val="0"/>
              </a:spcBef>
              <a:defRPr/>
            </a:lvl3pPr>
          </a:lstStyle>
          <a:p>
            <a:pPr lvl="0"/>
            <a:r>
              <a:rPr lang="en-US" sz="1600" b="1" dirty="0">
                <a:solidFill>
                  <a:srgbClr val="94D9EA"/>
                </a:solidFill>
              </a:rPr>
              <a:t>—</a:t>
            </a:r>
            <a:br>
              <a:rPr lang="en-US" sz="1600" b="1" dirty="0">
                <a:solidFill>
                  <a:srgbClr val="94D9EA"/>
                </a:solidFill>
              </a:rPr>
            </a:b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5368401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67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6933">
              <a:lnSpc>
                <a:spcPts val="1153"/>
              </a:lnSpc>
            </a:pPr>
            <a:r>
              <a:rPr lang="en-US" spc="-120" smtClean="0"/>
              <a:t>See </a:t>
            </a:r>
            <a:r>
              <a:rPr lang="en-US" spc="-13" smtClean="0"/>
              <a:t>important </a:t>
            </a:r>
            <a:r>
              <a:rPr lang="en-US" spc="-60" smtClean="0"/>
              <a:t>Safety </a:t>
            </a:r>
            <a:r>
              <a:rPr lang="en-US" spc="-20" smtClean="0"/>
              <a:t>Information </a:t>
            </a:r>
            <a:r>
              <a:rPr lang="en-US" spc="-40" smtClean="0"/>
              <a:t>referenced </a:t>
            </a:r>
            <a:r>
              <a:rPr lang="en-US" spc="-13" smtClean="0"/>
              <a:t>within. </a:t>
            </a:r>
            <a:r>
              <a:rPr lang="en-US" spc="-20" smtClean="0"/>
              <a:t>Not </a:t>
            </a:r>
            <a:r>
              <a:rPr lang="en-US" smtClean="0"/>
              <a:t>to </a:t>
            </a:r>
            <a:r>
              <a:rPr lang="en-US" spc="-53" smtClean="0"/>
              <a:t>be </a:t>
            </a:r>
            <a:r>
              <a:rPr lang="en-US" spc="-40" smtClean="0"/>
              <a:t>reproduced, </a:t>
            </a:r>
            <a:r>
              <a:rPr lang="en-US" spc="-20" smtClean="0"/>
              <a:t>distributed </a:t>
            </a:r>
            <a:r>
              <a:rPr lang="en-US" spc="-13" smtClean="0"/>
              <a:t>or </a:t>
            </a:r>
            <a:r>
              <a:rPr lang="en-US" spc="-47" smtClean="0"/>
              <a:t>excerpted. </a:t>
            </a:r>
            <a:r>
              <a:rPr lang="en-US" spc="-27" smtClean="0"/>
              <a:t>©2018 </a:t>
            </a:r>
            <a:r>
              <a:rPr lang="en-US" spc="-20" smtClean="0"/>
              <a:t>Abbott. </a:t>
            </a:r>
            <a:r>
              <a:rPr lang="en-US" spc="-27" smtClean="0"/>
              <a:t>All </a:t>
            </a:r>
            <a:r>
              <a:rPr lang="en-US" spc="-33" smtClean="0"/>
              <a:t>rights </a:t>
            </a:r>
            <a:r>
              <a:rPr lang="en-US" spc="-53" smtClean="0"/>
              <a:t>reserved. </a:t>
            </a:r>
            <a:r>
              <a:rPr lang="en-US" spc="-93" smtClean="0"/>
              <a:t>SE2944958 </a:t>
            </a:r>
            <a:r>
              <a:rPr lang="en-US" spc="-107" smtClean="0"/>
              <a:t>Rev</a:t>
            </a:r>
            <a:r>
              <a:rPr lang="en-US" spc="-173" smtClean="0"/>
              <a:t> </a:t>
            </a:r>
            <a:r>
              <a:rPr lang="en-US" spc="-133" smtClean="0"/>
              <a:t>B</a:t>
            </a:r>
            <a:endParaRPr lang="en-US" spc="-133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6809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26" Type="http://schemas.openxmlformats.org/officeDocument/2006/relationships/slideLayout" Target="../slideLayouts/slideLayout55.xml"/><Relationship Id="rId3" Type="http://schemas.openxmlformats.org/officeDocument/2006/relationships/slideLayout" Target="../slideLayouts/slideLayout32.xml"/><Relationship Id="rId21" Type="http://schemas.openxmlformats.org/officeDocument/2006/relationships/slideLayout" Target="../slideLayouts/slideLayout50.xml"/><Relationship Id="rId34" Type="http://schemas.openxmlformats.org/officeDocument/2006/relationships/slideLayout" Target="../slideLayouts/slideLayout63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5" Type="http://schemas.openxmlformats.org/officeDocument/2006/relationships/slideLayout" Target="../slideLayouts/slideLayout54.xml"/><Relationship Id="rId33" Type="http://schemas.openxmlformats.org/officeDocument/2006/relationships/slideLayout" Target="../slideLayouts/slideLayout62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slideLayout" Target="../slideLayouts/slideLayout49.xml"/><Relationship Id="rId29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24" Type="http://schemas.openxmlformats.org/officeDocument/2006/relationships/slideLayout" Target="../slideLayouts/slideLayout53.xml"/><Relationship Id="rId32" Type="http://schemas.openxmlformats.org/officeDocument/2006/relationships/slideLayout" Target="../slideLayouts/slideLayout61.xml"/><Relationship Id="rId37" Type="http://schemas.openxmlformats.org/officeDocument/2006/relationships/theme" Target="../theme/theme2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23" Type="http://schemas.openxmlformats.org/officeDocument/2006/relationships/slideLayout" Target="../slideLayouts/slideLayout52.xml"/><Relationship Id="rId28" Type="http://schemas.openxmlformats.org/officeDocument/2006/relationships/slideLayout" Target="../slideLayouts/slideLayout57.xml"/><Relationship Id="rId36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8.xml"/><Relationship Id="rId31" Type="http://schemas.openxmlformats.org/officeDocument/2006/relationships/slideLayout" Target="../slideLayouts/slideLayout60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Relationship Id="rId22" Type="http://schemas.openxmlformats.org/officeDocument/2006/relationships/slideLayout" Target="../slideLayouts/slideLayout51.xml"/><Relationship Id="rId27" Type="http://schemas.openxmlformats.org/officeDocument/2006/relationships/slideLayout" Target="../slideLayouts/slideLayout56.xml"/><Relationship Id="rId30" Type="http://schemas.openxmlformats.org/officeDocument/2006/relationships/slideLayout" Target="../slideLayouts/slideLayout59.xml"/><Relationship Id="rId35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6725" y="342900"/>
            <a:ext cx="11258550" cy="723900"/>
          </a:xfrm>
          <a:prstGeom prst="rect">
            <a:avLst/>
          </a:prstGeom>
        </p:spPr>
        <p:txBody>
          <a:bodyPr vert="horz" lIns="0" tIns="868680" rIns="1938528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6725" y="1584326"/>
            <a:ext cx="11258550" cy="4676775"/>
          </a:xfrm>
          <a:prstGeom prst="rect">
            <a:avLst/>
          </a:prstGeom>
        </p:spPr>
        <p:txBody>
          <a:bodyPr vert="horz" lIns="0" tIns="73152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 </a:t>
            </a:r>
          </a:p>
          <a:p>
            <a:pPr lvl="3"/>
            <a:r>
              <a:rPr lang="en-US" dirty="0"/>
              <a:t>Fourth level</a:t>
            </a:r>
          </a:p>
          <a:p>
            <a:pPr marL="685800" marR="0" lvl="4" indent="-228600" algn="l" defTabSz="2926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>
                <a:tab pos="292608" algn="l"/>
                <a:tab pos="585216" algn="l"/>
              </a:tabLst>
              <a:defRPr/>
            </a:pPr>
            <a:r>
              <a:rPr lang="en-US" dirty="0"/>
              <a:t>Fifth level</a:t>
            </a:r>
          </a:p>
          <a:p>
            <a:pPr lvl="3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61304" y="6400970"/>
            <a:ext cx="5922221" cy="20875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marL="0" indent="9525" algn="l">
              <a:tabLst/>
              <a:defRPr sz="800" b="0" i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1pPr>
            <a:lvl2pPr marL="0" indent="9525" algn="l">
              <a:tabLst/>
              <a:defRPr sz="8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2pPr>
            <a:lvl3pPr marL="0" indent="9525" algn="l">
              <a:tabLst/>
              <a:defRPr sz="8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3pPr>
            <a:lvl4pPr marL="0" indent="9525" algn="l">
              <a:tabLst/>
              <a:defRPr sz="8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4pPr>
            <a:lvl5pPr marL="0" indent="9525" algn="l">
              <a:tabLst/>
              <a:defRPr sz="8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5pPr>
            <a:lvl6pPr marL="0" indent="9525" algn="l">
              <a:tabLst/>
              <a:defRPr sz="8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6pPr>
            <a:lvl7pPr marL="0" indent="9525" algn="l">
              <a:tabLst/>
              <a:defRPr sz="8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7pPr>
            <a:lvl8pPr marL="0" indent="9525" algn="l">
              <a:tabLst/>
              <a:defRPr sz="8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8pPr>
            <a:lvl9pPr marL="0" indent="9525" algn="l">
              <a:tabLst/>
              <a:defRPr sz="8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9pPr>
          </a:lstStyle>
          <a:p>
            <a:r>
              <a:rPr lang="en-US" dirty="0"/>
              <a:t>Modify with Insert &gt; Header and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6725" y="6400970"/>
            <a:ext cx="424392" cy="20875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b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1pPr>
            <a:lvl2pPr marL="0" algn="l">
              <a:defRPr sz="800" b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2pPr>
            <a:lvl3pPr marL="0" algn="l">
              <a:defRPr sz="800" b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3pPr>
            <a:lvl4pPr marL="0" algn="l">
              <a:defRPr sz="800" b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4pPr>
            <a:lvl5pPr marL="0" algn="l">
              <a:defRPr sz="800" b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5pPr>
            <a:lvl6pPr marL="0" algn="l">
              <a:defRPr sz="800" b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6pPr>
            <a:lvl7pPr marL="0" algn="l">
              <a:defRPr sz="800" b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7pPr>
            <a:lvl8pPr marL="0" algn="l">
              <a:defRPr sz="800" b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8pPr>
            <a:lvl9pPr marL="0" algn="l">
              <a:defRPr sz="800" b="0" i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9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F5D300FB-C47F-BA4E-A67A-042C3A7A6A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1117" y="6400970"/>
            <a:ext cx="1070187" cy="20875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800">
                <a:solidFill>
                  <a:schemeClr val="accent1"/>
                </a:solidFill>
              </a:defRPr>
            </a:lvl1pPr>
            <a:lvl2pPr marL="0" algn="ctr">
              <a:defRPr sz="800">
                <a:solidFill>
                  <a:schemeClr val="accent1"/>
                </a:solidFill>
              </a:defRPr>
            </a:lvl2pPr>
            <a:lvl3pPr marL="0" algn="ctr">
              <a:defRPr sz="800">
                <a:solidFill>
                  <a:schemeClr val="accent1"/>
                </a:solidFill>
              </a:defRPr>
            </a:lvl3pPr>
            <a:lvl4pPr marL="0" algn="ctr">
              <a:defRPr sz="800">
                <a:solidFill>
                  <a:schemeClr val="accent1"/>
                </a:solidFill>
              </a:defRPr>
            </a:lvl4pPr>
            <a:lvl5pPr marL="0" algn="ctr">
              <a:defRPr sz="800">
                <a:solidFill>
                  <a:schemeClr val="accent1"/>
                </a:solidFill>
              </a:defRPr>
            </a:lvl5pPr>
            <a:lvl6pPr marL="0" algn="ctr">
              <a:defRPr sz="800">
                <a:solidFill>
                  <a:schemeClr val="accent1"/>
                </a:solidFill>
              </a:defRPr>
            </a:lvl6pPr>
            <a:lvl7pPr marL="0" algn="ctr">
              <a:defRPr sz="800">
                <a:solidFill>
                  <a:schemeClr val="accent1"/>
                </a:solidFill>
              </a:defRPr>
            </a:lvl7pPr>
            <a:lvl8pPr marL="0" algn="ctr">
              <a:defRPr sz="800">
                <a:solidFill>
                  <a:schemeClr val="accent1"/>
                </a:solidFill>
              </a:defRPr>
            </a:lvl8pPr>
            <a:lvl9pPr marL="0" algn="ctr">
              <a:defRPr sz="800">
                <a:solidFill>
                  <a:schemeClr val="accent1"/>
                </a:solidFill>
              </a:defRPr>
            </a:lvl9pPr>
          </a:lstStyle>
          <a:p>
            <a:r>
              <a:rPr lang="en-US" dirty="0"/>
              <a:t>XX.XX.XXXX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2EE6E4-ED9E-C34A-BAFF-47DECD28E2BC}"/>
              </a:ext>
            </a:extLst>
          </p:cNvPr>
          <p:cNvSpPr txBox="1"/>
          <p:nvPr userDrawn="1"/>
        </p:nvSpPr>
        <p:spPr>
          <a:xfrm>
            <a:off x="10228984" y="6400970"/>
            <a:ext cx="1496291" cy="20875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marL="0" lvl="0" indent="-4572000" algn="r"/>
            <a:r>
              <a:rPr lang="en-US" sz="800" b="1" dirty="0">
                <a:solidFill>
                  <a:schemeClr val="accent1"/>
                </a:solidFill>
              </a:rPr>
              <a:t>UNC Health</a:t>
            </a:r>
          </a:p>
        </p:txBody>
      </p:sp>
    </p:spTree>
    <p:extLst>
      <p:ext uri="{BB962C8B-B14F-4D97-AF65-F5344CB8AC3E}">
        <p14:creationId xmlns:p14="http://schemas.microsoft.com/office/powerpoint/2010/main" val="2149294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</p:sldLayoutIdLst>
  <p:hf hdr="0" ftr="0" dt="0"/>
  <p:txStyles>
    <p:titleStyle>
      <a:lvl1pPr algn="l" defTabSz="914400" rtl="0" eaLnBrk="1" latinLnBrk="0" hangingPunct="1">
        <a:lnSpc>
          <a:spcPts val="2800"/>
        </a:lnSpc>
        <a:spcBef>
          <a:spcPct val="0"/>
        </a:spcBef>
        <a:buNone/>
        <a:defRPr sz="2400" b="1" i="0" kern="1200">
          <a:solidFill>
            <a:schemeClr val="accent2"/>
          </a:solidFill>
          <a:latin typeface="+mj-lt"/>
          <a:ea typeface="Georgia" charset="0"/>
          <a:cs typeface="Georgia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Font typeface="Arial" panose="020B0604020202020204" pitchFamily="34" charset="0"/>
        <a:buNone/>
        <a:defRPr sz="1600" b="0" i="0" kern="1200">
          <a:solidFill>
            <a:schemeClr val="tx2"/>
          </a:solidFill>
          <a:latin typeface="+mn-lt"/>
          <a:ea typeface="Arial" charset="0"/>
          <a:cs typeface="Arial" charset="0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tx2"/>
        </a:buClr>
        <a:buFontTx/>
        <a:buNone/>
        <a:tabLst>
          <a:tab pos="280988" algn="l"/>
        </a:tabLst>
        <a:defRPr sz="1800" b="1" i="0" kern="1200">
          <a:solidFill>
            <a:schemeClr val="accent1"/>
          </a:solidFill>
          <a:latin typeface="+mn-lt"/>
          <a:ea typeface="Corbel" charset="0"/>
          <a:cs typeface="Corbel" charset="0"/>
        </a:defRPr>
      </a:lvl2pPr>
      <a:lvl3pPr marL="228600" indent="-227013" algn="l" defTabSz="292608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accent2"/>
        </a:buClr>
        <a:buFont typeface="Arial" panose="020B0604020202020204" pitchFamily="34" charset="0"/>
        <a:buChar char="•"/>
        <a:tabLst>
          <a:tab pos="276225" algn="l"/>
          <a:tab pos="584200" algn="l"/>
        </a:tabLst>
        <a:defRPr sz="1600" b="0" i="0" kern="1200">
          <a:solidFill>
            <a:schemeClr val="tx2"/>
          </a:solidFill>
          <a:latin typeface="+mn-lt"/>
          <a:ea typeface="Corbel" charset="0"/>
          <a:cs typeface="Corbel" charset="0"/>
        </a:defRPr>
      </a:lvl3pPr>
      <a:lvl4pPr marL="457200" marR="0" indent="-228600" algn="l" defTabSz="292608" rtl="0" eaLnBrk="1" fontAlgn="auto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accent2"/>
        </a:buClr>
        <a:buSzPct val="80000"/>
        <a:buFont typeface="Arial Unicode MS" panose="020B0604020202020204" pitchFamily="34" charset="-128"/>
        <a:buChar char="￮"/>
        <a:tabLst>
          <a:tab pos="292608" algn="l"/>
          <a:tab pos="585216" algn="l"/>
        </a:tabLst>
        <a:defRPr sz="1600" b="0" i="0" kern="1200">
          <a:solidFill>
            <a:schemeClr val="tx2"/>
          </a:solidFill>
          <a:latin typeface="+mn-lt"/>
          <a:ea typeface="Corbel" charset="0"/>
          <a:cs typeface="Corbel" charset="0"/>
        </a:defRPr>
      </a:lvl4pPr>
      <a:lvl5pPr marL="685800" indent="-228600" algn="l" defTabSz="292608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accent2"/>
        </a:buClr>
        <a:buSzPct val="80000"/>
        <a:buFont typeface="Arial Unicode MS" panose="020B0604020202020204" pitchFamily="34" charset="-128"/>
        <a:buChar char="￮"/>
        <a:tabLst>
          <a:tab pos="292608" algn="l"/>
          <a:tab pos="585216" algn="l"/>
        </a:tabLst>
        <a:defRPr sz="1600" b="0" kern="1200">
          <a:solidFill>
            <a:schemeClr val="tx2"/>
          </a:solidFill>
          <a:latin typeface="+mn-lt"/>
          <a:ea typeface="Corbel" charset="0"/>
          <a:cs typeface="Corbel" charset="0"/>
        </a:defRPr>
      </a:lvl5pPr>
      <a:lvl6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accent2"/>
        </a:buClr>
        <a:buSzPct val="80000"/>
        <a:buFont typeface="Arial Unicode MS" panose="020B0604020202020204" pitchFamily="34" charset="-128"/>
        <a:buChar char="￮"/>
        <a:tabLst/>
        <a:defRPr sz="1600" b="0" i="0" kern="1200">
          <a:solidFill>
            <a:schemeClr val="tx2"/>
          </a:solidFill>
          <a:latin typeface="+mn-lt"/>
          <a:ea typeface="Corbel" charset="0"/>
          <a:cs typeface="Corbel" charset="0"/>
        </a:defRPr>
      </a:lvl6pPr>
      <a:lvl7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accent2"/>
        </a:buClr>
        <a:buSzPct val="80000"/>
        <a:buFont typeface="Arial Unicode MS" panose="020B0604020202020204" pitchFamily="34" charset="-128"/>
        <a:buChar char="￮"/>
        <a:tabLst/>
        <a:defRPr sz="1600" b="0" i="0" kern="1200">
          <a:solidFill>
            <a:schemeClr val="tx2"/>
          </a:solidFill>
          <a:latin typeface="+mn-lt"/>
          <a:ea typeface="Corbel" charset="0"/>
          <a:cs typeface="Corbel" charset="0"/>
        </a:defRPr>
      </a:lvl7pPr>
      <a:lvl8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accent2"/>
        </a:buClr>
        <a:buSzPct val="80000"/>
        <a:buFont typeface="Arial Unicode MS" panose="020B0604020202020204" pitchFamily="34" charset="-128"/>
        <a:buChar char="￮"/>
        <a:tabLst/>
        <a:defRPr sz="1600" b="0" i="0" kern="1200">
          <a:solidFill>
            <a:schemeClr val="tx2"/>
          </a:solidFill>
          <a:latin typeface="+mn-lt"/>
          <a:ea typeface="Corbel" charset="0"/>
          <a:cs typeface="Corbel" charset="0"/>
        </a:defRPr>
      </a:lvl8pPr>
      <a:lvl9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accent2"/>
        </a:buClr>
        <a:buSzPct val="80000"/>
        <a:buFont typeface="Arial Unicode MS" panose="020B0604020202020204" pitchFamily="34" charset="-128"/>
        <a:buChar char="￮"/>
        <a:tabLst/>
        <a:defRPr sz="1600" b="0" i="0" kern="1200">
          <a:solidFill>
            <a:schemeClr val="tx2"/>
          </a:solidFill>
          <a:latin typeface="+mn-lt"/>
          <a:ea typeface="Corbel" charset="0"/>
          <a:cs typeface="Corbe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714">
          <p15:clr>
            <a:srgbClr val="F26B43"/>
          </p15:clr>
        </p15:guide>
        <p15:guide id="3" pos="294">
          <p15:clr>
            <a:srgbClr val="F26B43"/>
          </p15:clr>
        </p15:guide>
        <p15:guide id="8" pos="2541">
          <p15:clr>
            <a:srgbClr val="F26B43"/>
          </p15:clr>
        </p15:guide>
        <p15:guide id="9" pos="3757">
          <p15:clr>
            <a:srgbClr val="F26B43"/>
          </p15:clr>
        </p15:guide>
        <p15:guide id="10" pos="3840">
          <p15:clr>
            <a:srgbClr val="F26B43"/>
          </p15:clr>
        </p15:guide>
        <p15:guide id="12" pos="3930">
          <p15:clr>
            <a:srgbClr val="F26B43"/>
          </p15:clr>
        </p15:guide>
        <p15:guide id="13" pos="7386">
          <p15:clr>
            <a:srgbClr val="F26B43"/>
          </p15:clr>
        </p15:guide>
        <p15:guide id="15" pos="4966">
          <p15:clr>
            <a:srgbClr val="F26B43"/>
          </p15:clr>
        </p15:guide>
        <p15:guide id="16" pos="5139">
          <p15:clr>
            <a:srgbClr val="F26B43"/>
          </p15:clr>
        </p15:guide>
        <p15:guide id="23" orient="horz" pos="4148">
          <p15:clr>
            <a:srgbClr val="F26B43"/>
          </p15:clr>
        </p15:guide>
        <p15:guide id="24" orient="horz" pos="3944">
          <p15:clr>
            <a:srgbClr val="F26B43"/>
          </p15:clr>
        </p15:guide>
        <p15:guide id="25" orient="horz" pos="216">
          <p15:clr>
            <a:srgbClr val="F26B43"/>
          </p15:clr>
        </p15:guide>
        <p15:guide id="26" orient="horz" pos="998">
          <p15:clr>
            <a:srgbClr val="F26B43"/>
          </p15:clr>
        </p15:guide>
        <p15:guide id="27" orient="horz" pos="672">
          <p15:clr>
            <a:srgbClr val="F26B43"/>
          </p15:clr>
        </p15:guide>
        <p15:guide id="31" orient="horz" pos="835">
          <p15:clr>
            <a:srgbClr val="F26B43"/>
          </p15:clr>
        </p15:guide>
        <p15:guide id="32" orient="horz" pos="402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6725" y="342900"/>
            <a:ext cx="11258550" cy="723900"/>
          </a:xfrm>
          <a:prstGeom prst="rect">
            <a:avLst/>
          </a:prstGeom>
        </p:spPr>
        <p:txBody>
          <a:bodyPr vert="horz" lIns="0" tIns="868680" rIns="1938528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6725" y="1584326"/>
            <a:ext cx="11258550" cy="4676775"/>
          </a:xfrm>
          <a:prstGeom prst="rect">
            <a:avLst/>
          </a:prstGeom>
        </p:spPr>
        <p:txBody>
          <a:bodyPr vert="horz" lIns="0" tIns="73152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 </a:t>
            </a:r>
          </a:p>
          <a:p>
            <a:pPr lvl="3"/>
            <a:r>
              <a:rPr lang="en-US" dirty="0"/>
              <a:t>Fourth level</a:t>
            </a:r>
          </a:p>
          <a:p>
            <a:pPr marL="685800" marR="0" lvl="4" indent="-228600" algn="l" defTabSz="2926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>
                <a:tab pos="292608" algn="l"/>
                <a:tab pos="585216" algn="l"/>
              </a:tabLst>
              <a:defRPr/>
            </a:pPr>
            <a:r>
              <a:rPr lang="en-US" dirty="0"/>
              <a:t>Fifth level</a:t>
            </a:r>
          </a:p>
          <a:p>
            <a:pPr lvl="3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61304" y="6400970"/>
            <a:ext cx="5922221" cy="20875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marL="0" indent="9525" algn="l">
              <a:tabLst/>
              <a:defRPr sz="800" b="0" i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1pPr>
            <a:lvl2pPr marL="0" indent="9525" algn="l">
              <a:tabLst/>
              <a:defRPr sz="8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2pPr>
            <a:lvl3pPr marL="0" indent="9525" algn="l">
              <a:tabLst/>
              <a:defRPr sz="8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3pPr>
            <a:lvl4pPr marL="0" indent="9525" algn="l">
              <a:tabLst/>
              <a:defRPr sz="8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4pPr>
            <a:lvl5pPr marL="0" indent="9525" algn="l">
              <a:tabLst/>
              <a:defRPr sz="8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5pPr>
            <a:lvl6pPr marL="0" indent="9525" algn="l">
              <a:tabLst/>
              <a:defRPr sz="8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6pPr>
            <a:lvl7pPr marL="0" indent="9525" algn="l">
              <a:tabLst/>
              <a:defRPr sz="8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7pPr>
            <a:lvl8pPr marL="0" indent="9525" algn="l">
              <a:tabLst/>
              <a:defRPr sz="8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8pPr>
            <a:lvl9pPr marL="0" indent="9525" algn="l">
              <a:tabLst/>
              <a:defRPr sz="8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9pPr>
          </a:lstStyle>
          <a:p>
            <a:r>
              <a:rPr lang="en-US" dirty="0"/>
              <a:t>Modify with Insert &gt; Header and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6725" y="6400970"/>
            <a:ext cx="424392" cy="20875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b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1pPr>
            <a:lvl2pPr marL="0" algn="l">
              <a:defRPr sz="800" b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2pPr>
            <a:lvl3pPr marL="0" algn="l">
              <a:defRPr sz="800" b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3pPr>
            <a:lvl4pPr marL="0" algn="l">
              <a:defRPr sz="800" b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4pPr>
            <a:lvl5pPr marL="0" algn="l">
              <a:defRPr sz="800" b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5pPr>
            <a:lvl6pPr marL="0" algn="l">
              <a:defRPr sz="800" b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6pPr>
            <a:lvl7pPr marL="0" algn="l">
              <a:defRPr sz="800" b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7pPr>
            <a:lvl8pPr marL="0" algn="l">
              <a:defRPr sz="800" b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8pPr>
            <a:lvl9pPr marL="0" algn="l">
              <a:defRPr sz="800" b="0" i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9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F5D300FB-C47F-BA4E-A67A-042C3A7A6A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1117" y="6400970"/>
            <a:ext cx="1070187" cy="20875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800">
                <a:solidFill>
                  <a:schemeClr val="accent1"/>
                </a:solidFill>
              </a:defRPr>
            </a:lvl1pPr>
            <a:lvl2pPr marL="0" algn="ctr">
              <a:defRPr sz="800">
                <a:solidFill>
                  <a:schemeClr val="accent1"/>
                </a:solidFill>
              </a:defRPr>
            </a:lvl2pPr>
            <a:lvl3pPr marL="0" algn="ctr">
              <a:defRPr sz="800">
                <a:solidFill>
                  <a:schemeClr val="accent1"/>
                </a:solidFill>
              </a:defRPr>
            </a:lvl3pPr>
            <a:lvl4pPr marL="0" algn="ctr">
              <a:defRPr sz="800">
                <a:solidFill>
                  <a:schemeClr val="accent1"/>
                </a:solidFill>
              </a:defRPr>
            </a:lvl4pPr>
            <a:lvl5pPr marL="0" algn="ctr">
              <a:defRPr sz="800">
                <a:solidFill>
                  <a:schemeClr val="accent1"/>
                </a:solidFill>
              </a:defRPr>
            </a:lvl5pPr>
            <a:lvl6pPr marL="0" algn="ctr">
              <a:defRPr sz="800">
                <a:solidFill>
                  <a:schemeClr val="accent1"/>
                </a:solidFill>
              </a:defRPr>
            </a:lvl6pPr>
            <a:lvl7pPr marL="0" algn="ctr">
              <a:defRPr sz="800">
                <a:solidFill>
                  <a:schemeClr val="accent1"/>
                </a:solidFill>
              </a:defRPr>
            </a:lvl7pPr>
            <a:lvl8pPr marL="0" algn="ctr">
              <a:defRPr sz="800">
                <a:solidFill>
                  <a:schemeClr val="accent1"/>
                </a:solidFill>
              </a:defRPr>
            </a:lvl8pPr>
            <a:lvl9pPr marL="0" algn="ctr">
              <a:defRPr sz="800">
                <a:solidFill>
                  <a:schemeClr val="accent1"/>
                </a:solidFill>
              </a:defRPr>
            </a:lvl9pPr>
          </a:lstStyle>
          <a:p>
            <a:r>
              <a:rPr lang="en-US" dirty="0"/>
              <a:t>XX.XX.XXXX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2EE6E4-ED9E-C34A-BAFF-47DECD28E2BC}"/>
              </a:ext>
            </a:extLst>
          </p:cNvPr>
          <p:cNvSpPr txBox="1"/>
          <p:nvPr userDrawn="1"/>
        </p:nvSpPr>
        <p:spPr>
          <a:xfrm>
            <a:off x="10228984" y="6400970"/>
            <a:ext cx="1496291" cy="20875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marL="0" lvl="0" indent="-4572000" algn="r"/>
            <a:r>
              <a:rPr lang="en-US" sz="800" b="1" dirty="0">
                <a:solidFill>
                  <a:schemeClr val="accent1"/>
                </a:solidFill>
              </a:rPr>
              <a:t>UNC Health</a:t>
            </a:r>
          </a:p>
        </p:txBody>
      </p:sp>
    </p:spTree>
    <p:extLst>
      <p:ext uri="{BB962C8B-B14F-4D97-AF65-F5344CB8AC3E}">
        <p14:creationId xmlns:p14="http://schemas.microsoft.com/office/powerpoint/2010/main" val="2564869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2" r:id="rId31"/>
    <p:sldLayoutId id="2147483723" r:id="rId32"/>
    <p:sldLayoutId id="2147483724" r:id="rId33"/>
    <p:sldLayoutId id="2147483725" r:id="rId34"/>
    <p:sldLayoutId id="2147483726" r:id="rId35"/>
    <p:sldLayoutId id="2147483727" r:id="rId36"/>
  </p:sldLayoutIdLst>
  <p:hf hdr="0"/>
  <p:txStyles>
    <p:titleStyle>
      <a:lvl1pPr algn="l" defTabSz="914400" rtl="0" eaLnBrk="1" latinLnBrk="0" hangingPunct="1">
        <a:lnSpc>
          <a:spcPts val="2800"/>
        </a:lnSpc>
        <a:spcBef>
          <a:spcPct val="0"/>
        </a:spcBef>
        <a:buNone/>
        <a:defRPr sz="2400" b="1" i="0" kern="1200">
          <a:solidFill>
            <a:schemeClr val="accent2"/>
          </a:solidFill>
          <a:latin typeface="+mj-lt"/>
          <a:ea typeface="Georgia" charset="0"/>
          <a:cs typeface="Georgia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Font typeface="Arial" panose="020B0604020202020204" pitchFamily="34" charset="0"/>
        <a:buNone/>
        <a:defRPr sz="1600" b="0" i="0" kern="1200">
          <a:solidFill>
            <a:schemeClr val="tx2"/>
          </a:solidFill>
          <a:latin typeface="+mn-lt"/>
          <a:ea typeface="Arial" charset="0"/>
          <a:cs typeface="Arial" charset="0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tx2"/>
        </a:buClr>
        <a:buFontTx/>
        <a:buNone/>
        <a:tabLst>
          <a:tab pos="280988" algn="l"/>
        </a:tabLst>
        <a:defRPr sz="1800" b="1" i="0" kern="1200">
          <a:solidFill>
            <a:schemeClr val="accent1"/>
          </a:solidFill>
          <a:latin typeface="+mn-lt"/>
          <a:ea typeface="Corbel" charset="0"/>
          <a:cs typeface="Corbel" charset="0"/>
        </a:defRPr>
      </a:lvl2pPr>
      <a:lvl3pPr marL="228600" indent="-227013" algn="l" defTabSz="292608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accent2"/>
        </a:buClr>
        <a:buFont typeface="Arial" panose="020B0604020202020204" pitchFamily="34" charset="0"/>
        <a:buChar char="•"/>
        <a:tabLst>
          <a:tab pos="276225" algn="l"/>
          <a:tab pos="584200" algn="l"/>
        </a:tabLst>
        <a:defRPr sz="1600" b="0" i="0" kern="1200">
          <a:solidFill>
            <a:schemeClr val="tx2"/>
          </a:solidFill>
          <a:latin typeface="+mn-lt"/>
          <a:ea typeface="Corbel" charset="0"/>
          <a:cs typeface="Corbel" charset="0"/>
        </a:defRPr>
      </a:lvl3pPr>
      <a:lvl4pPr marL="457200" marR="0" indent="-228600" algn="l" defTabSz="292608" rtl="0" eaLnBrk="1" fontAlgn="auto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accent2"/>
        </a:buClr>
        <a:buSzPct val="80000"/>
        <a:buFont typeface="Arial Unicode MS" panose="020B0604020202020204" pitchFamily="34" charset="-128"/>
        <a:buChar char="￮"/>
        <a:tabLst>
          <a:tab pos="292608" algn="l"/>
          <a:tab pos="585216" algn="l"/>
        </a:tabLst>
        <a:defRPr sz="1600" b="0" i="0" kern="1200">
          <a:solidFill>
            <a:schemeClr val="tx2"/>
          </a:solidFill>
          <a:latin typeface="+mn-lt"/>
          <a:ea typeface="Corbel" charset="0"/>
          <a:cs typeface="Corbel" charset="0"/>
        </a:defRPr>
      </a:lvl4pPr>
      <a:lvl5pPr marL="685800" indent="-228600" algn="l" defTabSz="292608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accent2"/>
        </a:buClr>
        <a:buSzPct val="80000"/>
        <a:buFont typeface="Arial Unicode MS" panose="020B0604020202020204" pitchFamily="34" charset="-128"/>
        <a:buChar char="￮"/>
        <a:tabLst>
          <a:tab pos="292608" algn="l"/>
          <a:tab pos="585216" algn="l"/>
        </a:tabLst>
        <a:defRPr sz="1600" b="0" kern="1200">
          <a:solidFill>
            <a:schemeClr val="tx2"/>
          </a:solidFill>
          <a:latin typeface="+mn-lt"/>
          <a:ea typeface="Corbel" charset="0"/>
          <a:cs typeface="Corbel" charset="0"/>
        </a:defRPr>
      </a:lvl5pPr>
      <a:lvl6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accent2"/>
        </a:buClr>
        <a:buSzPct val="80000"/>
        <a:buFont typeface="Arial Unicode MS" panose="020B0604020202020204" pitchFamily="34" charset="-128"/>
        <a:buChar char="￮"/>
        <a:tabLst/>
        <a:defRPr sz="1600" b="0" i="0" kern="1200">
          <a:solidFill>
            <a:schemeClr val="tx2"/>
          </a:solidFill>
          <a:latin typeface="+mn-lt"/>
          <a:ea typeface="Corbel" charset="0"/>
          <a:cs typeface="Corbel" charset="0"/>
        </a:defRPr>
      </a:lvl6pPr>
      <a:lvl7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accent2"/>
        </a:buClr>
        <a:buSzPct val="80000"/>
        <a:buFont typeface="Arial Unicode MS" panose="020B0604020202020204" pitchFamily="34" charset="-128"/>
        <a:buChar char="￮"/>
        <a:tabLst/>
        <a:defRPr sz="1600" b="0" i="0" kern="1200">
          <a:solidFill>
            <a:schemeClr val="tx2"/>
          </a:solidFill>
          <a:latin typeface="+mn-lt"/>
          <a:ea typeface="Corbel" charset="0"/>
          <a:cs typeface="Corbel" charset="0"/>
        </a:defRPr>
      </a:lvl7pPr>
      <a:lvl8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accent2"/>
        </a:buClr>
        <a:buSzPct val="80000"/>
        <a:buFont typeface="Arial Unicode MS" panose="020B0604020202020204" pitchFamily="34" charset="-128"/>
        <a:buChar char="￮"/>
        <a:tabLst/>
        <a:defRPr sz="1600" b="0" i="0" kern="1200">
          <a:solidFill>
            <a:schemeClr val="tx2"/>
          </a:solidFill>
          <a:latin typeface="+mn-lt"/>
          <a:ea typeface="Corbel" charset="0"/>
          <a:cs typeface="Corbel" charset="0"/>
        </a:defRPr>
      </a:lvl8pPr>
      <a:lvl9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accent2"/>
        </a:buClr>
        <a:buSzPct val="80000"/>
        <a:buFont typeface="Arial Unicode MS" panose="020B0604020202020204" pitchFamily="34" charset="-128"/>
        <a:buChar char="￮"/>
        <a:tabLst/>
        <a:defRPr sz="1600" b="0" i="0" kern="1200">
          <a:solidFill>
            <a:schemeClr val="tx2"/>
          </a:solidFill>
          <a:latin typeface="+mn-lt"/>
          <a:ea typeface="Corbel" charset="0"/>
          <a:cs typeface="Corbe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714">
          <p15:clr>
            <a:srgbClr val="F26B43"/>
          </p15:clr>
        </p15:guide>
        <p15:guide id="3" pos="294">
          <p15:clr>
            <a:srgbClr val="F26B43"/>
          </p15:clr>
        </p15:guide>
        <p15:guide id="8" pos="2541">
          <p15:clr>
            <a:srgbClr val="F26B43"/>
          </p15:clr>
        </p15:guide>
        <p15:guide id="9" pos="3757">
          <p15:clr>
            <a:srgbClr val="F26B43"/>
          </p15:clr>
        </p15:guide>
        <p15:guide id="10" pos="3840">
          <p15:clr>
            <a:srgbClr val="F26B43"/>
          </p15:clr>
        </p15:guide>
        <p15:guide id="12" pos="3930">
          <p15:clr>
            <a:srgbClr val="F26B43"/>
          </p15:clr>
        </p15:guide>
        <p15:guide id="13" pos="7386">
          <p15:clr>
            <a:srgbClr val="F26B43"/>
          </p15:clr>
        </p15:guide>
        <p15:guide id="15" pos="4966">
          <p15:clr>
            <a:srgbClr val="F26B43"/>
          </p15:clr>
        </p15:guide>
        <p15:guide id="16" pos="5139">
          <p15:clr>
            <a:srgbClr val="F26B43"/>
          </p15:clr>
        </p15:guide>
        <p15:guide id="23" orient="horz" pos="4148">
          <p15:clr>
            <a:srgbClr val="F26B43"/>
          </p15:clr>
        </p15:guide>
        <p15:guide id="24" orient="horz" pos="3944">
          <p15:clr>
            <a:srgbClr val="F26B43"/>
          </p15:clr>
        </p15:guide>
        <p15:guide id="25" orient="horz" pos="216">
          <p15:clr>
            <a:srgbClr val="F26B43"/>
          </p15:clr>
        </p15:guide>
        <p15:guide id="26" orient="horz" pos="998">
          <p15:clr>
            <a:srgbClr val="F26B43"/>
          </p15:clr>
        </p15:guide>
        <p15:guide id="27" orient="horz" pos="672">
          <p15:clr>
            <a:srgbClr val="F26B43"/>
          </p15:clr>
        </p15:guide>
        <p15:guide id="31" orient="horz" pos="835">
          <p15:clr>
            <a:srgbClr val="F26B43"/>
          </p15:clr>
        </p15:guide>
        <p15:guide id="32" orient="horz" pos="402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9.xml"/><Relationship Id="rId6" Type="http://schemas.openxmlformats.org/officeDocument/2006/relationships/hyperlink" Target="https://commons.wikimedia.org/wiki/File:SemiTransBlack_v.svg" TargetMode="External"/><Relationship Id="rId5" Type="http://schemas.openxmlformats.org/officeDocument/2006/relationships/image" Target="../media/image18.png"/><Relationship Id="rId4" Type="http://schemas.openxmlformats.org/officeDocument/2006/relationships/hyperlink" Target="https://commons.wikimedia.org/wiki/File:White_check.svg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3.mp4"/><Relationship Id="rId7" Type="http://schemas.openxmlformats.org/officeDocument/2006/relationships/image" Target="../media/image22.png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59.xml"/><Relationship Id="rId4" Type="http://schemas.openxmlformats.org/officeDocument/2006/relationships/video" Target="../media/media3.mp4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26.jpg"/><Relationship Id="rId7" Type="http://schemas.openxmlformats.org/officeDocument/2006/relationships/image" Target="../media/image30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Relationship Id="rId9" Type="http://schemas.openxmlformats.org/officeDocument/2006/relationships/image" Target="../media/image3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6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60.xml"/><Relationship Id="rId7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44.png"/><Relationship Id="rId5" Type="http://schemas.openxmlformats.org/officeDocument/2006/relationships/image" Target="../media/image43.gif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microsoft.com/office/2007/relationships/hdphoto" Target="../media/hdphoto1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8.png"/><Relationship Id="rId5" Type="http://schemas.openxmlformats.org/officeDocument/2006/relationships/image" Target="../media/image9.sv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3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2A874-B2DD-BB45-A068-CDA3E57AA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975" y="342901"/>
            <a:ext cx="11630024" cy="1241425"/>
          </a:xfrm>
        </p:spPr>
        <p:txBody>
          <a:bodyPr/>
          <a:lstStyle/>
          <a:p>
            <a:pPr algn="ctr"/>
            <a:r>
              <a:rPr lang="en-US" dirty="0" smtClean="0"/>
              <a:t>Drug Delivery for BTK Interventions:</a:t>
            </a:r>
            <a:br>
              <a:rPr lang="en-US" dirty="0" smtClean="0"/>
            </a:br>
            <a:r>
              <a:rPr lang="en-US" dirty="0" smtClean="0"/>
              <a:t>Which Drug and What Platform?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700175B-8A0D-B84D-8B0A-7312D0B273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90801" y="2146300"/>
            <a:ext cx="6512560" cy="1498087"/>
          </a:xfrm>
        </p:spPr>
        <p:txBody>
          <a:bodyPr/>
          <a:lstStyle/>
          <a:p>
            <a:pPr algn="ctr"/>
            <a:r>
              <a:rPr lang="en-US" sz="2400" b="1" dirty="0" smtClean="0"/>
              <a:t>James P. Zidar, MD and George Adams, MD</a:t>
            </a:r>
          </a:p>
          <a:p>
            <a:pPr algn="ctr"/>
            <a:endParaRPr lang="en-US" sz="2400" b="1" dirty="0" smtClean="0"/>
          </a:p>
          <a:p>
            <a:pPr algn="ctr"/>
            <a:r>
              <a:rPr lang="en-US" sz="2400" b="1" dirty="0" smtClean="0"/>
              <a:t>UNC/ Rex Healthcare</a:t>
            </a:r>
          </a:p>
          <a:p>
            <a:pPr algn="ctr"/>
            <a:endParaRPr lang="en-US" sz="2000" b="1" dirty="0"/>
          </a:p>
          <a:p>
            <a:pPr algn="ctr"/>
            <a:r>
              <a:rPr lang="en-US" b="1" dirty="0" smtClean="0"/>
              <a:t>Feb 2, 2022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5089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2"/>
          </p:nvPr>
        </p:nvSpPr>
        <p:spPr>
          <a:xfrm>
            <a:off x="323849" y="1313270"/>
            <a:ext cx="12144376" cy="467677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CLI often presents late with advanced disease, long CTOs, often calcified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Has led to retrograde pedal access options just to cross the lesions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Vessels are small- 2.0-3.5 mm and lesions are long and calcified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Restenosis with conventional PTA is high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Distal emboli can be catastrophic and lead to amputation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Diabetics have microvascular distal pruning disease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Evolving to a “No Metal Left Behind Approach”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Drug coated balloons (DCBs) with paclitaxel have not proven benefit</a:t>
            </a:r>
            <a:endParaRPr lang="en-US" sz="24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66724" y="342900"/>
            <a:ext cx="11820525" cy="723900"/>
          </a:xfrm>
        </p:spPr>
        <p:txBody>
          <a:bodyPr/>
          <a:lstStyle/>
          <a:p>
            <a:pPr algn="ctr"/>
            <a:r>
              <a:rPr lang="en-US" sz="3600" dirty="0" smtClean="0"/>
              <a:t>BTK:  Current Knowledge</a:t>
            </a:r>
            <a:endParaRPr lang="en-US" sz="3600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F3219D2-097E-C742-B1BC-BB43A447D866}"/>
              </a:ext>
            </a:extLst>
          </p:cNvPr>
          <p:cNvSpPr/>
          <p:nvPr/>
        </p:nvSpPr>
        <p:spPr>
          <a:xfrm>
            <a:off x="466725" y="5705936"/>
            <a:ext cx="11258550" cy="448564"/>
          </a:xfrm>
          <a:prstGeom prst="roundRect">
            <a:avLst>
              <a:gd name="adj" fmla="val 2070"/>
            </a:avLst>
          </a:prstGeom>
          <a:solidFill>
            <a:schemeClr val="accent2">
              <a:lumMod val="50000"/>
            </a:schemeClr>
          </a:solidFill>
          <a:ln w="28575">
            <a:solidFill>
              <a:schemeClr val="tx1"/>
            </a:solidFill>
            <a:prstDash val="solid"/>
          </a:ln>
          <a:effectLst/>
          <a:scene3d>
            <a:camera prst="orthographicFront"/>
            <a:lightRig rig="threePt" dir="b"/>
          </a:scene3d>
          <a:sp3d prstMaterial="matte">
            <a:contourClr>
              <a:schemeClr val="accent1">
                <a:tint val="10000"/>
                <a:satMod val="13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 smtClean="0">
                <a:solidFill>
                  <a:srgbClr val="FFFFFF"/>
                </a:solidFill>
                <a:latin typeface="Arial" panose="020B0604020202020204"/>
              </a:rPr>
              <a:t>What next???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46AEF5C6-59BF-44D7-B8D8-F397AB6385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466725" y="6400970"/>
            <a:ext cx="424392" cy="208758"/>
          </a:xfrm>
        </p:spPr>
        <p:txBody>
          <a:bodyPr/>
          <a:lstStyle/>
          <a:p>
            <a:pPr marL="0" marR="0" lvl="8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DCA5C9-2E11-4C67-86EB-AE1DE127DC6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4163"/>
                </a:solidFill>
                <a:effectLst/>
                <a:uLnTx/>
                <a:uFillTx/>
                <a:latin typeface="Arial" panose="020B0604020202020204"/>
              </a:rPr>
              <a:pPr marL="0" marR="0" lvl="8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4163"/>
              </a:solidFill>
              <a:effectLst/>
              <a:uLnTx/>
              <a:uFillTx/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1589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3E8388-DC73-425C-BF71-DC694CA1F8E5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4DA336-4C4E-4F86-B983-EAB09F4BF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0" dirty="0"/>
              <a:t>DCB in BTK: A Series of Negative Studies</a:t>
            </a:r>
          </a:p>
        </p:txBody>
      </p:sp>
      <p:graphicFrame>
        <p:nvGraphicFramePr>
          <p:cNvPr id="7" name="Table 8">
            <a:extLst>
              <a:ext uri="{FF2B5EF4-FFF2-40B4-BE49-F238E27FC236}">
                <a16:creationId xmlns:a16="http://schemas.microsoft.com/office/drawing/2014/main" id="{3BB0999B-DA8F-4279-9E62-B1C96FA8C5D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84947" y="1535574"/>
          <a:ext cx="11022106" cy="482926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70668">
                  <a:extLst>
                    <a:ext uri="{9D8B030D-6E8A-4147-A177-3AD203B41FA5}">
                      <a16:colId xmlns:a16="http://schemas.microsoft.com/office/drawing/2014/main" val="2438239524"/>
                    </a:ext>
                  </a:extLst>
                </a:gridCol>
                <a:gridCol w="3589517">
                  <a:extLst>
                    <a:ext uri="{9D8B030D-6E8A-4147-A177-3AD203B41FA5}">
                      <a16:colId xmlns:a16="http://schemas.microsoft.com/office/drawing/2014/main" val="2042725085"/>
                    </a:ext>
                  </a:extLst>
                </a:gridCol>
                <a:gridCol w="1331968">
                  <a:extLst>
                    <a:ext uri="{9D8B030D-6E8A-4147-A177-3AD203B41FA5}">
                      <a16:colId xmlns:a16="http://schemas.microsoft.com/office/drawing/2014/main" val="2146006540"/>
                    </a:ext>
                  </a:extLst>
                </a:gridCol>
                <a:gridCol w="1281953">
                  <a:extLst>
                    <a:ext uri="{9D8B030D-6E8A-4147-A177-3AD203B41FA5}">
                      <a16:colId xmlns:a16="http://schemas.microsoft.com/office/drawing/2014/main" val="131404000"/>
                    </a:ext>
                  </a:extLst>
                </a:gridCol>
                <a:gridCol w="1445367">
                  <a:extLst>
                    <a:ext uri="{9D8B030D-6E8A-4147-A177-3AD203B41FA5}">
                      <a16:colId xmlns:a16="http://schemas.microsoft.com/office/drawing/2014/main" val="1408448543"/>
                    </a:ext>
                  </a:extLst>
                </a:gridCol>
                <a:gridCol w="1602633">
                  <a:extLst>
                    <a:ext uri="{9D8B030D-6E8A-4147-A177-3AD203B41FA5}">
                      <a16:colId xmlns:a16="http://schemas.microsoft.com/office/drawing/2014/main" val="1708044937"/>
                    </a:ext>
                  </a:extLst>
                </a:gridCol>
              </a:tblGrid>
              <a:tr h="520475">
                <a:tc>
                  <a:txBody>
                    <a:bodyPr/>
                    <a:lstStyle/>
                    <a:p>
                      <a:r>
                        <a:rPr lang="en-US" dirty="0"/>
                        <a:t>Study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Endpoint Measure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DCB Group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PTA Group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Difference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Outcome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23652703"/>
                  </a:ext>
                </a:extLst>
              </a:tr>
              <a:tr h="562066">
                <a:tc rowSpan="3">
                  <a:txBody>
                    <a:bodyPr/>
                    <a:lstStyle/>
                    <a:p>
                      <a:r>
                        <a:rPr lang="en-US" dirty="0" err="1"/>
                        <a:t>In.PACT</a:t>
                      </a:r>
                      <a:r>
                        <a:rPr lang="en-US" dirty="0"/>
                        <a:t> DEEP</a:t>
                      </a:r>
                    </a:p>
                    <a:p>
                      <a:r>
                        <a:rPr lang="en-US" sz="1200" dirty="0"/>
                        <a:t>(JACC 2014;64:1568-76)</a:t>
                      </a:r>
                    </a:p>
                  </a:txBody>
                  <a:tcPr anchor="ctr"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12-month Freedom from Restenosis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59.0%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64.5%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-5.5%</a:t>
                      </a:r>
                    </a:p>
                  </a:txBody>
                  <a:tcPr anchor="ctr">
                    <a:solidFill>
                      <a:srgbClr val="FF9F9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Further studies discontinued due to safety concerns</a:t>
                      </a:r>
                    </a:p>
                  </a:txBody>
                  <a:tcPr anchor="ctr"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013481"/>
                  </a:ext>
                </a:extLst>
              </a:tr>
              <a:tr h="5620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12-month Freedom from CD-TLR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88.1%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86.5%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1.6%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6393978"/>
                  </a:ext>
                </a:extLst>
              </a:tr>
              <a:tr h="5620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12-month Freedom from Major Amp</a:t>
                      </a:r>
                    </a:p>
                  </a:txBody>
                  <a:tcPr anchor="ctr"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91.2%</a:t>
                      </a:r>
                    </a:p>
                  </a:txBody>
                  <a:tcPr anchor="ctr"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96.4%</a:t>
                      </a:r>
                    </a:p>
                  </a:txBody>
                  <a:tcPr anchor="ctr"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-5.2%</a:t>
                      </a:r>
                    </a:p>
                  </a:txBody>
                  <a:tcPr anchor="ctr"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F9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8500010"/>
                  </a:ext>
                </a:extLst>
              </a:tr>
              <a:tr h="562066">
                <a:tc>
                  <a:txBody>
                    <a:bodyPr/>
                    <a:lstStyle/>
                    <a:p>
                      <a:r>
                        <a:rPr lang="en-US" dirty="0" err="1"/>
                        <a:t>BioLUX</a:t>
                      </a:r>
                      <a:r>
                        <a:rPr lang="en-US" dirty="0"/>
                        <a:t> P-II</a:t>
                      </a:r>
                    </a:p>
                    <a:p>
                      <a:r>
                        <a:rPr lang="en-US" sz="1200" dirty="0"/>
                        <a:t>(JACC </a:t>
                      </a:r>
                      <a:r>
                        <a:rPr lang="en-US" sz="1200" dirty="0" err="1"/>
                        <a:t>Intv</a:t>
                      </a:r>
                      <a:r>
                        <a:rPr lang="en-US" sz="1200" dirty="0"/>
                        <a:t> 2015;8:1614-22)</a:t>
                      </a:r>
                    </a:p>
                  </a:txBody>
                  <a:tcPr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6-month Freedom from Restenosis</a:t>
                      </a:r>
                    </a:p>
                  </a:txBody>
                  <a:tcPr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46.9%</a:t>
                      </a:r>
                    </a:p>
                  </a:txBody>
                  <a:tcPr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58.6%</a:t>
                      </a:r>
                    </a:p>
                  </a:txBody>
                  <a:tcPr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-11.7%</a:t>
                      </a:r>
                    </a:p>
                  </a:txBody>
                  <a:tcPr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F9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Negative efficacy result</a:t>
                      </a:r>
                    </a:p>
                  </a:txBody>
                  <a:tcPr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020787"/>
                  </a:ext>
                </a:extLst>
              </a:tr>
              <a:tr h="562066">
                <a:tc rowSpan="2">
                  <a:txBody>
                    <a:bodyPr/>
                    <a:lstStyle/>
                    <a:p>
                      <a:r>
                        <a:rPr lang="en-US" dirty="0" err="1"/>
                        <a:t>Lutonix</a:t>
                      </a:r>
                      <a:r>
                        <a:rPr lang="en-US" dirty="0"/>
                        <a:t> BTK</a:t>
                      </a:r>
                    </a:p>
                    <a:p>
                      <a:r>
                        <a:rPr lang="en-US" sz="1200" dirty="0"/>
                        <a:t>(J Inv </a:t>
                      </a:r>
                      <a:r>
                        <a:rPr lang="en-US" sz="1200" dirty="0" err="1"/>
                        <a:t>Cardiol</a:t>
                      </a:r>
                      <a:r>
                        <a:rPr lang="en-US" sz="1200" dirty="0"/>
                        <a:t> 2019;31:205-11)</a:t>
                      </a:r>
                    </a:p>
                  </a:txBody>
                  <a:tcPr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6-month Primary Efficacy Endpoint*</a:t>
                      </a:r>
                    </a:p>
                  </a:txBody>
                  <a:tcPr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74.5%</a:t>
                      </a:r>
                    </a:p>
                  </a:txBody>
                  <a:tcPr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63.5%</a:t>
                      </a:r>
                    </a:p>
                  </a:txBody>
                  <a:tcPr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11.0%</a:t>
                      </a:r>
                    </a:p>
                  </a:txBody>
                  <a:tcPr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Did not meet primary endpoint, signal dropout at 12 months</a:t>
                      </a:r>
                    </a:p>
                  </a:txBody>
                  <a:tcPr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671079"/>
                  </a:ext>
                </a:extLst>
              </a:tr>
              <a:tr h="5620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12-month Primary Efficacy Endpoint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60.4%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60.9%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-0.5%</a:t>
                      </a:r>
                    </a:p>
                  </a:txBody>
                  <a:tcPr anchor="ctr">
                    <a:solidFill>
                      <a:srgbClr val="FF9F9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solidFill>
                      <a:srgbClr val="F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2059661"/>
                  </a:ext>
                </a:extLst>
              </a:tr>
              <a:tr h="197743">
                <a:tc gridSpan="5">
                  <a:txBody>
                    <a:bodyPr/>
                    <a:lstStyle/>
                    <a:p>
                      <a:r>
                        <a:rPr lang="en-US" sz="1400" dirty="0"/>
                        <a:t>*Composite of freedom from major amputation, target lesion occlusion, or CD-TLR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154974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1B8831-9624-4D81-9DCD-1108405EF5D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24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F3219D2-097E-C742-B1BC-BB43A447D866}"/>
              </a:ext>
            </a:extLst>
          </p:cNvPr>
          <p:cNvSpPr/>
          <p:nvPr/>
        </p:nvSpPr>
        <p:spPr>
          <a:xfrm>
            <a:off x="381000" y="5010150"/>
            <a:ext cx="10458450" cy="1719481"/>
          </a:xfrm>
          <a:prstGeom prst="roundRect">
            <a:avLst>
              <a:gd name="adj" fmla="val 2070"/>
            </a:avLst>
          </a:prstGeom>
          <a:solidFill>
            <a:schemeClr val="accent2">
              <a:lumMod val="50000"/>
            </a:schemeClr>
          </a:solidFill>
          <a:ln w="28575">
            <a:solidFill>
              <a:schemeClr val="tx1"/>
            </a:solidFill>
            <a:prstDash val="solid"/>
          </a:ln>
          <a:effectLst/>
          <a:scene3d>
            <a:camera prst="orthographicFront"/>
            <a:lightRig rig="threePt" dir="b"/>
          </a:scene3d>
          <a:sp3d prstMaterial="matte">
            <a:contourClr>
              <a:schemeClr val="accent1">
                <a:tint val="10000"/>
                <a:satMod val="13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2"/>
          </p:nvPr>
        </p:nvSpPr>
        <p:spPr>
          <a:xfrm>
            <a:off x="466724" y="1584324"/>
            <a:ext cx="12287251" cy="467677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 smtClean="0"/>
              <a:t>Atherectomy</a:t>
            </a:r>
            <a:r>
              <a:rPr lang="en-US" sz="2000" dirty="0" smtClean="0"/>
              <a:t> options have tried to improve on PTA outcomes with little success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Laser, orbital </a:t>
            </a:r>
            <a:r>
              <a:rPr lang="en-US" sz="2000" dirty="0" err="1" smtClean="0"/>
              <a:t>atherectomy</a:t>
            </a:r>
            <a:r>
              <a:rPr lang="en-US" sz="2000" dirty="0" smtClean="0"/>
              <a:t>, directional </a:t>
            </a:r>
            <a:r>
              <a:rPr lang="en-US" sz="2000" dirty="0" err="1" smtClean="0"/>
              <a:t>atherectomy</a:t>
            </a:r>
            <a:r>
              <a:rPr lang="en-US" sz="2000" dirty="0" smtClean="0"/>
              <a:t>, even SHOCKWAVE </a:t>
            </a:r>
            <a:r>
              <a:rPr lang="en-US" sz="2000" dirty="0" err="1" smtClean="0"/>
              <a:t>lithoplasty</a:t>
            </a:r>
            <a:r>
              <a:rPr lang="en-US" sz="2000" dirty="0" smtClean="0"/>
              <a:t> –shown some promise in preparing the lesion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Off-label metallic backbone DES (48 mm coronary DES)  – have shown improvement over PTA alone, but have long term limitations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Increased risk of emboli from large coating particulates- flaking of coating is a concern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Drug loss in transit to vessel wall- some models &gt; 50%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Slight fluctuations in dose have potential to effect safety and efficacy due to paclitaxel’s narrow therapeutic window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Is there a better way to deliver an anti-proliferative to the vessel wall for a more durable patency?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Would a </a:t>
            </a:r>
            <a:r>
              <a:rPr lang="en-US" sz="2000" dirty="0" err="1" smtClean="0">
                <a:solidFill>
                  <a:schemeClr val="bg1"/>
                </a:solidFill>
              </a:rPr>
              <a:t>bioabsorbable</a:t>
            </a:r>
            <a:r>
              <a:rPr lang="en-US" sz="2000" dirty="0" smtClean="0">
                <a:solidFill>
                  <a:schemeClr val="bg1"/>
                </a:solidFill>
              </a:rPr>
              <a:t> vascular scaffold (ABSORB) offer benefit?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Could we deliver </a:t>
            </a:r>
            <a:r>
              <a:rPr lang="en-US" sz="2000" dirty="0" err="1" smtClean="0">
                <a:solidFill>
                  <a:schemeClr val="bg1"/>
                </a:solidFill>
              </a:rPr>
              <a:t>sirolimus</a:t>
            </a:r>
            <a:r>
              <a:rPr lang="en-US" sz="2000" dirty="0" smtClean="0">
                <a:solidFill>
                  <a:schemeClr val="bg1"/>
                </a:solidFill>
              </a:rPr>
              <a:t> and keep it in the vessel wall for a sustained effect?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BTK:  Gaps in our Current Knowledge</a:t>
            </a:r>
            <a:endParaRPr lang="en-US" sz="3200" dirty="0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46AEF5C6-59BF-44D7-B8D8-F397AB6385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466725" y="6400970"/>
            <a:ext cx="424392" cy="208758"/>
          </a:xfrm>
        </p:spPr>
        <p:txBody>
          <a:bodyPr/>
          <a:lstStyle/>
          <a:p>
            <a:pPr marL="0" marR="0" lvl="8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DCA5C9-2E11-4C67-86EB-AE1DE127DC6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4163"/>
                </a:solidFill>
                <a:effectLst/>
                <a:uLnTx/>
                <a:uFillTx/>
                <a:latin typeface="Arial" panose="020B0604020202020204"/>
              </a:rPr>
              <a:pPr marL="0" marR="0" lvl="8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4163"/>
              </a:solidFill>
              <a:effectLst/>
              <a:uLnTx/>
              <a:uFillTx/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29583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7B00E-E611-4890-95DB-E7BD5136A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2525" y="395916"/>
            <a:ext cx="11430000" cy="636096"/>
          </a:xfrm>
          <a:noFill/>
        </p:spPr>
        <p:txBody>
          <a:bodyPr>
            <a:noAutofit/>
          </a:bodyPr>
          <a:lstStyle/>
          <a:p>
            <a:pPr algn="ctr"/>
            <a:r>
              <a:rPr lang="en-US" dirty="0"/>
              <a:t>Ideas/Possible </a:t>
            </a:r>
            <a:r>
              <a:rPr lang="en-US" dirty="0" smtClean="0"/>
              <a:t>Solutions:  </a:t>
            </a:r>
            <a:r>
              <a:rPr lang="en-US" b="0" dirty="0" err="1" smtClean="0"/>
              <a:t>Sirolimus</a:t>
            </a:r>
            <a:r>
              <a:rPr lang="en-US" b="0" dirty="0" smtClean="0"/>
              <a:t> may be better,  but…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b="0" dirty="0"/>
              <a:t>Challenging for Balloon </a:t>
            </a:r>
            <a:r>
              <a:rPr lang="en-US" b="0" dirty="0" smtClean="0"/>
              <a:t>Delivery:  </a:t>
            </a:r>
            <a:endParaRPr lang="en-US" sz="4000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53BB2B-4089-4199-B0EB-222A757B984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326123" y="6397099"/>
            <a:ext cx="369568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Group 4">
            <a:extLst>
              <a:ext uri="{FF2B5EF4-FFF2-40B4-BE49-F238E27FC236}">
                <a16:creationId xmlns:a16="http://schemas.microsoft.com/office/drawing/2014/main" id="{C12648DC-FD85-45BD-935D-696200BF86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99221"/>
              </p:ext>
            </p:extLst>
          </p:nvPr>
        </p:nvGraphicFramePr>
        <p:xfrm>
          <a:off x="695692" y="2357983"/>
          <a:ext cx="10020267" cy="373798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3400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0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400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64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sz="180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Attribute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T="45724" marB="45724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sz="180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Sirolimus</a:t>
                      </a:r>
                    </a:p>
                  </a:txBody>
                  <a:tcPr marT="45724" marB="45724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Paclitaxel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T="45724" marB="45724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5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sz="160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Mode of Action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T="45724" marB="45724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Cytostatic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T="45724" marB="45724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sz="160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Cytotoxic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T="45724" marB="45724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05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FDE25E"/>
                        </a:buClr>
                        <a:buSzPct val="110000"/>
                        <a:buFontTx/>
                        <a:buNone/>
                        <a:tabLst/>
                        <a:defRPr/>
                      </a:pPr>
                      <a:r>
                        <a:rPr kumimoji="0" lang="en-US" sz="16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</a:rPr>
                        <a:t>Margin of Safety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24" marB="45724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10’000 Fold</a:t>
                      </a:r>
                    </a:p>
                  </a:txBody>
                  <a:tcPr marT="45724" marB="45724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sz="160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100 Fold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T="45724" marB="45724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05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FDE25E"/>
                        </a:buClr>
                        <a:buSzPct val="110000"/>
                        <a:buFontTx/>
                        <a:buNone/>
                        <a:tabLst/>
                        <a:defRPr/>
                      </a:pPr>
                      <a:r>
                        <a:rPr kumimoji="0" lang="en-US" sz="16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</a:rPr>
                        <a:t>Therapeutic Range</a:t>
                      </a:r>
                      <a:endParaRPr lang="en-US" sz="120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T="45724" marB="45724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Wide</a:t>
                      </a:r>
                    </a:p>
                  </a:txBody>
                  <a:tcPr marT="45724" marB="45724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Narrow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T="45724" marB="45724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05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FDE25E"/>
                        </a:buClr>
                        <a:buSzPct val="110000"/>
                        <a:buFontTx/>
                        <a:buNone/>
                        <a:tabLst/>
                        <a:defRPr/>
                      </a:pPr>
                      <a:r>
                        <a:rPr kumimoji="0" lang="en-US" sz="16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</a:rPr>
                        <a:t>Anti-Restenotic</a:t>
                      </a:r>
                      <a:endParaRPr lang="en-US" sz="120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T="45724" marB="45724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Yes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Lower Late Lumen Loss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T="45724" marB="45724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sz="160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Yes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T="45724" marB="45724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05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FDE25E"/>
                        </a:buClr>
                        <a:buSzPct val="110000"/>
                        <a:buFontTx/>
                        <a:buNone/>
                        <a:tabLst/>
                        <a:defRPr/>
                      </a:pPr>
                      <a:r>
                        <a:rPr kumimoji="0" lang="en-US" sz="16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</a:rPr>
                        <a:t>Anti-Inflammatory</a:t>
                      </a:r>
                      <a:endParaRPr lang="en-US" sz="120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T="45724" marB="45724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marT="45724" marB="45724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sz="160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No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T="45724" marB="45724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05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FDE25E"/>
                        </a:buClr>
                        <a:buSzPct val="110000"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</a:rPr>
                        <a:t>Tissue Absorption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Slow</a:t>
                      </a:r>
                    </a:p>
                  </a:txBody>
                  <a:tcPr marT="45724" marB="45724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Fast</a:t>
                      </a:r>
                    </a:p>
                  </a:txBody>
                  <a:tcPr marT="45724" marB="45724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05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FDE25E"/>
                        </a:buClr>
                        <a:buSzPct val="110000"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</a:rPr>
                        <a:t>Tissue Retention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Short</a:t>
                      </a:r>
                    </a:p>
                  </a:txBody>
                  <a:tcPr marT="45724" marB="45724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Long</a:t>
                      </a:r>
                    </a:p>
                  </a:txBody>
                  <a:tcPr marT="45724" marB="45724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C9C1BDCC-84DB-9645-BFEB-8EB2DC6557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725342" y="2636572"/>
            <a:ext cx="205289" cy="205289"/>
          </a:xfrm>
          <a:prstGeom prst="rect">
            <a:avLst/>
          </a:prstGeom>
        </p:spPr>
      </p:pic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E82056A1-C6CE-4447-9435-E59C638EC6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725342" y="3076567"/>
            <a:ext cx="205289" cy="205289"/>
          </a:xfrm>
          <a:prstGeom prst="rect">
            <a:avLst/>
          </a:prstGeom>
        </p:spPr>
      </p:pic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21BB97C7-5267-7C44-8617-67898DB417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725342" y="3928614"/>
            <a:ext cx="205289" cy="205289"/>
          </a:xfrm>
          <a:prstGeom prst="rect">
            <a:avLst/>
          </a:prstGeom>
        </p:spPr>
      </p:pic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5D7507E1-9179-4A40-9B34-891B0E5A76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725342" y="3507633"/>
            <a:ext cx="205289" cy="205289"/>
          </a:xfrm>
          <a:prstGeom prst="rect">
            <a:avLst/>
          </a:prstGeom>
        </p:spPr>
      </p:pic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19B6B4BF-1BF0-9042-9018-83B5FDAFEA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725447" y="4499224"/>
            <a:ext cx="205289" cy="205289"/>
          </a:xfrm>
          <a:prstGeom prst="rect">
            <a:avLst/>
          </a:prstGeom>
        </p:spPr>
      </p:pic>
      <p:pic>
        <p:nvPicPr>
          <p:cNvPr id="22" name="Picture 21" descr="A picture containing drawing&#10;&#10;Description automatically generated">
            <a:extLst>
              <a:ext uri="{FF2B5EF4-FFF2-40B4-BE49-F238E27FC236}">
                <a16:creationId xmlns:a16="http://schemas.microsoft.com/office/drawing/2014/main" id="{D8DA32F0-C271-B647-AD38-A8BBAEDA12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613160" y="5328958"/>
            <a:ext cx="242274" cy="242274"/>
          </a:xfrm>
          <a:prstGeom prst="rect">
            <a:avLst/>
          </a:prstGeom>
        </p:spPr>
      </p:pic>
      <p:pic>
        <p:nvPicPr>
          <p:cNvPr id="24" name="Picture 23" descr="A picture containing drawing&#10;&#10;Description automatically generated">
            <a:extLst>
              <a:ext uri="{FF2B5EF4-FFF2-40B4-BE49-F238E27FC236}">
                <a16:creationId xmlns:a16="http://schemas.microsoft.com/office/drawing/2014/main" id="{3202E44C-EF8F-EE49-A7B5-4CBD29F4B53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577129" y="5740212"/>
            <a:ext cx="242274" cy="24227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119F419-3F21-B54C-9B20-8EFD8044312E}"/>
              </a:ext>
            </a:extLst>
          </p:cNvPr>
          <p:cNvSpPr/>
          <p:nvPr/>
        </p:nvSpPr>
        <p:spPr>
          <a:xfrm>
            <a:off x="695692" y="1281914"/>
            <a:ext cx="10020266" cy="8502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200" dirty="0">
                <a:solidFill>
                  <a:schemeClr val="bg1"/>
                </a:solidFill>
              </a:rPr>
              <a:t>Requires a Novel Approach for Optimal Delivery and Extended Release of Therapeutic Dose Through the Critical Healing Period</a:t>
            </a:r>
          </a:p>
        </p:txBody>
      </p:sp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F603A30C-470E-824A-8905-F3E6A6C586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725447" y="4892924"/>
            <a:ext cx="205289" cy="205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80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E13F2-2216-479D-A46B-641EF74CF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1"/>
            <a:ext cx="11179175" cy="704850"/>
          </a:xfrm>
        </p:spPr>
        <p:txBody>
          <a:bodyPr/>
          <a:lstStyle/>
          <a:p>
            <a:pPr algn="ctr"/>
            <a:r>
              <a:rPr lang="en-US" sz="3600" b="0" dirty="0" smtClean="0"/>
              <a:t>Challenges </a:t>
            </a:r>
            <a:r>
              <a:rPr lang="en-US" sz="3600" b="0" dirty="0"/>
              <a:t>for </a:t>
            </a:r>
            <a:r>
              <a:rPr lang="en-US" sz="3600" b="0" dirty="0" smtClean="0"/>
              <a:t>BTK Balloon </a:t>
            </a:r>
            <a:r>
              <a:rPr lang="en-US" sz="3600" b="0" dirty="0"/>
              <a:t>Drug Delivery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59CF5-5865-414D-9EF6-F29AA41D6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78315"/>
            <a:ext cx="10718457" cy="5479635"/>
          </a:xfr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>
              <a:lnSpc>
                <a:spcPct val="120000"/>
              </a:lnSpc>
            </a:pPr>
            <a:r>
              <a:rPr lang="en-US" sz="3400" b="1" dirty="0"/>
              <a:t>DELIVER </a:t>
            </a:r>
            <a:r>
              <a:rPr lang="en-US" sz="3400" b="1" dirty="0" err="1"/>
              <a:t>limus</a:t>
            </a:r>
            <a:r>
              <a:rPr lang="en-US" sz="3400" b="1" dirty="0"/>
              <a:t>-derivative drug</a:t>
            </a:r>
          </a:p>
          <a:p>
            <a:pPr marL="548640" lvl="1">
              <a:lnSpc>
                <a:spcPct val="120000"/>
              </a:lnSpc>
            </a:pPr>
            <a:r>
              <a:rPr lang="en-US" sz="3800" b="0" dirty="0"/>
              <a:t>Gold-standard for the treatment of </a:t>
            </a:r>
            <a:r>
              <a:rPr lang="en-US" sz="3800" b="0" dirty="0" smtClean="0"/>
              <a:t>restenosis in coronaries</a:t>
            </a:r>
            <a:endParaRPr lang="en-US" sz="3800" b="0" dirty="0"/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US" sz="4400" b="1" dirty="0"/>
              <a:t>D</a:t>
            </a:r>
            <a:r>
              <a:rPr lang="en-US" sz="4400" b="1" dirty="0" smtClean="0"/>
              <a:t>ELIVER </a:t>
            </a:r>
            <a:r>
              <a:rPr lang="en-US" sz="4400" b="1" dirty="0"/>
              <a:t>full drug dose to the target lesion while navigating through vasculature</a:t>
            </a:r>
          </a:p>
          <a:p>
            <a:pPr marL="548640" lvl="1">
              <a:lnSpc>
                <a:spcPct val="120000"/>
              </a:lnSpc>
            </a:pPr>
            <a:r>
              <a:rPr lang="en-US" sz="2900" b="0" dirty="0"/>
              <a:t>Protect drug from loss during transit to maintain full, intended and consistent dosing</a:t>
            </a:r>
          </a:p>
          <a:p>
            <a:pPr marL="548640" lvl="1">
              <a:lnSpc>
                <a:spcPct val="120000"/>
              </a:lnSpc>
            </a:pPr>
            <a:r>
              <a:rPr lang="en-US" sz="2900" b="0" dirty="0"/>
              <a:t>Prevent potential downstream ischemia in non-target tissues (</a:t>
            </a:r>
            <a:r>
              <a:rPr lang="en-US" sz="2900" b="0" dirty="0" smtClean="0"/>
              <a:t>particulate)</a:t>
            </a:r>
            <a:endParaRPr lang="en-US" sz="2500" b="0" dirty="0" smtClean="0"/>
          </a:p>
          <a:p>
            <a:pPr marL="548640" lvl="1">
              <a:lnSpc>
                <a:spcPct val="120000"/>
              </a:lnSpc>
            </a:pPr>
            <a:r>
              <a:rPr lang="en-US" sz="3400" b="0" dirty="0" smtClean="0"/>
              <a:t>Deploy </a:t>
            </a:r>
            <a:r>
              <a:rPr lang="en-US" sz="3400" b="0" dirty="0"/>
              <a:t>full drug dose to target lesion during </a:t>
            </a:r>
            <a:r>
              <a:rPr lang="en-US" sz="3400" b="0" dirty="0" smtClean="0"/>
              <a:t>angioplasty </a:t>
            </a:r>
          </a:p>
          <a:p>
            <a:pPr marL="548640" lvl="1">
              <a:lnSpc>
                <a:spcPct val="120000"/>
              </a:lnSpc>
            </a:pPr>
            <a:r>
              <a:rPr lang="en-US" sz="2900" b="0" dirty="0" smtClean="0"/>
              <a:t>Ensure </a:t>
            </a:r>
            <a:r>
              <a:rPr lang="en-US" sz="2900" b="0" dirty="0"/>
              <a:t>timely, consistent and accurate delivery / transfer from balloon to target lesion</a:t>
            </a: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US" sz="4400" b="1" dirty="0"/>
              <a:t>ENSURE mural uptake of therapeutic dosing</a:t>
            </a:r>
          </a:p>
          <a:p>
            <a:pPr marL="548640" lvl="1">
              <a:lnSpc>
                <a:spcPct val="120000"/>
              </a:lnSpc>
            </a:pPr>
            <a:r>
              <a:rPr lang="en-US" sz="3400" b="0" dirty="0"/>
              <a:t>Access intracellular space with sufficient drug levels to exert desired therapeutic effect </a:t>
            </a:r>
          </a:p>
          <a:p>
            <a:pPr marL="548640" lvl="1">
              <a:lnSpc>
                <a:spcPct val="120000"/>
              </a:lnSpc>
            </a:pPr>
            <a:r>
              <a:rPr lang="en-US" sz="3400" b="0" dirty="0"/>
              <a:t>Prevent rapid drug degradation and/or diffusion away from target site</a:t>
            </a: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US" sz="4400" b="1" dirty="0"/>
              <a:t>SUSTAIN drug release over critical time period</a:t>
            </a:r>
          </a:p>
          <a:p>
            <a:pPr marL="548640" lvl="1">
              <a:lnSpc>
                <a:spcPct val="120000"/>
              </a:lnSpc>
            </a:pPr>
            <a:r>
              <a:rPr lang="en-US" sz="3800" b="0" dirty="0"/>
              <a:t>Mimic drug release pharmacokinetics of efficacious permanent implants (DES)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72B2B-6431-4D1D-9B9E-2ADFC623037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FA7D60EF-D3F1-4800-9F93-BBC96594568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08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E13F2-2216-479D-A46B-641EF74CF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54" y="83627"/>
            <a:ext cx="5932366" cy="78232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100" dirty="0" smtClean="0"/>
              <a:t>Potential Solutions</a:t>
            </a:r>
            <a:br>
              <a:rPr lang="en-US" sz="3100" dirty="0" smtClean="0"/>
            </a:br>
            <a:r>
              <a:rPr lang="en-US" sz="2000" dirty="0" smtClean="0"/>
              <a:t>Virtue</a:t>
            </a:r>
            <a:r>
              <a:rPr lang="en-US" sz="2000" dirty="0"/>
              <a:t>® </a:t>
            </a:r>
            <a:r>
              <a:rPr lang="en-US" sz="2000" dirty="0" smtClean="0"/>
              <a:t>SAB- delivers </a:t>
            </a:r>
            <a:r>
              <a:rPr lang="en-US" sz="2000" dirty="0" err="1" smtClean="0"/>
              <a:t>sirulimus</a:t>
            </a:r>
            <a:r>
              <a:rPr lang="en-US" sz="2000" dirty="0" smtClean="0"/>
              <a:t> (Orchestra </a:t>
            </a:r>
            <a:r>
              <a:rPr lang="en-US" sz="2000" dirty="0" err="1" smtClean="0"/>
              <a:t>BioMed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A557F2C-D3DE-3146-879D-663FB7A5E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950" y="766732"/>
            <a:ext cx="8060650" cy="211593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Protects </a:t>
            </a:r>
            <a:r>
              <a:rPr lang="en-US" sz="2000" dirty="0"/>
              <a:t>drug during transit to prevent potential for down stream ischemia from particulate </a:t>
            </a:r>
          </a:p>
          <a:p>
            <a:r>
              <a:rPr lang="en-US" sz="2000" dirty="0"/>
              <a:t>Performs angioplasty using standard catheter techniques</a:t>
            </a:r>
          </a:p>
          <a:p>
            <a:r>
              <a:rPr lang="en-US" sz="2000" dirty="0"/>
              <a:t>Consistently delivers intended dose and enables focal drug uptake</a:t>
            </a:r>
          </a:p>
          <a:p>
            <a:r>
              <a:rPr lang="en-US" sz="2000" dirty="0"/>
              <a:t>Provides extended focal release through the critical healing period </a:t>
            </a:r>
            <a:endParaRPr lang="en-US" sz="2400" dirty="0"/>
          </a:p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72B2B-6431-4D1D-9B9E-2ADFC623037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-72590" y="6396619"/>
            <a:ext cx="116586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D21687-6614-DD4F-8B0D-1528484173D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12" r="19207"/>
          <a:stretch/>
        </p:blipFill>
        <p:spPr>
          <a:xfrm>
            <a:off x="8158480" y="13"/>
            <a:ext cx="4033520" cy="390703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sp>
        <p:nvSpPr>
          <p:cNvPr id="3" name="Rectangle 2"/>
          <p:cNvSpPr/>
          <p:nvPr/>
        </p:nvSpPr>
        <p:spPr>
          <a:xfrm>
            <a:off x="97830" y="2922955"/>
            <a:ext cx="90461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4B9CD3"/>
                </a:solidFill>
                <a:latin typeface="Arial" panose="020B0604020202020204" pitchFamily="34" charset="0"/>
                <a:ea typeface="Georgia" panose="02040502050405020303" pitchFamily="18" charset="0"/>
                <a:cs typeface="Georgia" panose="02040502050405020303" pitchFamily="18" charset="0"/>
              </a:rPr>
              <a:t>SELUTION SLR™ </a:t>
            </a:r>
            <a:r>
              <a:rPr lang="en-US" b="1" dirty="0" smtClean="0">
                <a:solidFill>
                  <a:srgbClr val="4B9CD3"/>
                </a:solidFill>
                <a:latin typeface="Arial" panose="020B0604020202020204" pitchFamily="34" charset="0"/>
                <a:ea typeface="Georgia" panose="02040502050405020303" pitchFamily="18" charset="0"/>
                <a:cs typeface="Georgia" panose="02040502050405020303" pitchFamily="18" charset="0"/>
              </a:rPr>
              <a:t> - </a:t>
            </a:r>
            <a:r>
              <a:rPr lang="en-US" b="1" dirty="0" err="1" smtClean="0">
                <a:solidFill>
                  <a:srgbClr val="4B9CD3"/>
                </a:solidFill>
                <a:latin typeface="Arial" panose="020B0604020202020204" pitchFamily="34" charset="0"/>
                <a:ea typeface="Georgia" panose="02040502050405020303" pitchFamily="18" charset="0"/>
                <a:cs typeface="Georgia" panose="02040502050405020303" pitchFamily="18" charset="0"/>
              </a:rPr>
              <a:t>Sirolimus</a:t>
            </a:r>
            <a:r>
              <a:rPr lang="en-US" b="1" dirty="0" smtClean="0">
                <a:solidFill>
                  <a:srgbClr val="4B9CD3"/>
                </a:solidFill>
                <a:latin typeface="Arial" panose="020B0604020202020204" pitchFamily="34" charset="0"/>
                <a:ea typeface="Georgia" panose="02040502050405020303" pitchFamily="18" charset="0"/>
                <a:cs typeface="Georgia" panose="02040502050405020303" pitchFamily="18" charset="0"/>
              </a:rPr>
              <a:t>-Eluting </a:t>
            </a:r>
            <a:r>
              <a:rPr lang="en-US" b="1" dirty="0">
                <a:solidFill>
                  <a:srgbClr val="4B9CD3"/>
                </a:solidFill>
                <a:latin typeface="Arial" panose="020B0604020202020204" pitchFamily="34" charset="0"/>
                <a:ea typeface="Georgia" panose="02040502050405020303" pitchFamily="18" charset="0"/>
                <a:cs typeface="Georgia" panose="02040502050405020303" pitchFamily="18" charset="0"/>
              </a:rPr>
              <a:t>Balloon with Sustained Release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33154" y="3067149"/>
            <a:ext cx="802532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en-GB" sz="2000" dirty="0">
                <a:cs typeface="Arial" panose="020B0604020202020204" pitchFamily="34" charset="0"/>
              </a:rPr>
              <a:t>Proprietary </a:t>
            </a:r>
            <a:r>
              <a:rPr lang="en-GB" sz="2000" dirty="0" err="1">
                <a:cs typeface="Arial" panose="020B0604020202020204" pitchFamily="34" charset="0"/>
              </a:rPr>
              <a:t>MicroReservoir</a:t>
            </a:r>
            <a:r>
              <a:rPr lang="en-GB" sz="2000" dirty="0">
                <a:cs typeface="Arial" panose="020B0604020202020204" pitchFamily="34" charset="0"/>
              </a:rPr>
              <a:t> </a:t>
            </a:r>
            <a:r>
              <a:rPr lang="en-GB" sz="2000" dirty="0" smtClean="0">
                <a:cs typeface="Arial" panose="020B0604020202020204" pitchFamily="34" charset="0"/>
              </a:rPr>
              <a:t>with Cell Adherent Technology</a:t>
            </a:r>
            <a:endParaRPr lang="en-GB" sz="2000" dirty="0"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en-GB" sz="800" dirty="0"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dirty="0">
                <a:cs typeface="Arial" panose="020B0604020202020204" pitchFamily="34" charset="0"/>
              </a:rPr>
              <a:t>Creation of </a:t>
            </a:r>
            <a:r>
              <a:rPr lang="en-GB" dirty="0" err="1">
                <a:cs typeface="Arial" panose="020B0604020202020204" pitchFamily="34" charset="0"/>
              </a:rPr>
              <a:t>MicroReservoirs</a:t>
            </a:r>
            <a:r>
              <a:rPr lang="en-GB" dirty="0">
                <a:cs typeface="Arial" panose="020B0604020202020204" pitchFamily="34" charset="0"/>
              </a:rPr>
              <a:t> combining </a:t>
            </a:r>
            <a:r>
              <a:rPr lang="en-GB" dirty="0" err="1">
                <a:cs typeface="Arial" panose="020B0604020202020204" pitchFamily="34" charset="0"/>
              </a:rPr>
              <a:t>sirolimus</a:t>
            </a:r>
            <a:r>
              <a:rPr lang="en-GB" dirty="0">
                <a:cs typeface="Arial" panose="020B0604020202020204" pitchFamily="34" charset="0"/>
              </a:rPr>
              <a:t> &amp; biodegradable </a:t>
            </a:r>
            <a:r>
              <a:rPr lang="en-GB" dirty="0" smtClean="0">
                <a:cs typeface="Arial" panose="020B0604020202020204" pitchFamily="34" charset="0"/>
              </a:rPr>
              <a:t>polymer</a:t>
            </a:r>
            <a:endParaRPr lang="en-GB" dirty="0"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8950" y="4185920"/>
            <a:ext cx="738962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en-GB" sz="800" b="1" dirty="0"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dirty="0">
                <a:cs typeface="Arial"/>
              </a:rPr>
              <a:t>Proprietary amphipathic lipid technology which binds </a:t>
            </a:r>
            <a:r>
              <a:rPr lang="en-GB" dirty="0" err="1">
                <a:cs typeface="Arial"/>
              </a:rPr>
              <a:t>MicroReservoirs</a:t>
            </a:r>
            <a:r>
              <a:rPr lang="en-GB" dirty="0">
                <a:cs typeface="Arial"/>
              </a:rPr>
              <a:t> to the balloon surface 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dirty="0">
                <a:cs typeface="Arial"/>
              </a:rPr>
              <a:t>Contains and protects micro-reservoirs during insertion and inflation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dirty="0">
                <a:cs typeface="Arial"/>
              </a:rPr>
              <a:t>Enhances drug retention and bioavailability, allowing for a lower drug dose concentration on the balloon surface (1 </a:t>
            </a:r>
            <a:r>
              <a:rPr lang="el-GR" dirty="0">
                <a:cs typeface="Arial"/>
              </a:rPr>
              <a:t>μ</a:t>
            </a:r>
            <a:r>
              <a:rPr lang="en-US" dirty="0" smtClean="0">
                <a:cs typeface="Arial"/>
              </a:rPr>
              <a:t>g/mm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7830" y="5853511"/>
            <a:ext cx="73291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accent2"/>
                </a:solidFill>
              </a:rPr>
              <a:t>ABSORB BVS</a:t>
            </a:r>
          </a:p>
          <a:p>
            <a:r>
              <a:rPr lang="en-US" dirty="0" smtClean="0"/>
              <a:t>Thinner walled BVS now enrolling in a BTK trial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228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E13F2-2216-479D-A46B-641EF74CF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30" y="-241190"/>
            <a:ext cx="7938730" cy="782320"/>
          </a:xfrm>
        </p:spPr>
        <p:txBody>
          <a:bodyPr>
            <a:normAutofit/>
          </a:bodyPr>
          <a:lstStyle/>
          <a:p>
            <a:r>
              <a:rPr lang="en-US" sz="2000" dirty="0"/>
              <a:t>Virtue® </a:t>
            </a:r>
            <a:r>
              <a:rPr lang="en-US" sz="2000" dirty="0" smtClean="0"/>
              <a:t>SAB- delivers </a:t>
            </a:r>
            <a:r>
              <a:rPr lang="en-US" sz="2000" dirty="0" err="1" smtClean="0"/>
              <a:t>sirulimus</a:t>
            </a:r>
            <a:r>
              <a:rPr lang="en-US" sz="2000" dirty="0" smtClean="0"/>
              <a:t> (Orchestra </a:t>
            </a:r>
            <a:r>
              <a:rPr lang="en-US" sz="2000" dirty="0" err="1" smtClean="0"/>
              <a:t>BioMed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A557F2C-D3DE-3146-879D-663FB7A5E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950" y="698390"/>
            <a:ext cx="8060650" cy="211593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Protects </a:t>
            </a:r>
            <a:r>
              <a:rPr lang="en-US" sz="2000" dirty="0"/>
              <a:t>drug during transit to prevent potential for down stream ischemia from particulate </a:t>
            </a:r>
          </a:p>
          <a:p>
            <a:r>
              <a:rPr lang="en-US" sz="2000" dirty="0"/>
              <a:t>Performs angioplasty using standard catheter techniques</a:t>
            </a:r>
          </a:p>
          <a:p>
            <a:r>
              <a:rPr lang="en-US" sz="2000" dirty="0"/>
              <a:t>Consistently delivers intended dose and enables focal drug uptake</a:t>
            </a:r>
          </a:p>
          <a:p>
            <a:r>
              <a:rPr lang="en-US" sz="2000" dirty="0"/>
              <a:t>Provides extended focal release through the critical healing period </a:t>
            </a:r>
            <a:endParaRPr lang="en-US" sz="2400" dirty="0"/>
          </a:p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72B2B-6431-4D1D-9B9E-2ADFC623037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-72590" y="6396619"/>
            <a:ext cx="116586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D21687-6614-DD4F-8B0D-1528484173D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12" r="19207"/>
          <a:stretch/>
        </p:blipFill>
        <p:spPr>
          <a:xfrm>
            <a:off x="8158480" y="13"/>
            <a:ext cx="4033520" cy="390703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sp>
        <p:nvSpPr>
          <p:cNvPr id="3" name="Rectangle 2"/>
          <p:cNvSpPr/>
          <p:nvPr/>
        </p:nvSpPr>
        <p:spPr>
          <a:xfrm>
            <a:off x="97830" y="2922955"/>
            <a:ext cx="90461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4B9CD3"/>
                </a:solidFill>
                <a:latin typeface="Arial" panose="020B0604020202020204" pitchFamily="34" charset="0"/>
                <a:ea typeface="Georgia" panose="02040502050405020303" pitchFamily="18" charset="0"/>
                <a:cs typeface="Georgia" panose="02040502050405020303" pitchFamily="18" charset="0"/>
              </a:rPr>
              <a:t>SELUTION SLR™ </a:t>
            </a:r>
            <a:r>
              <a:rPr lang="en-US" b="1" dirty="0" smtClean="0">
                <a:solidFill>
                  <a:srgbClr val="4B9CD3"/>
                </a:solidFill>
                <a:latin typeface="Arial" panose="020B0604020202020204" pitchFamily="34" charset="0"/>
                <a:ea typeface="Georgia" panose="02040502050405020303" pitchFamily="18" charset="0"/>
                <a:cs typeface="Georgia" panose="02040502050405020303" pitchFamily="18" charset="0"/>
              </a:rPr>
              <a:t> - </a:t>
            </a:r>
            <a:r>
              <a:rPr lang="en-US" b="1" dirty="0" err="1" smtClean="0">
                <a:solidFill>
                  <a:srgbClr val="4B9CD3"/>
                </a:solidFill>
                <a:latin typeface="Arial" panose="020B0604020202020204" pitchFamily="34" charset="0"/>
                <a:ea typeface="Georgia" panose="02040502050405020303" pitchFamily="18" charset="0"/>
                <a:cs typeface="Georgia" panose="02040502050405020303" pitchFamily="18" charset="0"/>
              </a:rPr>
              <a:t>Sirolimus</a:t>
            </a:r>
            <a:r>
              <a:rPr lang="en-US" b="1" dirty="0" smtClean="0">
                <a:solidFill>
                  <a:srgbClr val="4B9CD3"/>
                </a:solidFill>
                <a:latin typeface="Arial" panose="020B0604020202020204" pitchFamily="34" charset="0"/>
                <a:ea typeface="Georgia" panose="02040502050405020303" pitchFamily="18" charset="0"/>
                <a:cs typeface="Georgia" panose="02040502050405020303" pitchFamily="18" charset="0"/>
              </a:rPr>
              <a:t>-Eluting </a:t>
            </a:r>
            <a:r>
              <a:rPr lang="en-US" b="1" dirty="0">
                <a:solidFill>
                  <a:srgbClr val="4B9CD3"/>
                </a:solidFill>
                <a:latin typeface="Arial" panose="020B0604020202020204" pitchFamily="34" charset="0"/>
                <a:ea typeface="Georgia" panose="02040502050405020303" pitchFamily="18" charset="0"/>
                <a:cs typeface="Georgia" panose="02040502050405020303" pitchFamily="18" charset="0"/>
              </a:rPr>
              <a:t>Balloon with Sustained Release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33154" y="3067149"/>
            <a:ext cx="802532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en-GB" sz="2000" dirty="0">
                <a:cs typeface="Arial" panose="020B0604020202020204" pitchFamily="34" charset="0"/>
              </a:rPr>
              <a:t>Proprietary </a:t>
            </a:r>
            <a:r>
              <a:rPr lang="en-GB" sz="2000" dirty="0" err="1">
                <a:cs typeface="Arial" panose="020B0604020202020204" pitchFamily="34" charset="0"/>
              </a:rPr>
              <a:t>MicroReservoir</a:t>
            </a:r>
            <a:r>
              <a:rPr lang="en-GB" sz="2000" dirty="0">
                <a:cs typeface="Arial" panose="020B0604020202020204" pitchFamily="34" charset="0"/>
              </a:rPr>
              <a:t> </a:t>
            </a:r>
            <a:r>
              <a:rPr lang="en-GB" sz="2000" dirty="0" smtClean="0">
                <a:cs typeface="Arial" panose="020B0604020202020204" pitchFamily="34" charset="0"/>
              </a:rPr>
              <a:t>with Cell Adherent Technology</a:t>
            </a:r>
            <a:endParaRPr lang="en-GB" sz="2000" dirty="0"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en-GB" sz="800" dirty="0"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dirty="0">
                <a:cs typeface="Arial" panose="020B0604020202020204" pitchFamily="34" charset="0"/>
              </a:rPr>
              <a:t>Creation of </a:t>
            </a:r>
            <a:r>
              <a:rPr lang="en-GB" dirty="0" err="1">
                <a:cs typeface="Arial" panose="020B0604020202020204" pitchFamily="34" charset="0"/>
              </a:rPr>
              <a:t>MicroReservoirs</a:t>
            </a:r>
            <a:r>
              <a:rPr lang="en-GB" dirty="0">
                <a:cs typeface="Arial" panose="020B0604020202020204" pitchFamily="34" charset="0"/>
              </a:rPr>
              <a:t> combining </a:t>
            </a:r>
            <a:r>
              <a:rPr lang="en-GB" dirty="0" err="1">
                <a:cs typeface="Arial" panose="020B0604020202020204" pitchFamily="34" charset="0"/>
              </a:rPr>
              <a:t>sirolimus</a:t>
            </a:r>
            <a:r>
              <a:rPr lang="en-GB" dirty="0">
                <a:cs typeface="Arial" panose="020B0604020202020204" pitchFamily="34" charset="0"/>
              </a:rPr>
              <a:t> &amp; biodegradable </a:t>
            </a:r>
            <a:r>
              <a:rPr lang="en-GB" dirty="0" smtClean="0">
                <a:cs typeface="Arial" panose="020B0604020202020204" pitchFamily="34" charset="0"/>
              </a:rPr>
              <a:t>polymer</a:t>
            </a:r>
            <a:endParaRPr lang="en-GB" dirty="0"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8950" y="4185920"/>
            <a:ext cx="738962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en-GB" sz="800" b="1" dirty="0"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dirty="0">
                <a:cs typeface="Arial"/>
              </a:rPr>
              <a:t>Proprietary amphipathic lipid technology which binds </a:t>
            </a:r>
            <a:r>
              <a:rPr lang="en-GB" dirty="0" err="1">
                <a:cs typeface="Arial"/>
              </a:rPr>
              <a:t>MicroReservoirs</a:t>
            </a:r>
            <a:r>
              <a:rPr lang="en-GB" dirty="0">
                <a:cs typeface="Arial"/>
              </a:rPr>
              <a:t> to the balloon surface 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dirty="0">
                <a:cs typeface="Arial"/>
              </a:rPr>
              <a:t>Contains and protects micro-reservoirs during insertion and inflation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dirty="0">
                <a:cs typeface="Arial"/>
              </a:rPr>
              <a:t>Enhances drug retention and bioavailability, allowing for a lower drug dose concentration on the balloon surface (1 </a:t>
            </a:r>
            <a:r>
              <a:rPr lang="el-GR" dirty="0">
                <a:cs typeface="Arial"/>
              </a:rPr>
              <a:t>μ</a:t>
            </a:r>
            <a:r>
              <a:rPr lang="en-US" dirty="0" smtClean="0">
                <a:cs typeface="Arial"/>
              </a:rPr>
              <a:t>g/mm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7830" y="5853511"/>
            <a:ext cx="732913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chemeClr val="accent2"/>
                </a:solidFill>
              </a:rPr>
              <a:t>ABSORB BVS</a:t>
            </a:r>
          </a:p>
          <a:p>
            <a:r>
              <a:rPr lang="en-US" dirty="0" smtClean="0"/>
              <a:t>Thinner walled BVS now enrolling in a BTK trial 157 -&gt; 99 microns </a:t>
            </a:r>
            <a:endParaRPr lang="en-US" dirty="0"/>
          </a:p>
        </p:txBody>
      </p:sp>
      <p:pic>
        <p:nvPicPr>
          <p:cNvPr id="11" name="SELUTION Animation_PPT_09JUN2020">
            <a:hlinkClick r:id="" action="ppaction://media"/>
            <a:extLst>
              <a:ext uri="{FF2B5EF4-FFF2-40B4-BE49-F238E27FC236}">
                <a16:creationId xmlns:a16="http://schemas.microsoft.com/office/drawing/2014/main" id="{7D96DA01-95FB-46A8-A15A-AE3057300E1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58570" y="4104950"/>
            <a:ext cx="4633430" cy="2657749"/>
          </a:xfrm>
          <a:prstGeom prst="roundRect">
            <a:avLst>
              <a:gd name="adj" fmla="val 5299"/>
            </a:avLst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plastic">
            <a:bevelT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94361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76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E13F2-2216-479D-A46B-641EF74CF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30" y="-241190"/>
            <a:ext cx="7938730" cy="782320"/>
          </a:xfrm>
        </p:spPr>
        <p:txBody>
          <a:bodyPr>
            <a:normAutofit/>
          </a:bodyPr>
          <a:lstStyle/>
          <a:p>
            <a:r>
              <a:rPr lang="en-US" sz="2000" dirty="0"/>
              <a:t>Virtue® </a:t>
            </a:r>
            <a:r>
              <a:rPr lang="en-US" sz="2000" dirty="0" smtClean="0"/>
              <a:t>SAB- delivers </a:t>
            </a:r>
            <a:r>
              <a:rPr lang="en-US" sz="2000" dirty="0" err="1" smtClean="0"/>
              <a:t>sirulimus</a:t>
            </a:r>
            <a:r>
              <a:rPr lang="en-US" sz="2000" dirty="0" smtClean="0"/>
              <a:t> (Orchestra </a:t>
            </a:r>
            <a:r>
              <a:rPr lang="en-US" sz="2000" dirty="0" err="1" smtClean="0"/>
              <a:t>BioMed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A557F2C-D3DE-3146-879D-663FB7A5E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950" y="698390"/>
            <a:ext cx="8060650" cy="211593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Protects </a:t>
            </a:r>
            <a:r>
              <a:rPr lang="en-US" sz="2000" dirty="0"/>
              <a:t>drug during transit to prevent potential for down stream ischemia from particulate </a:t>
            </a:r>
          </a:p>
          <a:p>
            <a:r>
              <a:rPr lang="en-US" sz="2000" dirty="0"/>
              <a:t>Performs angioplasty using standard catheter techniques</a:t>
            </a:r>
          </a:p>
          <a:p>
            <a:r>
              <a:rPr lang="en-US" sz="2000" dirty="0"/>
              <a:t>Consistently delivers intended dose and enables focal drug uptake</a:t>
            </a:r>
          </a:p>
          <a:p>
            <a:r>
              <a:rPr lang="en-US" sz="2000" dirty="0"/>
              <a:t>Provides extended focal release through the critical healing period </a:t>
            </a:r>
            <a:endParaRPr lang="en-US" sz="2400" dirty="0"/>
          </a:p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72B2B-6431-4D1D-9B9E-2ADFC623037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-72590" y="6396619"/>
            <a:ext cx="116586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D21687-6614-DD4F-8B0D-1528484173D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12" r="19207"/>
          <a:stretch/>
        </p:blipFill>
        <p:spPr>
          <a:xfrm>
            <a:off x="8158480" y="13"/>
            <a:ext cx="4033520" cy="390703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sp>
        <p:nvSpPr>
          <p:cNvPr id="3" name="Rectangle 2"/>
          <p:cNvSpPr/>
          <p:nvPr/>
        </p:nvSpPr>
        <p:spPr>
          <a:xfrm>
            <a:off x="97830" y="2922955"/>
            <a:ext cx="90461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4B9CD3"/>
                </a:solidFill>
                <a:latin typeface="Arial" panose="020B0604020202020204" pitchFamily="34" charset="0"/>
                <a:ea typeface="Georgia" panose="02040502050405020303" pitchFamily="18" charset="0"/>
                <a:cs typeface="Georgia" panose="02040502050405020303" pitchFamily="18" charset="0"/>
              </a:rPr>
              <a:t>SELUTION SLR™ </a:t>
            </a:r>
            <a:r>
              <a:rPr lang="en-US" b="1" dirty="0" smtClean="0">
                <a:solidFill>
                  <a:srgbClr val="4B9CD3"/>
                </a:solidFill>
                <a:latin typeface="Arial" panose="020B0604020202020204" pitchFamily="34" charset="0"/>
                <a:ea typeface="Georgia" panose="02040502050405020303" pitchFamily="18" charset="0"/>
                <a:cs typeface="Georgia" panose="02040502050405020303" pitchFamily="18" charset="0"/>
              </a:rPr>
              <a:t> - </a:t>
            </a:r>
            <a:r>
              <a:rPr lang="en-US" b="1" dirty="0" err="1" smtClean="0">
                <a:solidFill>
                  <a:srgbClr val="4B9CD3"/>
                </a:solidFill>
                <a:latin typeface="Arial" panose="020B0604020202020204" pitchFamily="34" charset="0"/>
                <a:ea typeface="Georgia" panose="02040502050405020303" pitchFamily="18" charset="0"/>
                <a:cs typeface="Georgia" panose="02040502050405020303" pitchFamily="18" charset="0"/>
              </a:rPr>
              <a:t>Sirolimus</a:t>
            </a:r>
            <a:r>
              <a:rPr lang="en-US" b="1" dirty="0" smtClean="0">
                <a:solidFill>
                  <a:srgbClr val="4B9CD3"/>
                </a:solidFill>
                <a:latin typeface="Arial" panose="020B0604020202020204" pitchFamily="34" charset="0"/>
                <a:ea typeface="Georgia" panose="02040502050405020303" pitchFamily="18" charset="0"/>
                <a:cs typeface="Georgia" panose="02040502050405020303" pitchFamily="18" charset="0"/>
              </a:rPr>
              <a:t>-Eluting </a:t>
            </a:r>
            <a:r>
              <a:rPr lang="en-US" b="1" dirty="0">
                <a:solidFill>
                  <a:srgbClr val="4B9CD3"/>
                </a:solidFill>
                <a:latin typeface="Arial" panose="020B0604020202020204" pitchFamily="34" charset="0"/>
                <a:ea typeface="Georgia" panose="02040502050405020303" pitchFamily="18" charset="0"/>
                <a:cs typeface="Georgia" panose="02040502050405020303" pitchFamily="18" charset="0"/>
              </a:rPr>
              <a:t>Balloon with Sustained Release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33154" y="3067149"/>
            <a:ext cx="802532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en-GB" sz="2000" dirty="0">
                <a:cs typeface="Arial" panose="020B0604020202020204" pitchFamily="34" charset="0"/>
              </a:rPr>
              <a:t>Proprietary </a:t>
            </a:r>
            <a:r>
              <a:rPr lang="en-GB" sz="2000" dirty="0" err="1">
                <a:cs typeface="Arial" panose="020B0604020202020204" pitchFamily="34" charset="0"/>
              </a:rPr>
              <a:t>MicroReservoir</a:t>
            </a:r>
            <a:r>
              <a:rPr lang="en-GB" sz="2000" dirty="0">
                <a:cs typeface="Arial" panose="020B0604020202020204" pitchFamily="34" charset="0"/>
              </a:rPr>
              <a:t> </a:t>
            </a:r>
            <a:r>
              <a:rPr lang="en-GB" sz="2000" dirty="0" smtClean="0">
                <a:cs typeface="Arial" panose="020B0604020202020204" pitchFamily="34" charset="0"/>
              </a:rPr>
              <a:t>with Cell Adherent Technology</a:t>
            </a:r>
            <a:endParaRPr lang="en-GB" sz="2000" dirty="0"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en-GB" sz="800" dirty="0"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dirty="0">
                <a:cs typeface="Arial" panose="020B0604020202020204" pitchFamily="34" charset="0"/>
              </a:rPr>
              <a:t>Creation of </a:t>
            </a:r>
            <a:r>
              <a:rPr lang="en-GB" dirty="0" err="1">
                <a:cs typeface="Arial" panose="020B0604020202020204" pitchFamily="34" charset="0"/>
              </a:rPr>
              <a:t>MicroReservoirs</a:t>
            </a:r>
            <a:r>
              <a:rPr lang="en-GB" dirty="0">
                <a:cs typeface="Arial" panose="020B0604020202020204" pitchFamily="34" charset="0"/>
              </a:rPr>
              <a:t> combining </a:t>
            </a:r>
            <a:r>
              <a:rPr lang="en-GB" dirty="0" err="1">
                <a:cs typeface="Arial" panose="020B0604020202020204" pitchFamily="34" charset="0"/>
              </a:rPr>
              <a:t>sirolimus</a:t>
            </a:r>
            <a:r>
              <a:rPr lang="en-GB" dirty="0">
                <a:cs typeface="Arial" panose="020B0604020202020204" pitchFamily="34" charset="0"/>
              </a:rPr>
              <a:t> &amp; biodegradable </a:t>
            </a:r>
            <a:r>
              <a:rPr lang="en-GB" dirty="0" smtClean="0">
                <a:cs typeface="Arial" panose="020B0604020202020204" pitchFamily="34" charset="0"/>
              </a:rPr>
              <a:t>polymer</a:t>
            </a:r>
            <a:endParaRPr lang="en-GB" dirty="0"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8950" y="4185920"/>
            <a:ext cx="738962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en-GB" sz="800" b="1" dirty="0"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dirty="0">
                <a:cs typeface="Arial"/>
              </a:rPr>
              <a:t>Proprietary amphipathic lipid technology which binds </a:t>
            </a:r>
            <a:r>
              <a:rPr lang="en-GB" dirty="0" err="1">
                <a:cs typeface="Arial"/>
              </a:rPr>
              <a:t>MicroReservoirs</a:t>
            </a:r>
            <a:r>
              <a:rPr lang="en-GB" dirty="0">
                <a:cs typeface="Arial"/>
              </a:rPr>
              <a:t> to the balloon surface 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dirty="0">
                <a:cs typeface="Arial"/>
              </a:rPr>
              <a:t>Contains and protects micro-reservoirs during insertion and inflation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dirty="0">
                <a:cs typeface="Arial"/>
              </a:rPr>
              <a:t>Enhances drug retention and bioavailability, allowing for a lower drug dose concentration on the balloon surface (1 </a:t>
            </a:r>
            <a:r>
              <a:rPr lang="el-GR" dirty="0">
                <a:cs typeface="Arial"/>
              </a:rPr>
              <a:t>μ</a:t>
            </a:r>
            <a:r>
              <a:rPr lang="en-US" dirty="0" smtClean="0">
                <a:cs typeface="Arial"/>
              </a:rPr>
              <a:t>g/mm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7830" y="5853511"/>
            <a:ext cx="732913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chemeClr val="accent2"/>
                </a:solidFill>
              </a:rPr>
              <a:t>ABSORB BVS</a:t>
            </a:r>
          </a:p>
          <a:p>
            <a:r>
              <a:rPr lang="en-US" dirty="0" smtClean="0"/>
              <a:t>Thinner walled BVS now enrolling in a BTK trial 157 -&gt; 99 microns </a:t>
            </a:r>
            <a:endParaRPr lang="en-US" dirty="0"/>
          </a:p>
        </p:txBody>
      </p:sp>
      <p:pic>
        <p:nvPicPr>
          <p:cNvPr id="11" name="SELUTION Animation_PPT_09JUN2020">
            <a:hlinkClick r:id="" action="ppaction://media"/>
            <a:extLst>
              <a:ext uri="{FF2B5EF4-FFF2-40B4-BE49-F238E27FC236}">
                <a16:creationId xmlns:a16="http://schemas.microsoft.com/office/drawing/2014/main" id="{7D96DA01-95FB-46A8-A15A-AE3057300E1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58570" y="4104950"/>
            <a:ext cx="4633430" cy="2657749"/>
          </a:xfrm>
          <a:prstGeom prst="roundRect">
            <a:avLst>
              <a:gd name="adj" fmla="val 5299"/>
            </a:avLst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plastic">
            <a:bevelT/>
            <a:contourClr>
              <a:srgbClr val="FFFFFF"/>
            </a:contourClr>
          </a:sp3d>
        </p:spPr>
      </p:pic>
      <p:sp>
        <p:nvSpPr>
          <p:cNvPr id="12" name="object 5"/>
          <p:cNvSpPr/>
          <p:nvPr/>
        </p:nvSpPr>
        <p:spPr>
          <a:xfrm>
            <a:off x="4114800" y="13"/>
            <a:ext cx="5374640" cy="67617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55490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76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08A1251-F417-4A52-91C1-7F7688ADFE6A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08DD706-5A17-4DC3-822C-AE2DE5C1218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C015ACD1-4A73-4841-A687-BF1F7B96F10C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07C3E5-B4AB-4204-918B-686BF3BA9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732" y="172928"/>
            <a:ext cx="11258550" cy="723900"/>
          </a:xfrm>
        </p:spPr>
        <p:txBody>
          <a:bodyPr/>
          <a:lstStyle/>
          <a:p>
            <a:r>
              <a:rPr lang="en-US" dirty="0"/>
              <a:t>The Bullfrog® Micro-Infusion Device</a:t>
            </a:r>
          </a:p>
        </p:txBody>
      </p:sp>
      <p:pic>
        <p:nvPicPr>
          <p:cNvPr id="12" name="IMG_0257.TRIM">
            <a:hlinkClick r:id="" action="ppaction://media"/>
            <a:extLst>
              <a:ext uri="{FF2B5EF4-FFF2-40B4-BE49-F238E27FC236}">
                <a16:creationId xmlns:a16="http://schemas.microsoft.com/office/drawing/2014/main" id="{866B2F28-CFDB-43B8-A886-11563A2C087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6621"/>
                </p14:media>
              </p:ext>
            </p:extLst>
          </p:nvPr>
        </p:nvPicPr>
        <p:blipFill rotWithShape="1">
          <a:blip r:embed="rId7"/>
          <a:srcRect l="-37" r="168"/>
          <a:stretch>
            <a:fillRect/>
          </a:stretch>
        </p:blipFill>
        <p:spPr>
          <a:xfrm>
            <a:off x="6178935" y="3800920"/>
            <a:ext cx="6291079" cy="275479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835B367-7454-439D-BC6D-13FC7C510847}"/>
              </a:ext>
            </a:extLst>
          </p:cNvPr>
          <p:cNvSpPr/>
          <p:nvPr/>
        </p:nvSpPr>
        <p:spPr>
          <a:xfrm>
            <a:off x="6158773" y="3648774"/>
            <a:ext cx="586468" cy="29692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3484F4-B35E-4B4A-9B87-CC41D0BB1B52}"/>
              </a:ext>
            </a:extLst>
          </p:cNvPr>
          <p:cNvSpPr/>
          <p:nvPr/>
        </p:nvSpPr>
        <p:spPr>
          <a:xfrm>
            <a:off x="11924562" y="3648774"/>
            <a:ext cx="586468" cy="29692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Bullfrog short 8-10-17">
            <a:hlinkClick r:id="" action="ppaction://media"/>
            <a:extLst>
              <a:ext uri="{FF2B5EF4-FFF2-40B4-BE49-F238E27FC236}">
                <a16:creationId xmlns:a16="http://schemas.microsoft.com/office/drawing/2014/main" id="{A6BC9FAD-7C32-4A2A-9E88-0B849B6267D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755659" y="885230"/>
            <a:ext cx="5153146" cy="2898644"/>
          </a:xfrm>
          <a:prstGeom prst="rect">
            <a:avLst/>
          </a:prstGeom>
        </p:spPr>
      </p:pic>
      <p:sp>
        <p:nvSpPr>
          <p:cNvPr id="13" name="Content Placeholder 14">
            <a:extLst>
              <a:ext uri="{FF2B5EF4-FFF2-40B4-BE49-F238E27FC236}">
                <a16:creationId xmlns:a16="http://schemas.microsoft.com/office/drawing/2014/main" id="{571808F1-9300-4614-8868-39A94CC96841}"/>
              </a:ext>
            </a:extLst>
          </p:cNvPr>
          <p:cNvSpPr txBox="1">
            <a:spLocks/>
          </p:cNvSpPr>
          <p:nvPr/>
        </p:nvSpPr>
        <p:spPr>
          <a:xfrm>
            <a:off x="-119772" y="1183909"/>
            <a:ext cx="3332244" cy="48492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841623"/>
              </a:buClr>
              <a:buFont typeface="Calibri" panose="020F0502020204030204" pitchFamily="34" charset="0"/>
              <a:buChar char="›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4162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41623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41623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41623"/>
              </a:buClr>
              <a:buFont typeface="Wingdings" panose="05000000000000000000" pitchFamily="2" charset="2"/>
              <a:buChar char="q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Adventitial drug delivery – where drug is most needed</a:t>
            </a:r>
          </a:p>
          <a:p>
            <a:r>
              <a:rPr lang="en-US" sz="1600" dirty="0"/>
              <a:t>Microneedle precision – simple dosage control and unlimited payload</a:t>
            </a:r>
          </a:p>
          <a:p>
            <a:r>
              <a:rPr lang="en-US" sz="1600" dirty="0"/>
              <a:t>Not limited to one drug</a:t>
            </a:r>
          </a:p>
          <a:p>
            <a:r>
              <a:rPr lang="en-US" sz="1600" dirty="0"/>
              <a:t>No lost drug during transit of device (unlike coated products)</a:t>
            </a:r>
          </a:p>
          <a:p>
            <a:r>
              <a:rPr lang="en-US" sz="1600" dirty="0"/>
              <a:t>Three balloon sizes treats full range of peripheral arteries:</a:t>
            </a:r>
          </a:p>
          <a:p>
            <a:pPr lvl="1"/>
            <a:r>
              <a:rPr lang="en-US" sz="1200" dirty="0"/>
              <a:t>2-4 </a:t>
            </a:r>
            <a:r>
              <a:rPr lang="en-US" sz="1200" dirty="0" smtClean="0"/>
              <a:t>mm, 3-6 mm, 4-8 </a:t>
            </a:r>
            <a:r>
              <a:rPr lang="en-US" sz="1200" dirty="0"/>
              <a:t>mm</a:t>
            </a:r>
          </a:p>
          <a:p>
            <a:r>
              <a:rPr lang="en-US" sz="1600" dirty="0"/>
              <a:t>Contrast medium co-administered to track injections and provide complete </a:t>
            </a:r>
            <a:r>
              <a:rPr lang="en-US" sz="1600" dirty="0" smtClean="0"/>
              <a:t>coverage</a:t>
            </a:r>
          </a:p>
          <a:p>
            <a:r>
              <a:rPr lang="en-US" sz="1600" dirty="0" smtClean="0"/>
              <a:t>Started with dexamethasone, moved to </a:t>
            </a:r>
            <a:r>
              <a:rPr lang="en-US" sz="1600" dirty="0" err="1" smtClean="0"/>
              <a:t>temsirulomus</a:t>
            </a:r>
            <a:endParaRPr lang="en-US" sz="1600" dirty="0" smtClean="0"/>
          </a:p>
          <a:p>
            <a:r>
              <a:rPr lang="en-US" sz="1600" dirty="0" smtClean="0"/>
              <a:t>Tango trials</a:t>
            </a:r>
            <a:endParaRPr lang="en-US" sz="1600" dirty="0"/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BB821A38-D8F6-4A55-86B2-FBDA781316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5505" y="1113518"/>
            <a:ext cx="3580860" cy="42152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112287-D00D-41CA-B6AB-8BD9B5150928}"/>
              </a:ext>
            </a:extLst>
          </p:cNvPr>
          <p:cNvSpPr/>
          <p:nvPr/>
        </p:nvSpPr>
        <p:spPr>
          <a:xfrm>
            <a:off x="6745241" y="4705350"/>
            <a:ext cx="1293859" cy="9775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425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1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0523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 mute="1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80560" y="1454911"/>
            <a:ext cx="1578864" cy="1440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" name="object 3"/>
          <p:cNvSpPr/>
          <p:nvPr/>
        </p:nvSpPr>
        <p:spPr>
          <a:xfrm>
            <a:off x="2556256" y="1454911"/>
            <a:ext cx="1674368" cy="1440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4" name="object 4"/>
          <p:cNvSpPr/>
          <p:nvPr/>
        </p:nvSpPr>
        <p:spPr>
          <a:xfrm>
            <a:off x="2556256" y="2944368"/>
            <a:ext cx="1674368" cy="14996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5" name="object 5"/>
          <p:cNvSpPr/>
          <p:nvPr/>
        </p:nvSpPr>
        <p:spPr>
          <a:xfrm>
            <a:off x="4480560" y="2944368"/>
            <a:ext cx="1607312" cy="14996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3743282" y="4258057"/>
            <a:ext cx="439420" cy="14020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R="48259" algn="ctr">
              <a:spcBef>
                <a:spcPts val="133"/>
              </a:spcBef>
            </a:pPr>
            <a:r>
              <a:rPr sz="400" spc="-2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400" spc="-27" dirty="0">
                <a:solidFill>
                  <a:srgbClr val="FFFFFF"/>
                </a:solidFill>
                <a:latin typeface="Arial"/>
                <a:cs typeface="Arial"/>
              </a:rPr>
              <a:t>           </a:t>
            </a:r>
            <a:r>
              <a:rPr sz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" spc="-20" dirty="0">
                <a:solidFill>
                  <a:srgbClr val="FFFFFF"/>
                </a:solidFill>
                <a:latin typeface="Arial"/>
                <a:cs typeface="Arial"/>
              </a:rPr>
              <a:t>mm</a:t>
            </a:r>
            <a:r>
              <a:rPr sz="400" spc="-4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sz="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443471" y="1371600"/>
            <a:ext cx="1993392" cy="15016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8" name="object 8"/>
          <p:cNvSpPr/>
          <p:nvPr/>
        </p:nvSpPr>
        <p:spPr>
          <a:xfrm>
            <a:off x="8564879" y="1477263"/>
            <a:ext cx="1777999" cy="13959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9" name="object 9"/>
          <p:cNvSpPr/>
          <p:nvPr/>
        </p:nvSpPr>
        <p:spPr>
          <a:xfrm>
            <a:off x="6421121" y="2930143"/>
            <a:ext cx="1993391" cy="148945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0" name="object 10"/>
          <p:cNvSpPr/>
          <p:nvPr/>
        </p:nvSpPr>
        <p:spPr>
          <a:xfrm>
            <a:off x="8642095" y="3230881"/>
            <a:ext cx="1400047" cy="118871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1" name="object 11"/>
          <p:cNvSpPr txBox="1"/>
          <p:nvPr/>
        </p:nvSpPr>
        <p:spPr>
          <a:xfrm>
            <a:off x="6538298" y="2648711"/>
            <a:ext cx="502073" cy="20176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200" spc="-60" dirty="0">
                <a:solidFill>
                  <a:srgbClr val="FFFFFF"/>
                </a:solidFill>
                <a:latin typeface="Arial"/>
                <a:cs typeface="Arial"/>
              </a:rPr>
              <a:t>28</a:t>
            </a:r>
            <a:r>
              <a:rPr sz="1200" spc="-15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87" dirty="0">
                <a:solidFill>
                  <a:srgbClr val="FFFFFF"/>
                </a:solidFill>
                <a:latin typeface="Arial"/>
                <a:cs typeface="Arial"/>
              </a:rPr>
              <a:t>days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477176" y="6501620"/>
            <a:ext cx="8476827" cy="318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933">
              <a:lnSpc>
                <a:spcPts val="1153"/>
              </a:lnSpc>
            </a:pPr>
            <a:r>
              <a:rPr sz="1067" spc="-33" dirty="0">
                <a:latin typeface="Arial"/>
                <a:cs typeface="Arial"/>
              </a:rPr>
              <a:t>*Absorb </a:t>
            </a:r>
            <a:r>
              <a:rPr sz="1067" spc="-60" dirty="0">
                <a:latin typeface="Arial"/>
                <a:cs typeface="Arial"/>
              </a:rPr>
              <a:t>is </a:t>
            </a:r>
            <a:r>
              <a:rPr sz="1067" spc="-27" dirty="0">
                <a:latin typeface="Arial"/>
                <a:cs typeface="Arial"/>
              </a:rPr>
              <a:t>currently </a:t>
            </a:r>
            <a:r>
              <a:rPr sz="1067" spc="-80" dirty="0">
                <a:latin typeface="Arial"/>
                <a:cs typeface="Arial"/>
              </a:rPr>
              <a:t>a </a:t>
            </a:r>
            <a:r>
              <a:rPr sz="1067" spc="-40" dirty="0">
                <a:latin typeface="Arial"/>
                <a:cs typeface="Arial"/>
              </a:rPr>
              <a:t>non-commercial</a:t>
            </a:r>
            <a:r>
              <a:rPr sz="1067" spc="-53" dirty="0">
                <a:latin typeface="Arial"/>
                <a:cs typeface="Arial"/>
              </a:rPr>
              <a:t> </a:t>
            </a:r>
            <a:r>
              <a:rPr sz="1067" spc="-27" dirty="0">
                <a:latin typeface="Arial"/>
                <a:cs typeface="Arial"/>
              </a:rPr>
              <a:t>product.</a:t>
            </a:r>
            <a:endParaRPr sz="1067">
              <a:latin typeface="Arial"/>
              <a:cs typeface="Arial"/>
            </a:endParaRPr>
          </a:p>
          <a:p>
            <a:pPr marL="16933"/>
            <a:r>
              <a:rPr sz="1067" spc="-120" dirty="0">
                <a:latin typeface="Arial"/>
                <a:cs typeface="Arial"/>
              </a:rPr>
              <a:t>See </a:t>
            </a:r>
            <a:r>
              <a:rPr sz="1067" spc="-13" dirty="0">
                <a:latin typeface="Arial"/>
                <a:cs typeface="Arial"/>
              </a:rPr>
              <a:t>important </a:t>
            </a:r>
            <a:r>
              <a:rPr sz="1067" spc="-60" dirty="0">
                <a:latin typeface="Arial"/>
                <a:cs typeface="Arial"/>
              </a:rPr>
              <a:t>Safety </a:t>
            </a:r>
            <a:r>
              <a:rPr sz="1067" spc="-20" dirty="0">
                <a:latin typeface="Arial"/>
                <a:cs typeface="Arial"/>
              </a:rPr>
              <a:t>Information </a:t>
            </a:r>
            <a:r>
              <a:rPr sz="1067" spc="-47" dirty="0">
                <a:latin typeface="Arial"/>
                <a:cs typeface="Arial"/>
              </a:rPr>
              <a:t>referenced </a:t>
            </a:r>
            <a:r>
              <a:rPr sz="1067" spc="-13" dirty="0">
                <a:latin typeface="Arial"/>
                <a:cs typeface="Arial"/>
              </a:rPr>
              <a:t>within. </a:t>
            </a:r>
            <a:r>
              <a:rPr sz="1067" spc="-20" dirty="0">
                <a:latin typeface="Arial"/>
                <a:cs typeface="Arial"/>
              </a:rPr>
              <a:t>Not </a:t>
            </a:r>
            <a:r>
              <a:rPr sz="1067" dirty="0">
                <a:latin typeface="Arial"/>
                <a:cs typeface="Arial"/>
              </a:rPr>
              <a:t>to </a:t>
            </a:r>
            <a:r>
              <a:rPr sz="1067" spc="-53" dirty="0">
                <a:latin typeface="Arial"/>
                <a:cs typeface="Arial"/>
              </a:rPr>
              <a:t>be </a:t>
            </a:r>
            <a:r>
              <a:rPr sz="1067" spc="-40" dirty="0">
                <a:latin typeface="Arial"/>
                <a:cs typeface="Arial"/>
              </a:rPr>
              <a:t>reproduced, </a:t>
            </a:r>
            <a:r>
              <a:rPr sz="1067" spc="-27" dirty="0">
                <a:latin typeface="Arial"/>
                <a:cs typeface="Arial"/>
              </a:rPr>
              <a:t>distributed </a:t>
            </a:r>
            <a:r>
              <a:rPr sz="1067" spc="-13" dirty="0">
                <a:latin typeface="Arial"/>
                <a:cs typeface="Arial"/>
              </a:rPr>
              <a:t>or </a:t>
            </a:r>
            <a:r>
              <a:rPr sz="1067" spc="-47" dirty="0">
                <a:latin typeface="Arial"/>
                <a:cs typeface="Arial"/>
              </a:rPr>
              <a:t>excerpted. </a:t>
            </a:r>
            <a:r>
              <a:rPr sz="1067" spc="-27" dirty="0">
                <a:latin typeface="Arial"/>
                <a:cs typeface="Arial"/>
              </a:rPr>
              <a:t>©2018 </a:t>
            </a:r>
            <a:r>
              <a:rPr sz="1067" spc="-20" dirty="0">
                <a:latin typeface="Arial"/>
                <a:cs typeface="Arial"/>
              </a:rPr>
              <a:t>Abbott. </a:t>
            </a:r>
            <a:r>
              <a:rPr sz="1067" spc="-33" dirty="0">
                <a:latin typeface="Arial"/>
                <a:cs typeface="Arial"/>
              </a:rPr>
              <a:t>All rights </a:t>
            </a:r>
            <a:r>
              <a:rPr sz="1067" spc="-53" dirty="0">
                <a:latin typeface="Arial"/>
                <a:cs typeface="Arial"/>
              </a:rPr>
              <a:t>reserved. </a:t>
            </a:r>
            <a:r>
              <a:rPr sz="1067" spc="-93" dirty="0">
                <a:latin typeface="Arial"/>
                <a:cs typeface="Arial"/>
              </a:rPr>
              <a:t>SE2944958 </a:t>
            </a:r>
            <a:r>
              <a:rPr sz="1067" spc="-107" dirty="0">
                <a:latin typeface="Arial"/>
                <a:cs typeface="Arial"/>
              </a:rPr>
              <a:t>Rev</a:t>
            </a:r>
            <a:r>
              <a:rPr sz="1067" spc="-167" dirty="0">
                <a:latin typeface="Arial"/>
                <a:cs typeface="Arial"/>
              </a:rPr>
              <a:t> </a:t>
            </a:r>
            <a:r>
              <a:rPr sz="1067" spc="-127" dirty="0">
                <a:latin typeface="Arial"/>
                <a:cs typeface="Arial"/>
              </a:rPr>
              <a:t>B</a:t>
            </a:r>
            <a:endParaRPr sz="1067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38298" y="4231639"/>
            <a:ext cx="502073" cy="20176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200" spc="-60" dirty="0">
                <a:latin typeface="Arial"/>
                <a:cs typeface="Arial"/>
              </a:rPr>
              <a:t>28</a:t>
            </a:r>
            <a:r>
              <a:rPr sz="1200" spc="-152" dirty="0">
                <a:latin typeface="Arial"/>
                <a:cs typeface="Arial"/>
              </a:rPr>
              <a:t> </a:t>
            </a:r>
            <a:r>
              <a:rPr sz="1200" spc="-87" dirty="0">
                <a:latin typeface="Arial"/>
                <a:cs typeface="Arial"/>
              </a:rPr>
              <a:t>days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637016" y="2648711"/>
            <a:ext cx="502073" cy="20176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200" spc="-60" dirty="0">
                <a:latin typeface="Arial"/>
                <a:cs typeface="Arial"/>
              </a:rPr>
              <a:t>28</a:t>
            </a:r>
            <a:r>
              <a:rPr sz="1200" spc="-152" dirty="0">
                <a:latin typeface="Arial"/>
                <a:cs typeface="Arial"/>
              </a:rPr>
              <a:t> </a:t>
            </a:r>
            <a:r>
              <a:rPr sz="1200" spc="-87" dirty="0">
                <a:latin typeface="Arial"/>
                <a:cs typeface="Arial"/>
              </a:rPr>
              <a:t>days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23470" y="4312072"/>
            <a:ext cx="502073" cy="20176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200" spc="-60" dirty="0">
                <a:latin typeface="Arial"/>
                <a:cs typeface="Arial"/>
              </a:rPr>
              <a:t>28</a:t>
            </a:r>
            <a:r>
              <a:rPr sz="1200" spc="-152" dirty="0">
                <a:latin typeface="Arial"/>
                <a:cs typeface="Arial"/>
              </a:rPr>
              <a:t> </a:t>
            </a:r>
            <a:r>
              <a:rPr sz="1200" spc="-87" dirty="0">
                <a:latin typeface="Arial"/>
                <a:cs typeface="Arial"/>
              </a:rPr>
              <a:t>days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33641" y="2941998"/>
            <a:ext cx="535940" cy="20176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200" spc="-73" dirty="0">
                <a:solidFill>
                  <a:srgbClr val="FFFFFF"/>
                </a:solidFill>
                <a:latin typeface="Arial"/>
                <a:cs typeface="Arial"/>
              </a:rPr>
              <a:t>Post</a:t>
            </a:r>
            <a:r>
              <a:rPr sz="1200" spc="-15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47" dirty="0">
                <a:solidFill>
                  <a:srgbClr val="FFFFFF"/>
                </a:solidFill>
                <a:latin typeface="Arial"/>
                <a:cs typeface="Arial"/>
              </a:rPr>
              <a:t>PCI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56761" y="3013626"/>
            <a:ext cx="535940" cy="20176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200" spc="-73" dirty="0">
                <a:solidFill>
                  <a:srgbClr val="FFFFFF"/>
                </a:solidFill>
                <a:latin typeface="Arial"/>
                <a:cs typeface="Arial"/>
              </a:rPr>
              <a:t>Post</a:t>
            </a:r>
            <a:r>
              <a:rPr sz="1200" spc="-15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47" dirty="0">
                <a:solidFill>
                  <a:srgbClr val="FFFFFF"/>
                </a:solidFill>
                <a:latin typeface="Arial"/>
                <a:cs typeface="Arial"/>
              </a:rPr>
              <a:t>PCI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19748" y="1578583"/>
            <a:ext cx="910506" cy="1042247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sz="2400" b="1" dirty="0">
                <a:solidFill>
                  <a:srgbClr val="57585B"/>
                </a:solidFill>
                <a:latin typeface="Arial"/>
                <a:cs typeface="Arial"/>
              </a:rPr>
              <a:t>Abso</a:t>
            </a:r>
            <a:r>
              <a:rPr sz="2400" b="1" spc="-7" dirty="0">
                <a:solidFill>
                  <a:srgbClr val="57585B"/>
                </a:solidFill>
                <a:latin typeface="Arial"/>
                <a:cs typeface="Arial"/>
              </a:rPr>
              <a:t>rb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*</a:t>
            </a:r>
            <a:endParaRPr sz="1600">
              <a:latin typeface="Arial"/>
              <a:cs typeface="Arial"/>
            </a:endParaRPr>
          </a:p>
          <a:p>
            <a:pPr marL="847" algn="ctr">
              <a:lnSpc>
                <a:spcPts val="2667"/>
              </a:lnSpc>
            </a:pPr>
            <a:r>
              <a:rPr sz="2400" b="1" spc="-300" dirty="0">
                <a:solidFill>
                  <a:srgbClr val="57585B"/>
                </a:solidFill>
                <a:latin typeface="Arial"/>
                <a:cs typeface="Arial"/>
              </a:rPr>
              <a:t>GT1</a:t>
            </a:r>
            <a:r>
              <a:rPr sz="1867" spc="-300" dirty="0">
                <a:solidFill>
                  <a:srgbClr val="EDEBE0"/>
                </a:solidFill>
                <a:latin typeface="Arial"/>
                <a:cs typeface="Arial"/>
              </a:rPr>
              <a:t>®</a:t>
            </a:r>
            <a:endParaRPr sz="1867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19748" y="3158812"/>
            <a:ext cx="628377" cy="1213273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6933">
              <a:lnSpc>
                <a:spcPts val="2200"/>
              </a:lnSpc>
            </a:pPr>
            <a:r>
              <a:rPr sz="2400" b="1" spc="-127" dirty="0">
                <a:solidFill>
                  <a:srgbClr val="57585B"/>
                </a:solidFill>
                <a:latin typeface="Arial"/>
                <a:cs typeface="Arial"/>
              </a:rPr>
              <a:t>Next</a:t>
            </a:r>
            <a:r>
              <a:rPr sz="2400" b="1" spc="-220" dirty="0">
                <a:solidFill>
                  <a:srgbClr val="57585B"/>
                </a:solidFill>
                <a:latin typeface="Arial"/>
                <a:cs typeface="Arial"/>
              </a:rPr>
              <a:t> Gen</a:t>
            </a:r>
            <a:endParaRPr sz="2400">
              <a:latin typeface="Arial"/>
              <a:cs typeface="Arial"/>
            </a:endParaRPr>
          </a:p>
          <a:p>
            <a:pPr marL="93978">
              <a:lnSpc>
                <a:spcPts val="2667"/>
              </a:lnSpc>
            </a:pPr>
            <a:r>
              <a:rPr sz="2400" b="1" spc="-247" dirty="0">
                <a:solidFill>
                  <a:srgbClr val="57585B"/>
                </a:solidFill>
                <a:latin typeface="Arial"/>
                <a:cs typeface="Arial"/>
              </a:rPr>
              <a:t>Absorb</a:t>
            </a:r>
            <a:r>
              <a:rPr sz="1867" spc="-247" dirty="0">
                <a:solidFill>
                  <a:srgbClr val="EDEBE0"/>
                </a:solidFill>
                <a:latin typeface="Arial"/>
                <a:cs typeface="Arial"/>
              </a:rPr>
              <a:t>®</a:t>
            </a:r>
            <a:endParaRPr sz="1867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12447" y="824993"/>
            <a:ext cx="85174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sz="1467" spc="-73" dirty="0">
                <a:solidFill>
                  <a:srgbClr val="FFFFFF"/>
                </a:solidFill>
                <a:latin typeface="Arial"/>
                <a:cs typeface="Arial"/>
              </a:rPr>
              <a:t>99</a:t>
            </a:r>
            <a:r>
              <a:rPr sz="1467" spc="-14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spc="-47" dirty="0">
                <a:solidFill>
                  <a:srgbClr val="FFFFFF"/>
                </a:solidFill>
                <a:latin typeface="Arial"/>
                <a:cs typeface="Arial"/>
              </a:rPr>
              <a:t>Microns</a:t>
            </a:r>
            <a:endParaRPr sz="1467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65215" y="824993"/>
            <a:ext cx="85174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sz="1467" spc="-73" dirty="0">
                <a:solidFill>
                  <a:srgbClr val="FFFFFF"/>
                </a:solidFill>
                <a:latin typeface="Arial"/>
                <a:cs typeface="Arial"/>
              </a:rPr>
              <a:t>99</a:t>
            </a:r>
            <a:r>
              <a:rPr sz="1467" spc="-14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spc="-47" dirty="0">
                <a:solidFill>
                  <a:srgbClr val="FFFFFF"/>
                </a:solidFill>
                <a:latin typeface="Arial"/>
                <a:cs typeface="Arial"/>
              </a:rPr>
              <a:t>Microns</a:t>
            </a:r>
            <a:endParaRPr sz="1467">
              <a:latin typeface="Arial"/>
              <a:cs typeface="Arial"/>
            </a:endParaRPr>
          </a:p>
        </p:txBody>
      </p:sp>
      <p:graphicFrame>
        <p:nvGraphicFramePr>
          <p:cNvPr id="21" name="object 21"/>
          <p:cNvGraphicFramePr>
            <a:graphicFrameLocks noGrp="1"/>
          </p:cNvGraphicFramePr>
          <p:nvPr/>
        </p:nvGraphicFramePr>
        <p:xfrm>
          <a:off x="1708911" y="609601"/>
          <a:ext cx="8763842" cy="6070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17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7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85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3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906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70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37185">
                        <a:lnSpc>
                          <a:spcPct val="100000"/>
                        </a:lnSpc>
                      </a:pPr>
                      <a:r>
                        <a:rPr sz="1500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99</a:t>
                      </a:r>
                      <a:r>
                        <a:rPr sz="1500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Microns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387" marB="0">
                    <a:solidFill>
                      <a:srgbClr val="62242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1800">
                        <a:lnSpc>
                          <a:spcPct val="100000"/>
                        </a:lnSpc>
                      </a:pPr>
                      <a:r>
                        <a:rPr sz="1500" spc="-55" dirty="0">
                          <a:solidFill>
                            <a:srgbClr val="4F6128"/>
                          </a:solidFill>
                          <a:latin typeface="Arial"/>
                          <a:cs typeface="Arial"/>
                        </a:rPr>
                        <a:t>40</a:t>
                      </a:r>
                      <a:r>
                        <a:rPr sz="1500" spc="-65" dirty="0">
                          <a:solidFill>
                            <a:srgbClr val="4F612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110" dirty="0">
                          <a:solidFill>
                            <a:srgbClr val="4F6128"/>
                          </a:solidFill>
                          <a:latin typeface="Arial"/>
                          <a:cs typeface="Arial"/>
                        </a:rPr>
                        <a:t>Sizes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387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392430" marR="354965" indent="-15240">
                        <a:lnSpc>
                          <a:spcPts val="1190"/>
                        </a:lnSpc>
                        <a:spcBef>
                          <a:spcPts val="555"/>
                        </a:spcBef>
                      </a:pPr>
                      <a:r>
                        <a:rPr sz="1500" spc="-114" dirty="0">
                          <a:solidFill>
                            <a:srgbClr val="4F6128"/>
                          </a:solidFill>
                          <a:latin typeface="Arial"/>
                          <a:cs typeface="Arial"/>
                        </a:rPr>
                        <a:t>Less</a:t>
                      </a:r>
                      <a:r>
                        <a:rPr sz="1500" spc="-130" dirty="0">
                          <a:solidFill>
                            <a:srgbClr val="4F612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45" dirty="0">
                          <a:solidFill>
                            <a:srgbClr val="4F6128"/>
                          </a:solidFill>
                          <a:latin typeface="Arial"/>
                          <a:cs typeface="Arial"/>
                        </a:rPr>
                        <a:t>Balloon  </a:t>
                      </a:r>
                      <a:r>
                        <a:rPr sz="1500" spc="-60" dirty="0">
                          <a:solidFill>
                            <a:srgbClr val="4F6128"/>
                          </a:solidFill>
                          <a:latin typeface="Arial"/>
                          <a:cs typeface="Arial"/>
                        </a:rPr>
                        <a:t>Compliance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93980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61950">
                        <a:lnSpc>
                          <a:spcPct val="100000"/>
                        </a:lnSpc>
                      </a:pPr>
                      <a:r>
                        <a:rPr sz="1500" spc="-55" dirty="0">
                          <a:solidFill>
                            <a:srgbClr val="4F6128"/>
                          </a:solidFill>
                          <a:latin typeface="Arial"/>
                          <a:cs typeface="Arial"/>
                        </a:rPr>
                        <a:t>Imaging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387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448945" marR="215900" indent="-121920">
                        <a:lnSpc>
                          <a:spcPts val="1190"/>
                        </a:lnSpc>
                        <a:spcBef>
                          <a:spcPts val="555"/>
                        </a:spcBef>
                      </a:pPr>
                      <a:r>
                        <a:rPr sz="1500" spc="-65" dirty="0">
                          <a:solidFill>
                            <a:srgbClr val="4F6128"/>
                          </a:solidFill>
                          <a:latin typeface="Arial"/>
                          <a:cs typeface="Arial"/>
                        </a:rPr>
                        <a:t>Radial</a:t>
                      </a:r>
                      <a:r>
                        <a:rPr sz="1500" spc="-125" dirty="0">
                          <a:solidFill>
                            <a:srgbClr val="4F612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45" dirty="0">
                          <a:solidFill>
                            <a:srgbClr val="4F6128"/>
                          </a:solidFill>
                          <a:latin typeface="Arial"/>
                          <a:cs typeface="Arial"/>
                        </a:rPr>
                        <a:t>Strength  Resorption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93980" marB="0"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2" name="object 22"/>
          <p:cNvSpPr txBox="1"/>
          <p:nvPr/>
        </p:nvSpPr>
        <p:spPr>
          <a:xfrm>
            <a:off x="1727200" y="4716271"/>
            <a:ext cx="9144000" cy="1141403"/>
          </a:xfrm>
          <a:prstGeom prst="rect">
            <a:avLst/>
          </a:prstGeom>
          <a:solidFill>
            <a:srgbClr val="EBF0DE"/>
          </a:solidFill>
        </p:spPr>
        <p:txBody>
          <a:bodyPr vert="horz" wrap="square" lIns="0" tIns="180340" rIns="0" bIns="0" rtlCol="0">
            <a:spAutoFit/>
          </a:bodyPr>
          <a:lstStyle/>
          <a:p>
            <a:pPr marL="244681">
              <a:spcBef>
                <a:spcPts val="1420"/>
              </a:spcBef>
            </a:pPr>
            <a:r>
              <a:rPr sz="2133" b="1" spc="-207" dirty="0">
                <a:latin typeface="Arial"/>
                <a:cs typeface="Arial"/>
              </a:rPr>
              <a:t>Reduced </a:t>
            </a:r>
            <a:r>
              <a:rPr sz="2133" b="1" spc="-127" dirty="0">
                <a:latin typeface="Arial"/>
                <a:cs typeface="Arial"/>
              </a:rPr>
              <a:t>Strut </a:t>
            </a:r>
            <a:r>
              <a:rPr sz="2133" b="1" spc="-213" dirty="0">
                <a:latin typeface="Arial"/>
                <a:cs typeface="Arial"/>
              </a:rPr>
              <a:t>Thickness </a:t>
            </a:r>
            <a:r>
              <a:rPr sz="2133" b="1" spc="-127" dirty="0">
                <a:latin typeface="Arial"/>
                <a:cs typeface="Arial"/>
              </a:rPr>
              <a:t>from </a:t>
            </a:r>
            <a:r>
              <a:rPr sz="2133" b="1" spc="-113" dirty="0">
                <a:latin typeface="Arial"/>
                <a:cs typeface="Arial"/>
              </a:rPr>
              <a:t>157 </a:t>
            </a:r>
            <a:r>
              <a:rPr sz="2133" b="1" spc="-160" dirty="0">
                <a:latin typeface="Arial"/>
                <a:cs typeface="Arial"/>
              </a:rPr>
              <a:t>Microns </a:t>
            </a:r>
            <a:r>
              <a:rPr sz="2133" b="1" spc="-80" dirty="0">
                <a:latin typeface="Arial"/>
                <a:cs typeface="Arial"/>
              </a:rPr>
              <a:t>to </a:t>
            </a:r>
            <a:r>
              <a:rPr sz="2133" b="1" spc="-113" dirty="0">
                <a:latin typeface="Arial"/>
                <a:cs typeface="Arial"/>
              </a:rPr>
              <a:t>99</a:t>
            </a:r>
            <a:r>
              <a:rPr sz="2133" b="1" spc="287" dirty="0">
                <a:latin typeface="Arial"/>
                <a:cs typeface="Arial"/>
              </a:rPr>
              <a:t> </a:t>
            </a:r>
            <a:r>
              <a:rPr sz="2133" b="1" spc="-160" dirty="0">
                <a:latin typeface="Arial"/>
                <a:cs typeface="Arial"/>
              </a:rPr>
              <a:t>Microns</a:t>
            </a:r>
            <a:endParaRPr sz="2133">
              <a:latin typeface="Arial"/>
              <a:cs typeface="Arial"/>
            </a:endParaRPr>
          </a:p>
          <a:p>
            <a:pPr marL="474121" indent="-229441">
              <a:spcBef>
                <a:spcPts val="693"/>
              </a:spcBef>
              <a:buChar char="•"/>
              <a:tabLst>
                <a:tab pos="474968" algn="l"/>
              </a:tabLst>
            </a:pPr>
            <a:r>
              <a:rPr sz="1467" spc="-47" dirty="0">
                <a:latin typeface="Arial"/>
                <a:cs typeface="Arial"/>
              </a:rPr>
              <a:t>May</a:t>
            </a:r>
            <a:r>
              <a:rPr sz="1467" spc="-100" dirty="0">
                <a:latin typeface="Arial"/>
                <a:cs typeface="Arial"/>
              </a:rPr>
              <a:t> </a:t>
            </a:r>
            <a:r>
              <a:rPr sz="1467" spc="-60" dirty="0">
                <a:latin typeface="Arial"/>
                <a:cs typeface="Arial"/>
              </a:rPr>
              <a:t>reduce</a:t>
            </a:r>
            <a:r>
              <a:rPr sz="1467" spc="-80" dirty="0">
                <a:latin typeface="Arial"/>
                <a:cs typeface="Arial"/>
              </a:rPr>
              <a:t> </a:t>
            </a:r>
            <a:r>
              <a:rPr sz="1467" spc="-53" dirty="0">
                <a:latin typeface="Arial"/>
                <a:cs typeface="Arial"/>
              </a:rPr>
              <a:t>acute</a:t>
            </a:r>
            <a:r>
              <a:rPr sz="1467" spc="-100" dirty="0">
                <a:latin typeface="Arial"/>
                <a:cs typeface="Arial"/>
              </a:rPr>
              <a:t> </a:t>
            </a:r>
            <a:r>
              <a:rPr sz="1467" spc="-33" dirty="0">
                <a:latin typeface="Arial"/>
                <a:cs typeface="Arial"/>
              </a:rPr>
              <a:t>thrombogenicity</a:t>
            </a:r>
            <a:r>
              <a:rPr sz="1467" spc="-140" dirty="0">
                <a:latin typeface="Arial"/>
                <a:cs typeface="Arial"/>
              </a:rPr>
              <a:t> </a:t>
            </a:r>
            <a:r>
              <a:rPr sz="1467" spc="-73" dirty="0">
                <a:latin typeface="Arial"/>
                <a:cs typeface="Arial"/>
              </a:rPr>
              <a:t>and</a:t>
            </a:r>
            <a:r>
              <a:rPr sz="1467" spc="-87" dirty="0">
                <a:latin typeface="Arial"/>
                <a:cs typeface="Arial"/>
              </a:rPr>
              <a:t> </a:t>
            </a:r>
            <a:r>
              <a:rPr sz="1467" spc="-73" dirty="0">
                <a:latin typeface="Arial"/>
                <a:cs typeface="Arial"/>
              </a:rPr>
              <a:t>achieve</a:t>
            </a:r>
            <a:r>
              <a:rPr sz="1467" spc="-100" dirty="0">
                <a:latin typeface="Arial"/>
                <a:cs typeface="Arial"/>
              </a:rPr>
              <a:t> </a:t>
            </a:r>
            <a:r>
              <a:rPr sz="1467" dirty="0">
                <a:latin typeface="Arial"/>
                <a:cs typeface="Arial"/>
              </a:rPr>
              <a:t>full</a:t>
            </a:r>
            <a:r>
              <a:rPr sz="1467" spc="-93" dirty="0">
                <a:latin typeface="Arial"/>
                <a:cs typeface="Arial"/>
              </a:rPr>
              <a:t> </a:t>
            </a:r>
            <a:r>
              <a:rPr sz="1467" spc="-40" dirty="0">
                <a:latin typeface="Arial"/>
                <a:cs typeface="Arial"/>
              </a:rPr>
              <a:t>endothelialization</a:t>
            </a:r>
            <a:r>
              <a:rPr sz="1467" spc="-133" dirty="0">
                <a:latin typeface="Arial"/>
                <a:cs typeface="Arial"/>
              </a:rPr>
              <a:t> </a:t>
            </a:r>
            <a:r>
              <a:rPr sz="1467" spc="-33" dirty="0">
                <a:latin typeface="Arial"/>
                <a:cs typeface="Arial"/>
              </a:rPr>
              <a:t>earlier</a:t>
            </a:r>
            <a:endParaRPr sz="1467">
              <a:latin typeface="Arial"/>
              <a:cs typeface="Arial"/>
            </a:endParaRPr>
          </a:p>
          <a:p>
            <a:pPr marL="474121" indent="-229441">
              <a:spcBef>
                <a:spcPts val="679"/>
              </a:spcBef>
              <a:buChar char="•"/>
              <a:tabLst>
                <a:tab pos="474968" algn="l"/>
              </a:tabLst>
            </a:pPr>
            <a:r>
              <a:rPr sz="1467" spc="-87" dirty="0">
                <a:latin typeface="Arial"/>
                <a:cs typeface="Arial"/>
              </a:rPr>
              <a:t>Increases</a:t>
            </a:r>
            <a:r>
              <a:rPr sz="1467" spc="-107" dirty="0">
                <a:latin typeface="Arial"/>
                <a:cs typeface="Arial"/>
              </a:rPr>
              <a:t> </a:t>
            </a:r>
            <a:r>
              <a:rPr sz="1467" spc="-113" dirty="0">
                <a:latin typeface="Arial"/>
                <a:cs typeface="Arial"/>
              </a:rPr>
              <a:t>ease</a:t>
            </a:r>
            <a:r>
              <a:rPr sz="1467" spc="-100" dirty="0">
                <a:latin typeface="Arial"/>
                <a:cs typeface="Arial"/>
              </a:rPr>
              <a:t> </a:t>
            </a:r>
            <a:r>
              <a:rPr sz="1467" dirty="0">
                <a:latin typeface="Arial"/>
                <a:cs typeface="Arial"/>
              </a:rPr>
              <a:t>of</a:t>
            </a:r>
            <a:r>
              <a:rPr sz="1467" spc="-93" dirty="0">
                <a:latin typeface="Arial"/>
                <a:cs typeface="Arial"/>
              </a:rPr>
              <a:t> </a:t>
            </a:r>
            <a:r>
              <a:rPr sz="1467" spc="-100" dirty="0">
                <a:latin typeface="Arial"/>
                <a:cs typeface="Arial"/>
              </a:rPr>
              <a:t>use</a:t>
            </a:r>
            <a:r>
              <a:rPr sz="1467" spc="-87" dirty="0">
                <a:latin typeface="Arial"/>
                <a:cs typeface="Arial"/>
              </a:rPr>
              <a:t> </a:t>
            </a:r>
            <a:r>
              <a:rPr sz="1467" dirty="0">
                <a:latin typeface="Arial"/>
                <a:cs typeface="Arial"/>
              </a:rPr>
              <a:t>with</a:t>
            </a:r>
            <a:r>
              <a:rPr sz="1467" spc="-93" dirty="0">
                <a:latin typeface="Arial"/>
                <a:cs typeface="Arial"/>
              </a:rPr>
              <a:t> </a:t>
            </a:r>
            <a:r>
              <a:rPr sz="1467" spc="-47" dirty="0">
                <a:latin typeface="Arial"/>
                <a:cs typeface="Arial"/>
              </a:rPr>
              <a:t>substantially</a:t>
            </a:r>
            <a:r>
              <a:rPr sz="1467" spc="-133" dirty="0">
                <a:latin typeface="Arial"/>
                <a:cs typeface="Arial"/>
              </a:rPr>
              <a:t> </a:t>
            </a:r>
            <a:r>
              <a:rPr sz="1467" spc="-40" dirty="0">
                <a:latin typeface="Arial"/>
                <a:cs typeface="Arial"/>
              </a:rPr>
              <a:t>improved</a:t>
            </a:r>
            <a:r>
              <a:rPr sz="1467" spc="-127" dirty="0">
                <a:latin typeface="Arial"/>
                <a:cs typeface="Arial"/>
              </a:rPr>
              <a:t> </a:t>
            </a:r>
            <a:r>
              <a:rPr sz="1467" spc="-27" dirty="0">
                <a:latin typeface="Arial"/>
                <a:cs typeface="Arial"/>
              </a:rPr>
              <a:t>deliverability</a:t>
            </a:r>
            <a:r>
              <a:rPr sz="1467" spc="-120" dirty="0">
                <a:latin typeface="Arial"/>
                <a:cs typeface="Arial"/>
              </a:rPr>
              <a:t> </a:t>
            </a:r>
            <a:r>
              <a:rPr sz="1467" spc="-20" dirty="0">
                <a:latin typeface="Arial"/>
                <a:cs typeface="Arial"/>
              </a:rPr>
              <a:t>in</a:t>
            </a:r>
            <a:r>
              <a:rPr sz="1467" spc="-87" dirty="0">
                <a:latin typeface="Arial"/>
                <a:cs typeface="Arial"/>
              </a:rPr>
              <a:t> </a:t>
            </a:r>
            <a:r>
              <a:rPr sz="1467" spc="-47" dirty="0">
                <a:latin typeface="Arial"/>
                <a:cs typeface="Arial"/>
              </a:rPr>
              <a:t>simulated</a:t>
            </a:r>
            <a:r>
              <a:rPr sz="1467" spc="-140" dirty="0">
                <a:latin typeface="Arial"/>
                <a:cs typeface="Arial"/>
              </a:rPr>
              <a:t> </a:t>
            </a:r>
            <a:r>
              <a:rPr sz="1467" spc="-47" dirty="0">
                <a:latin typeface="Arial"/>
                <a:cs typeface="Arial"/>
              </a:rPr>
              <a:t>clinical</a:t>
            </a:r>
            <a:r>
              <a:rPr sz="1467" spc="-107" dirty="0">
                <a:latin typeface="Arial"/>
                <a:cs typeface="Arial"/>
              </a:rPr>
              <a:t> </a:t>
            </a:r>
            <a:r>
              <a:rPr sz="1467" spc="-67" dirty="0">
                <a:latin typeface="Arial"/>
                <a:cs typeface="Arial"/>
              </a:rPr>
              <a:t>models</a:t>
            </a:r>
            <a:endParaRPr sz="1467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812204" y="4528989"/>
            <a:ext cx="2375747" cy="18131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067" spc="-60" dirty="0">
                <a:latin typeface="Arial"/>
                <a:cs typeface="Arial"/>
              </a:rPr>
              <a:t>Data </a:t>
            </a:r>
            <a:r>
              <a:rPr sz="1067" spc="-53" dirty="0">
                <a:latin typeface="Arial"/>
                <a:cs typeface="Arial"/>
              </a:rPr>
              <a:t>and </a:t>
            </a:r>
            <a:r>
              <a:rPr sz="1067" spc="-67" dirty="0">
                <a:latin typeface="Arial"/>
                <a:cs typeface="Arial"/>
              </a:rPr>
              <a:t>images </a:t>
            </a:r>
            <a:r>
              <a:rPr sz="1067" spc="-33" dirty="0">
                <a:latin typeface="Arial"/>
                <a:cs typeface="Arial"/>
              </a:rPr>
              <a:t>on </a:t>
            </a:r>
            <a:r>
              <a:rPr sz="1067" spc="-13" dirty="0">
                <a:latin typeface="Arial"/>
                <a:cs typeface="Arial"/>
              </a:rPr>
              <a:t>file at </a:t>
            </a:r>
            <a:r>
              <a:rPr sz="1067" spc="-20" dirty="0">
                <a:latin typeface="Arial"/>
                <a:cs typeface="Arial"/>
              </a:rPr>
              <a:t>Abbott</a:t>
            </a:r>
            <a:r>
              <a:rPr sz="1067" spc="-173" dirty="0">
                <a:latin typeface="Arial"/>
                <a:cs typeface="Arial"/>
              </a:rPr>
              <a:t> </a:t>
            </a:r>
            <a:r>
              <a:rPr sz="1067" spc="-67" dirty="0">
                <a:latin typeface="Arial"/>
                <a:cs typeface="Arial"/>
              </a:rPr>
              <a:t>Vascular</a:t>
            </a:r>
            <a:endParaRPr sz="1067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631337" y="5857985"/>
            <a:ext cx="365760" cy="159810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>
              <a:spcBef>
                <a:spcPts val="127"/>
              </a:spcBef>
            </a:pPr>
            <a:r>
              <a:rPr sz="933" spc="-53" dirty="0">
                <a:latin typeface="Arial"/>
                <a:cs typeface="Arial"/>
              </a:rPr>
              <a:t>7 </a:t>
            </a:r>
            <a:r>
              <a:rPr sz="933" spc="-7" dirty="0">
                <a:latin typeface="Arial"/>
                <a:cs typeface="Arial"/>
              </a:rPr>
              <a:t>of</a:t>
            </a:r>
            <a:r>
              <a:rPr sz="933" spc="-127" dirty="0">
                <a:latin typeface="Arial"/>
                <a:cs typeface="Arial"/>
              </a:rPr>
              <a:t> </a:t>
            </a:r>
            <a:r>
              <a:rPr sz="933" spc="-60" dirty="0">
                <a:latin typeface="Arial"/>
                <a:cs typeface="Arial"/>
              </a:rPr>
              <a:t>18</a:t>
            </a:r>
            <a:endParaRPr sz="933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23903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0" y="2267711"/>
            <a:ext cx="9144000" cy="1363980"/>
          </a:xfrm>
          <a:custGeom>
            <a:avLst/>
            <a:gdLst/>
            <a:ahLst/>
            <a:cxnLst/>
            <a:rect l="l" t="t" r="r" b="b"/>
            <a:pathLst>
              <a:path w="6858000" h="1022985">
                <a:moveTo>
                  <a:pt x="0" y="1022603"/>
                </a:moveTo>
                <a:lnTo>
                  <a:pt x="6858000" y="1022603"/>
                </a:lnTo>
                <a:lnTo>
                  <a:pt x="6858000" y="0"/>
                </a:lnTo>
                <a:lnTo>
                  <a:pt x="0" y="0"/>
                </a:lnTo>
                <a:lnTo>
                  <a:pt x="0" y="1022603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1888744" y="2718139"/>
            <a:ext cx="1860973" cy="428194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693" algn="ctr">
              <a:spcBef>
                <a:spcPts val="140"/>
              </a:spcBef>
            </a:pPr>
            <a:r>
              <a:rPr sz="1333" spc="-147" dirty="0">
                <a:solidFill>
                  <a:srgbClr val="FFFFFF"/>
                </a:solidFill>
                <a:latin typeface="Arial"/>
                <a:cs typeface="Arial"/>
              </a:rPr>
              <a:t>LEADING</a:t>
            </a:r>
            <a:r>
              <a:rPr sz="13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33" spc="-187" dirty="0">
                <a:solidFill>
                  <a:srgbClr val="FFFFFF"/>
                </a:solidFill>
                <a:latin typeface="Arial"/>
                <a:cs typeface="Arial"/>
              </a:rPr>
              <a:t>BVS</a:t>
            </a:r>
            <a:endParaRPr sz="1333">
              <a:latin typeface="Arial"/>
              <a:cs typeface="Arial"/>
            </a:endParaRPr>
          </a:p>
          <a:p>
            <a:pPr algn="ctr">
              <a:spcBef>
                <a:spcPts val="20"/>
              </a:spcBef>
            </a:pPr>
            <a:r>
              <a:rPr sz="1333" spc="-193" dirty="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sz="1333" spc="-120" dirty="0">
                <a:solidFill>
                  <a:srgbClr val="FFFFFF"/>
                </a:solidFill>
                <a:latin typeface="Arial"/>
                <a:cs typeface="Arial"/>
              </a:rPr>
              <a:t>OPTIMAL</a:t>
            </a:r>
            <a:r>
              <a:rPr sz="1333" spc="-19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33" spc="-160" dirty="0">
                <a:solidFill>
                  <a:srgbClr val="FFFFFF"/>
                </a:solidFill>
                <a:latin typeface="Arial"/>
                <a:cs typeface="Arial"/>
              </a:rPr>
              <a:t>OUTCOMES</a:t>
            </a:r>
            <a:endParaRPr sz="1333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99611" y="2718140"/>
            <a:ext cx="1932940" cy="430588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410623" marR="6773" indent="-394537">
              <a:lnSpc>
                <a:spcPct val="101000"/>
              </a:lnSpc>
              <a:spcBef>
                <a:spcPts val="127"/>
              </a:spcBef>
            </a:pPr>
            <a:r>
              <a:rPr sz="1333" spc="-167" dirty="0">
                <a:solidFill>
                  <a:srgbClr val="FFFFFF"/>
                </a:solidFill>
                <a:latin typeface="Arial"/>
                <a:cs typeface="Arial"/>
              </a:rPr>
              <a:t>ENHANCED </a:t>
            </a:r>
            <a:r>
              <a:rPr sz="1333" spc="-127" dirty="0">
                <a:solidFill>
                  <a:srgbClr val="FFFFFF"/>
                </a:solidFill>
                <a:latin typeface="Arial"/>
                <a:cs typeface="Arial"/>
              </a:rPr>
              <a:t>VISUALIZATION  </a:t>
            </a:r>
            <a:r>
              <a:rPr sz="1333" spc="20" dirty="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sz="1333" spc="-8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33" spc="-160" dirty="0">
                <a:solidFill>
                  <a:srgbClr val="FFFFFF"/>
                </a:solidFill>
                <a:latin typeface="Arial"/>
                <a:cs typeface="Arial"/>
              </a:rPr>
              <a:t>DIAGNOSTICS</a:t>
            </a:r>
            <a:endParaRPr sz="1333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114800" y="1908048"/>
            <a:ext cx="1828800" cy="2082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6" name="object 6"/>
          <p:cNvSpPr/>
          <p:nvPr/>
        </p:nvSpPr>
        <p:spPr>
          <a:xfrm>
            <a:off x="6096000" y="1908048"/>
            <a:ext cx="1981200" cy="2082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1524000" y="4106673"/>
            <a:ext cx="9144000" cy="1302066"/>
          </a:xfrm>
          <a:prstGeom prst="rect">
            <a:avLst/>
          </a:prstGeom>
          <a:solidFill>
            <a:srgbClr val="EBF0DE"/>
          </a:solidFill>
        </p:spPr>
        <p:txBody>
          <a:bodyPr vert="horz" wrap="square" lIns="0" tIns="207433" rIns="0" bIns="0" rtlCol="0">
            <a:spAutoFit/>
          </a:bodyPr>
          <a:lstStyle/>
          <a:p>
            <a:pPr marL="656150">
              <a:spcBef>
                <a:spcPts val="1633"/>
              </a:spcBef>
            </a:pPr>
            <a:r>
              <a:rPr sz="2400" b="1" spc="-247" dirty="0">
                <a:latin typeface="Arial"/>
                <a:cs typeface="Arial"/>
              </a:rPr>
              <a:t>Accuracy </a:t>
            </a:r>
            <a:r>
              <a:rPr sz="2400" b="1" spc="-173" dirty="0">
                <a:latin typeface="Arial"/>
                <a:cs typeface="Arial"/>
              </a:rPr>
              <a:t>and </a:t>
            </a:r>
            <a:r>
              <a:rPr sz="2400" b="1" spc="-207" dirty="0">
                <a:latin typeface="Arial"/>
                <a:cs typeface="Arial"/>
              </a:rPr>
              <a:t>Precision </a:t>
            </a:r>
            <a:r>
              <a:rPr sz="2400" b="1" spc="-133" dirty="0">
                <a:latin typeface="Arial"/>
                <a:cs typeface="Arial"/>
              </a:rPr>
              <a:t>are </a:t>
            </a:r>
            <a:r>
              <a:rPr sz="2400" b="1" spc="-152" dirty="0">
                <a:latin typeface="Arial"/>
                <a:cs typeface="Arial"/>
              </a:rPr>
              <a:t>a </a:t>
            </a:r>
            <a:r>
              <a:rPr sz="2400" b="1" spc="-213" dirty="0">
                <a:latin typeface="Arial"/>
                <a:cs typeface="Arial"/>
              </a:rPr>
              <a:t>MUST </a:t>
            </a:r>
            <a:r>
              <a:rPr sz="2400" b="1" spc="-120" dirty="0">
                <a:latin typeface="Arial"/>
                <a:cs typeface="Arial"/>
              </a:rPr>
              <a:t>for</a:t>
            </a:r>
            <a:r>
              <a:rPr sz="2400" b="1" spc="200" dirty="0">
                <a:latin typeface="Arial"/>
                <a:cs typeface="Arial"/>
              </a:rPr>
              <a:t> </a:t>
            </a:r>
            <a:r>
              <a:rPr sz="2400" b="1" spc="-420" dirty="0">
                <a:latin typeface="Arial"/>
                <a:cs typeface="Arial"/>
              </a:rPr>
              <a:t>BRS </a:t>
            </a:r>
            <a:r>
              <a:rPr sz="2400" b="1" spc="-120" dirty="0">
                <a:latin typeface="Arial"/>
                <a:cs typeface="Arial"/>
              </a:rPr>
              <a:t>implantation</a:t>
            </a:r>
            <a:endParaRPr sz="2400">
              <a:latin typeface="Arial"/>
              <a:cs typeface="Arial"/>
            </a:endParaRPr>
          </a:p>
          <a:p>
            <a:pPr marL="885591" indent="-229441">
              <a:spcBef>
                <a:spcPts val="927"/>
              </a:spcBef>
              <a:buChar char="•"/>
              <a:tabLst>
                <a:tab pos="886438" algn="l"/>
              </a:tabLst>
            </a:pPr>
            <a:r>
              <a:rPr sz="1600" spc="-80" dirty="0">
                <a:latin typeface="Arial"/>
                <a:cs typeface="Arial"/>
              </a:rPr>
              <a:t>Accurate </a:t>
            </a:r>
            <a:r>
              <a:rPr sz="1600" spc="-107" dirty="0">
                <a:latin typeface="Arial"/>
                <a:cs typeface="Arial"/>
              </a:rPr>
              <a:t>vessel </a:t>
            </a:r>
            <a:r>
              <a:rPr sz="1600" spc="-87" dirty="0">
                <a:latin typeface="Arial"/>
                <a:cs typeface="Arial"/>
              </a:rPr>
              <a:t>sizing </a:t>
            </a:r>
            <a:r>
              <a:rPr sz="1600" spc="-80" dirty="0">
                <a:latin typeface="Arial"/>
                <a:cs typeface="Arial"/>
              </a:rPr>
              <a:t>and </a:t>
            </a:r>
            <a:r>
              <a:rPr sz="1600" spc="-53" dirty="0">
                <a:latin typeface="Arial"/>
                <a:cs typeface="Arial"/>
              </a:rPr>
              <a:t>morphology </a:t>
            </a:r>
            <a:r>
              <a:rPr sz="1600" spc="-107" dirty="0">
                <a:latin typeface="Arial"/>
                <a:cs typeface="Arial"/>
              </a:rPr>
              <a:t>assessment </a:t>
            </a:r>
            <a:r>
              <a:rPr sz="1600" spc="-272" dirty="0">
                <a:latin typeface="Arial"/>
                <a:cs typeface="Arial"/>
              </a:rPr>
              <a:t>PRE</a:t>
            </a:r>
            <a:r>
              <a:rPr sz="1600" spc="-260" dirty="0">
                <a:latin typeface="Arial"/>
                <a:cs typeface="Arial"/>
              </a:rPr>
              <a:t> </a:t>
            </a:r>
            <a:r>
              <a:rPr sz="1600" spc="-33" dirty="0">
                <a:latin typeface="Arial"/>
                <a:cs typeface="Arial"/>
              </a:rPr>
              <a:t>implantation</a:t>
            </a:r>
            <a:endParaRPr sz="1600">
              <a:latin typeface="Arial"/>
              <a:cs typeface="Arial"/>
            </a:endParaRPr>
          </a:p>
          <a:p>
            <a:pPr marL="885591" indent="-229441">
              <a:spcBef>
                <a:spcPts val="887"/>
              </a:spcBef>
              <a:buChar char="•"/>
              <a:tabLst>
                <a:tab pos="886438" algn="l"/>
              </a:tabLst>
            </a:pPr>
            <a:r>
              <a:rPr sz="1600" spc="-107" dirty="0">
                <a:latin typeface="Arial"/>
                <a:cs typeface="Arial"/>
              </a:rPr>
              <a:t>Precise </a:t>
            </a:r>
            <a:r>
              <a:rPr sz="1600" spc="-120" dirty="0">
                <a:latin typeface="Arial"/>
                <a:cs typeface="Arial"/>
              </a:rPr>
              <a:t>size </a:t>
            </a:r>
            <a:r>
              <a:rPr sz="1600" spc="-60" dirty="0">
                <a:latin typeface="Arial"/>
                <a:cs typeface="Arial"/>
              </a:rPr>
              <a:t>selection </a:t>
            </a:r>
            <a:r>
              <a:rPr sz="1600" spc="-80" dirty="0">
                <a:latin typeface="Arial"/>
                <a:cs typeface="Arial"/>
              </a:rPr>
              <a:t>and </a:t>
            </a:r>
            <a:r>
              <a:rPr sz="1600" spc="-33" dirty="0">
                <a:latin typeface="Arial"/>
                <a:cs typeface="Arial"/>
              </a:rPr>
              <a:t>post-dilation </a:t>
            </a:r>
            <a:r>
              <a:rPr sz="1600" spc="-100" dirty="0">
                <a:latin typeface="Arial"/>
                <a:cs typeface="Arial"/>
              </a:rPr>
              <a:t>based </a:t>
            </a:r>
            <a:r>
              <a:rPr sz="1600" spc="-53" dirty="0">
                <a:latin typeface="Arial"/>
                <a:cs typeface="Arial"/>
              </a:rPr>
              <a:t>on </a:t>
            </a:r>
            <a:r>
              <a:rPr sz="1600" spc="-240" dirty="0">
                <a:latin typeface="Arial"/>
                <a:cs typeface="Arial"/>
              </a:rPr>
              <a:t>OCT </a:t>
            </a:r>
            <a:r>
              <a:rPr sz="1600" spc="-33" dirty="0">
                <a:latin typeface="Arial"/>
                <a:cs typeface="Arial"/>
              </a:rPr>
              <a:t>intraluminal</a:t>
            </a:r>
            <a:r>
              <a:rPr sz="1600" spc="-213" dirty="0">
                <a:latin typeface="Arial"/>
                <a:cs typeface="Arial"/>
              </a:rPr>
              <a:t> </a:t>
            </a:r>
            <a:r>
              <a:rPr sz="1600" spc="-60" dirty="0">
                <a:latin typeface="Arial"/>
                <a:cs typeface="Arial"/>
              </a:rPr>
              <a:t>data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xfrm>
            <a:off x="2615073" y="8505193"/>
            <a:ext cx="7896295" cy="307777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/>
          <a:p>
            <a:pPr marL="16933">
              <a:lnSpc>
                <a:spcPts val="1153"/>
              </a:lnSpc>
            </a:pPr>
            <a:r>
              <a:rPr spc="-120" dirty="0"/>
              <a:t>See </a:t>
            </a:r>
            <a:r>
              <a:rPr spc="-13" dirty="0"/>
              <a:t>important </a:t>
            </a:r>
            <a:r>
              <a:rPr spc="-60" dirty="0"/>
              <a:t>Safety </a:t>
            </a:r>
            <a:r>
              <a:rPr spc="-20" dirty="0"/>
              <a:t>Information </a:t>
            </a:r>
            <a:r>
              <a:rPr spc="-40" dirty="0"/>
              <a:t>referenced </a:t>
            </a:r>
            <a:r>
              <a:rPr spc="-13" dirty="0"/>
              <a:t>within. </a:t>
            </a:r>
            <a:r>
              <a:rPr spc="-20" dirty="0"/>
              <a:t>Not </a:t>
            </a:r>
            <a:r>
              <a:rPr dirty="0"/>
              <a:t>to </a:t>
            </a:r>
            <a:r>
              <a:rPr spc="-53" dirty="0"/>
              <a:t>be </a:t>
            </a:r>
            <a:r>
              <a:rPr spc="-40" dirty="0"/>
              <a:t>reproduced, </a:t>
            </a:r>
            <a:r>
              <a:rPr spc="-20" dirty="0"/>
              <a:t>distributed </a:t>
            </a:r>
            <a:r>
              <a:rPr spc="-13" dirty="0"/>
              <a:t>or </a:t>
            </a:r>
            <a:r>
              <a:rPr spc="-47" dirty="0"/>
              <a:t>excerpted. </a:t>
            </a:r>
            <a:r>
              <a:rPr spc="-27" dirty="0"/>
              <a:t>©2018 </a:t>
            </a:r>
            <a:r>
              <a:rPr spc="-20" dirty="0"/>
              <a:t>Abbott. </a:t>
            </a:r>
            <a:r>
              <a:rPr spc="-27" dirty="0"/>
              <a:t>All </a:t>
            </a:r>
            <a:r>
              <a:rPr spc="-33" dirty="0"/>
              <a:t>rights </a:t>
            </a:r>
            <a:r>
              <a:rPr spc="-53" dirty="0"/>
              <a:t>reserved. </a:t>
            </a:r>
            <a:r>
              <a:rPr spc="-93" dirty="0"/>
              <a:t>SE2944958 </a:t>
            </a:r>
            <a:r>
              <a:rPr spc="-107" dirty="0"/>
              <a:t>Rev</a:t>
            </a:r>
            <a:r>
              <a:rPr spc="-173" dirty="0"/>
              <a:t> </a:t>
            </a:r>
            <a:r>
              <a:rPr spc="-133" dirty="0"/>
              <a:t>B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912447" y="824993"/>
            <a:ext cx="85174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sz="1467" spc="-73" dirty="0">
                <a:solidFill>
                  <a:srgbClr val="FFFFFF"/>
                </a:solidFill>
                <a:latin typeface="Arial"/>
                <a:cs typeface="Arial"/>
              </a:rPr>
              <a:t>99</a:t>
            </a:r>
            <a:r>
              <a:rPr sz="1467" spc="-14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spc="-47" dirty="0">
                <a:solidFill>
                  <a:srgbClr val="FFFFFF"/>
                </a:solidFill>
                <a:latin typeface="Arial"/>
                <a:cs typeface="Arial"/>
              </a:rPr>
              <a:t>Microns</a:t>
            </a:r>
            <a:endParaRPr sz="1467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65215" y="824993"/>
            <a:ext cx="85174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sz="1467" spc="-73" dirty="0">
                <a:solidFill>
                  <a:srgbClr val="FFFFFF"/>
                </a:solidFill>
                <a:latin typeface="Arial"/>
                <a:cs typeface="Arial"/>
              </a:rPr>
              <a:t>99</a:t>
            </a:r>
            <a:r>
              <a:rPr sz="1467" spc="-14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spc="-47" dirty="0">
                <a:solidFill>
                  <a:srgbClr val="FFFFFF"/>
                </a:solidFill>
                <a:latin typeface="Arial"/>
                <a:cs typeface="Arial"/>
              </a:rPr>
              <a:t>Microns</a:t>
            </a:r>
            <a:endParaRPr sz="1467">
              <a:latin typeface="Arial"/>
              <a:cs typeface="Arial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1708911" y="609601"/>
          <a:ext cx="8762152" cy="6070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17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2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2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34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17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70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37185">
                        <a:lnSpc>
                          <a:spcPct val="100000"/>
                        </a:lnSpc>
                      </a:pPr>
                      <a:r>
                        <a:rPr sz="1500" spc="-55" dirty="0">
                          <a:latin typeface="Arial"/>
                          <a:cs typeface="Arial"/>
                        </a:rPr>
                        <a:t>99</a:t>
                      </a:r>
                      <a:r>
                        <a:rPr sz="15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35" dirty="0">
                          <a:latin typeface="Arial"/>
                          <a:cs typeface="Arial"/>
                        </a:rPr>
                        <a:t>Microns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387" marB="0"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1800">
                        <a:lnSpc>
                          <a:spcPct val="100000"/>
                        </a:lnSpc>
                      </a:pPr>
                      <a:r>
                        <a:rPr sz="1500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40</a:t>
                      </a:r>
                      <a:r>
                        <a:rPr sz="1500" spc="-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Sizes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387" marB="0">
                    <a:lnR w="19050">
                      <a:solidFill>
                        <a:srgbClr val="D6E3BC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330200" marR="285115" indent="-15240">
                        <a:lnSpc>
                          <a:spcPts val="1190"/>
                        </a:lnSpc>
                        <a:spcBef>
                          <a:spcPts val="555"/>
                        </a:spcBef>
                      </a:pPr>
                      <a:r>
                        <a:rPr sz="1500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Less</a:t>
                      </a:r>
                      <a:r>
                        <a:rPr sz="1500" spc="-1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Balloon  </a:t>
                      </a:r>
                      <a:r>
                        <a:rPr sz="1500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Compliance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93980" marB="0">
                    <a:lnL w="19050">
                      <a:solidFill>
                        <a:srgbClr val="D6E3BC"/>
                      </a:solidFill>
                      <a:prstDash val="solid"/>
                    </a:lnL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1800">
                        <a:lnSpc>
                          <a:spcPct val="100000"/>
                        </a:lnSpc>
                      </a:pPr>
                      <a:r>
                        <a:rPr sz="1500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Imaging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387" marB="0">
                    <a:solidFill>
                      <a:srgbClr val="622422"/>
                    </a:solidFill>
                  </a:tcPr>
                </a:tc>
                <a:tc>
                  <a:txBody>
                    <a:bodyPr/>
                    <a:lstStyle/>
                    <a:p>
                      <a:pPr marL="346075" marR="214629" indent="-121920">
                        <a:lnSpc>
                          <a:spcPts val="1190"/>
                        </a:lnSpc>
                        <a:spcBef>
                          <a:spcPts val="555"/>
                        </a:spcBef>
                      </a:pPr>
                      <a:r>
                        <a:rPr sz="1500" spc="-65" dirty="0">
                          <a:latin typeface="Arial"/>
                          <a:cs typeface="Arial"/>
                        </a:rPr>
                        <a:t>Radial</a:t>
                      </a:r>
                      <a:r>
                        <a:rPr sz="1500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45" dirty="0">
                          <a:latin typeface="Arial"/>
                          <a:cs typeface="Arial"/>
                        </a:rPr>
                        <a:t>Strength  Resorption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93980" marB="0"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11631337" y="5842949"/>
            <a:ext cx="425027" cy="159810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>
              <a:spcBef>
                <a:spcPts val="127"/>
              </a:spcBef>
            </a:pPr>
            <a:r>
              <a:rPr sz="933" spc="-53" dirty="0">
                <a:latin typeface="Arial"/>
                <a:cs typeface="Arial"/>
              </a:rPr>
              <a:t>11 </a:t>
            </a:r>
            <a:r>
              <a:rPr sz="933" spc="-7" dirty="0">
                <a:latin typeface="Arial"/>
                <a:cs typeface="Arial"/>
              </a:rPr>
              <a:t>of</a:t>
            </a:r>
            <a:r>
              <a:rPr sz="933" spc="-127" dirty="0">
                <a:latin typeface="Arial"/>
                <a:cs typeface="Arial"/>
              </a:rPr>
              <a:t> </a:t>
            </a:r>
            <a:r>
              <a:rPr sz="933" spc="-60" dirty="0">
                <a:latin typeface="Arial"/>
                <a:cs typeface="Arial"/>
              </a:rPr>
              <a:t>18</a:t>
            </a:r>
            <a:endParaRPr sz="933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95661" y="5825067"/>
            <a:ext cx="2375747" cy="18131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067" spc="-60" dirty="0">
                <a:latin typeface="Arial"/>
                <a:cs typeface="Arial"/>
              </a:rPr>
              <a:t>Data </a:t>
            </a:r>
            <a:r>
              <a:rPr sz="1067" spc="-53" dirty="0">
                <a:latin typeface="Arial"/>
                <a:cs typeface="Arial"/>
              </a:rPr>
              <a:t>and </a:t>
            </a:r>
            <a:r>
              <a:rPr sz="1067" spc="-67" dirty="0">
                <a:latin typeface="Arial"/>
                <a:cs typeface="Arial"/>
              </a:rPr>
              <a:t>images </a:t>
            </a:r>
            <a:r>
              <a:rPr sz="1067" spc="-33" dirty="0">
                <a:latin typeface="Arial"/>
                <a:cs typeface="Arial"/>
              </a:rPr>
              <a:t>on </a:t>
            </a:r>
            <a:r>
              <a:rPr sz="1067" spc="-13" dirty="0">
                <a:latin typeface="Arial"/>
                <a:cs typeface="Arial"/>
              </a:rPr>
              <a:t>file at </a:t>
            </a:r>
            <a:r>
              <a:rPr sz="1067" spc="-20" dirty="0">
                <a:latin typeface="Arial"/>
                <a:cs typeface="Arial"/>
              </a:rPr>
              <a:t>Abbott</a:t>
            </a:r>
            <a:r>
              <a:rPr sz="1067" spc="-173" dirty="0">
                <a:latin typeface="Arial"/>
                <a:cs typeface="Arial"/>
              </a:rPr>
              <a:t> </a:t>
            </a:r>
            <a:r>
              <a:rPr sz="1067" spc="-67" dirty="0">
                <a:latin typeface="Arial"/>
                <a:cs typeface="Arial"/>
              </a:rPr>
              <a:t>Vascular</a:t>
            </a:r>
            <a:endParaRPr sz="1067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4348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BAFDA3-80B0-4438-BA78-5A6455F5E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Adams, NCVH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680886-51BC-451D-997D-EDE1CCB6C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5ACD1-4A73-4841-A687-BF1F7B96F10C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07C3E5-B4AB-4204-918B-686BF3BA9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Adventitial Drug Therapy Clinical Trials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973DDEF-77D7-40FC-9F20-DBBF32920388}"/>
              </a:ext>
            </a:extLst>
          </p:cNvPr>
          <p:cNvSpPr txBox="1"/>
          <p:nvPr/>
        </p:nvSpPr>
        <p:spPr>
          <a:xfrm>
            <a:off x="882646" y="1027033"/>
            <a:ext cx="10698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Mercator studies aimed to show changes in biological effect and how that translates to clinical benefit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707B539-2793-40EE-8B59-76A4CF58CD13}"/>
              </a:ext>
            </a:extLst>
          </p:cNvPr>
          <p:cNvSpPr txBox="1"/>
          <p:nvPr/>
        </p:nvSpPr>
        <p:spPr>
          <a:xfrm>
            <a:off x="1164721" y="3206546"/>
            <a:ext cx="807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SFA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5EB3CE1-0CCA-4A2D-9337-C09F791A1540}"/>
              </a:ext>
            </a:extLst>
          </p:cNvPr>
          <p:cNvSpPr txBox="1"/>
          <p:nvPr/>
        </p:nvSpPr>
        <p:spPr>
          <a:xfrm>
            <a:off x="719239" y="4056144"/>
            <a:ext cx="1716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Popliteal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C512C3A-5439-42A2-A3B7-841125042A54}"/>
              </a:ext>
            </a:extLst>
          </p:cNvPr>
          <p:cNvSpPr txBox="1"/>
          <p:nvPr/>
        </p:nvSpPr>
        <p:spPr>
          <a:xfrm>
            <a:off x="736245" y="4915925"/>
            <a:ext cx="1673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Infrapop</a:t>
            </a:r>
            <a:endParaRPr lang="en-US" sz="2400" b="1" i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</a:endParaRPr>
          </a:p>
        </p:txBody>
      </p:sp>
      <p:sp>
        <p:nvSpPr>
          <p:cNvPr id="62" name="Arrow: Right 61">
            <a:extLst>
              <a:ext uri="{FF2B5EF4-FFF2-40B4-BE49-F238E27FC236}">
                <a16:creationId xmlns:a16="http://schemas.microsoft.com/office/drawing/2014/main" id="{D426BD5F-68C8-4A29-BDE3-0B9D70D47EC2}"/>
              </a:ext>
            </a:extLst>
          </p:cNvPr>
          <p:cNvSpPr/>
          <p:nvPr/>
        </p:nvSpPr>
        <p:spPr>
          <a:xfrm>
            <a:off x="8946622" y="1478221"/>
            <a:ext cx="1533353" cy="813427"/>
          </a:xfrm>
          <a:prstGeom prst="rightArrow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Migration</a:t>
            </a:r>
          </a:p>
        </p:txBody>
      </p:sp>
      <p:sp>
        <p:nvSpPr>
          <p:cNvPr id="63" name="Explosion 1 14">
            <a:extLst>
              <a:ext uri="{FF2B5EF4-FFF2-40B4-BE49-F238E27FC236}">
                <a16:creationId xmlns:a16="http://schemas.microsoft.com/office/drawing/2014/main" id="{595B0ECC-0B21-483A-9A04-94CFE962AA6B}"/>
              </a:ext>
            </a:extLst>
          </p:cNvPr>
          <p:cNvSpPr/>
          <p:nvPr/>
        </p:nvSpPr>
        <p:spPr>
          <a:xfrm>
            <a:off x="912286" y="1396365"/>
            <a:ext cx="1693380" cy="1096103"/>
          </a:xfrm>
          <a:prstGeom prst="irregularSeal1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Trauma</a:t>
            </a:r>
          </a:p>
        </p:txBody>
      </p:sp>
      <p:sp>
        <p:nvSpPr>
          <p:cNvPr id="64" name="Arrow: Right 63">
            <a:extLst>
              <a:ext uri="{FF2B5EF4-FFF2-40B4-BE49-F238E27FC236}">
                <a16:creationId xmlns:a16="http://schemas.microsoft.com/office/drawing/2014/main" id="{653A8BA2-7FF1-491D-BA9B-884E1282AD58}"/>
              </a:ext>
            </a:extLst>
          </p:cNvPr>
          <p:cNvSpPr/>
          <p:nvPr/>
        </p:nvSpPr>
        <p:spPr>
          <a:xfrm>
            <a:off x="7094178" y="1478221"/>
            <a:ext cx="1863812" cy="813427"/>
          </a:xfrm>
          <a:prstGeom prst="rightArrow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Proliferation</a:t>
            </a:r>
          </a:p>
        </p:txBody>
      </p:sp>
      <p:sp>
        <p:nvSpPr>
          <p:cNvPr id="65" name="Arrow: Right 64">
            <a:extLst>
              <a:ext uri="{FF2B5EF4-FFF2-40B4-BE49-F238E27FC236}">
                <a16:creationId xmlns:a16="http://schemas.microsoft.com/office/drawing/2014/main" id="{E46852CA-163F-4AEE-A6C1-94AD8228DB78}"/>
              </a:ext>
            </a:extLst>
          </p:cNvPr>
          <p:cNvSpPr/>
          <p:nvPr/>
        </p:nvSpPr>
        <p:spPr>
          <a:xfrm>
            <a:off x="5241734" y="1478221"/>
            <a:ext cx="1863812" cy="813427"/>
          </a:xfrm>
          <a:prstGeom prst="rightArrow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Recruitment</a:t>
            </a:r>
          </a:p>
        </p:txBody>
      </p:sp>
      <p:sp>
        <p:nvSpPr>
          <p:cNvPr id="66" name="Arrow: Right 65">
            <a:extLst>
              <a:ext uri="{FF2B5EF4-FFF2-40B4-BE49-F238E27FC236}">
                <a16:creationId xmlns:a16="http://schemas.microsoft.com/office/drawing/2014/main" id="{3B7F6DEC-7BDC-43E7-9FF6-0702BC68F418}"/>
              </a:ext>
            </a:extLst>
          </p:cNvPr>
          <p:cNvSpPr/>
          <p:nvPr/>
        </p:nvSpPr>
        <p:spPr>
          <a:xfrm>
            <a:off x="3772627" y="1478221"/>
            <a:ext cx="1480475" cy="813427"/>
          </a:xfrm>
          <a:prstGeom prst="rightArrow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Signaling</a:t>
            </a:r>
          </a:p>
        </p:txBody>
      </p:sp>
      <p:sp>
        <p:nvSpPr>
          <p:cNvPr id="67" name="Octagon 66">
            <a:extLst>
              <a:ext uri="{FF2B5EF4-FFF2-40B4-BE49-F238E27FC236}">
                <a16:creationId xmlns:a16="http://schemas.microsoft.com/office/drawing/2014/main" id="{22606A3B-5210-42D6-A33B-0B353596C1B3}"/>
              </a:ext>
            </a:extLst>
          </p:cNvPr>
          <p:cNvSpPr/>
          <p:nvPr/>
        </p:nvSpPr>
        <p:spPr>
          <a:xfrm>
            <a:off x="10468609" y="1478223"/>
            <a:ext cx="1643780" cy="813427"/>
          </a:xfrm>
          <a:prstGeom prst="octagon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Obstruction</a:t>
            </a:r>
          </a:p>
        </p:txBody>
      </p:sp>
      <p:pic>
        <p:nvPicPr>
          <p:cNvPr id="68" name="Picture 2" descr="Image result for leg arteries">
            <a:extLst>
              <a:ext uri="{FF2B5EF4-FFF2-40B4-BE49-F238E27FC236}">
                <a16:creationId xmlns:a16="http://schemas.microsoft.com/office/drawing/2014/main" id="{CD6075CC-AAB1-4D8D-B55F-DD81BA6703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11" r="88116" b="1"/>
          <a:stretch/>
        </p:blipFill>
        <p:spPr bwMode="auto">
          <a:xfrm>
            <a:off x="160144" y="2760585"/>
            <a:ext cx="711726" cy="33479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B11A3BC5-1AFE-434D-9146-0C78E60F07EB}"/>
              </a:ext>
            </a:extLst>
          </p:cNvPr>
          <p:cNvSpPr/>
          <p:nvPr/>
        </p:nvSpPr>
        <p:spPr>
          <a:xfrm>
            <a:off x="4200394" y="3019481"/>
            <a:ext cx="2130619" cy="151154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DANCE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</a:endParaRPr>
          </a:p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N=283 </a:t>
            </a:r>
          </a:p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(159 ATX, 124 PTA)</a:t>
            </a:r>
          </a:p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Open-label</a:t>
            </a:r>
          </a:p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COMPLETED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</a:endParaRP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2917BE84-2A4F-4A5A-A0D4-E975538EDE4F}"/>
              </a:ext>
            </a:extLst>
          </p:cNvPr>
          <p:cNvSpPr/>
          <p:nvPr/>
        </p:nvSpPr>
        <p:spPr>
          <a:xfrm>
            <a:off x="4200393" y="4566353"/>
            <a:ext cx="2154625" cy="1572318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LIMBO</a:t>
            </a:r>
            <a:endParaRPr lang="en-US" b="1" baseline="0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</a:endParaRPr>
          </a:p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N=106 Atherectomy</a:t>
            </a:r>
          </a:p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N=45 Angioplasty</a:t>
            </a:r>
          </a:p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1:1 RCT</a:t>
            </a:r>
          </a:p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Enrollment Complete</a:t>
            </a:r>
          </a:p>
        </p:txBody>
      </p:sp>
      <p:sp>
        <p:nvSpPr>
          <p:cNvPr id="75" name="Arrow: Right 74">
            <a:extLst>
              <a:ext uri="{FF2B5EF4-FFF2-40B4-BE49-F238E27FC236}">
                <a16:creationId xmlns:a16="http://schemas.microsoft.com/office/drawing/2014/main" id="{459170CB-BCB6-450C-8D4D-2C9D6CAC3EDF}"/>
              </a:ext>
            </a:extLst>
          </p:cNvPr>
          <p:cNvSpPr/>
          <p:nvPr/>
        </p:nvSpPr>
        <p:spPr>
          <a:xfrm>
            <a:off x="2594298" y="1478221"/>
            <a:ext cx="1189697" cy="813427"/>
          </a:xfrm>
          <a:prstGeom prst="rightArrow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>
                <a:ln w="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Recoil</a:t>
            </a:r>
          </a:p>
        </p:txBody>
      </p:sp>
      <p:sp>
        <p:nvSpPr>
          <p:cNvPr id="109" name="Rectangle: Rounded Corners 108">
            <a:extLst>
              <a:ext uri="{FF2B5EF4-FFF2-40B4-BE49-F238E27FC236}">
                <a16:creationId xmlns:a16="http://schemas.microsoft.com/office/drawing/2014/main" id="{FC154518-AC2A-4BB3-8C21-2BB540473E36}"/>
              </a:ext>
            </a:extLst>
          </p:cNvPr>
          <p:cNvSpPr/>
          <p:nvPr/>
        </p:nvSpPr>
        <p:spPr>
          <a:xfrm>
            <a:off x="2250659" y="4566353"/>
            <a:ext cx="1664216" cy="1572318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PRT201-115</a:t>
            </a:r>
            <a:endParaRPr lang="en-US" b="1" baseline="0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</a:endParaRPr>
          </a:p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N=40</a:t>
            </a:r>
          </a:p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Dose-escalation RCT</a:t>
            </a:r>
          </a:p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Enrolling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</a:endParaRPr>
          </a:p>
        </p:txBody>
      </p:sp>
      <p:sp>
        <p:nvSpPr>
          <p:cNvPr id="116" name="Rectangle: Rounded Corners 115">
            <a:extLst>
              <a:ext uri="{FF2B5EF4-FFF2-40B4-BE49-F238E27FC236}">
                <a16:creationId xmlns:a16="http://schemas.microsoft.com/office/drawing/2014/main" id="{E6413960-AF3A-4948-AE96-DDACA65BB0F8}"/>
              </a:ext>
            </a:extLst>
          </p:cNvPr>
          <p:cNvSpPr/>
          <p:nvPr/>
        </p:nvSpPr>
        <p:spPr>
          <a:xfrm>
            <a:off x="6404226" y="2964887"/>
            <a:ext cx="4064383" cy="1552922"/>
          </a:xfrm>
          <a:prstGeom prst="roundRect">
            <a:avLst/>
          </a:prstGeom>
          <a:gradFill flip="none" rotWithShape="1">
            <a:gsLst>
              <a:gs pos="0">
                <a:srgbClr val="D19FE5">
                  <a:alpha val="50196"/>
                </a:srgbClr>
              </a:gs>
              <a:gs pos="64000">
                <a:srgbClr val="8FAADC">
                  <a:alpha val="50196"/>
                </a:srgbClr>
              </a:gs>
              <a:gs pos="40000">
                <a:srgbClr val="D19FE5">
                  <a:alpha val="50196"/>
                </a:srgbClr>
              </a:gs>
              <a:gs pos="100000">
                <a:srgbClr val="8FAADC">
                  <a:alpha val="50196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Coming Soon…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</a:endParaRPr>
          </a:p>
        </p:txBody>
      </p:sp>
      <p:sp>
        <p:nvSpPr>
          <p:cNvPr id="117" name="Rectangle: Rounded Corners 116">
            <a:extLst>
              <a:ext uri="{FF2B5EF4-FFF2-40B4-BE49-F238E27FC236}">
                <a16:creationId xmlns:a16="http://schemas.microsoft.com/office/drawing/2014/main" id="{EBFE7CD8-C982-4EA5-99C0-F71804D7883F}"/>
              </a:ext>
            </a:extLst>
          </p:cNvPr>
          <p:cNvSpPr/>
          <p:nvPr/>
        </p:nvSpPr>
        <p:spPr>
          <a:xfrm>
            <a:off x="4200393" y="2496844"/>
            <a:ext cx="4172082" cy="428882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00B0F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Dexamethasone		Combo</a:t>
            </a:r>
            <a:endParaRPr lang="en-US" sz="2400" b="1" i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</a:endParaRPr>
          </a:p>
        </p:txBody>
      </p:sp>
      <p:sp>
        <p:nvSpPr>
          <p:cNvPr id="118" name="Rectangle: Rounded Corners 117">
            <a:extLst>
              <a:ext uri="{FF2B5EF4-FFF2-40B4-BE49-F238E27FC236}">
                <a16:creationId xmlns:a16="http://schemas.microsoft.com/office/drawing/2014/main" id="{6319F46C-746D-4BB1-B77C-E094A714D999}"/>
              </a:ext>
            </a:extLst>
          </p:cNvPr>
          <p:cNvSpPr/>
          <p:nvPr/>
        </p:nvSpPr>
        <p:spPr>
          <a:xfrm>
            <a:off x="2165464" y="2496844"/>
            <a:ext cx="1823372" cy="428882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92D05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Vonapanitase</a:t>
            </a:r>
            <a:endParaRPr lang="en-US" sz="2400" b="1" i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</a:endParaRPr>
          </a:p>
        </p:txBody>
      </p:sp>
      <p:sp>
        <p:nvSpPr>
          <p:cNvPr id="119" name="Rectangle: Rounded Corners 118">
            <a:extLst>
              <a:ext uri="{FF2B5EF4-FFF2-40B4-BE49-F238E27FC236}">
                <a16:creationId xmlns:a16="http://schemas.microsoft.com/office/drawing/2014/main" id="{367B1066-382E-4557-9AC0-4DB01C1F48D1}"/>
              </a:ext>
            </a:extLst>
          </p:cNvPr>
          <p:cNvSpPr/>
          <p:nvPr/>
        </p:nvSpPr>
        <p:spPr>
          <a:xfrm>
            <a:off x="6477000" y="2496844"/>
            <a:ext cx="3991609" cy="428882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D19FE5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Temsirolimus</a:t>
            </a:r>
            <a:endParaRPr lang="en-US" sz="2400" b="1" i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</a:endParaRPr>
          </a:p>
        </p:txBody>
      </p:sp>
      <p:sp>
        <p:nvSpPr>
          <p:cNvPr id="120" name="Rectangle: Rounded Corners 119">
            <a:extLst>
              <a:ext uri="{FF2B5EF4-FFF2-40B4-BE49-F238E27FC236}">
                <a16:creationId xmlns:a16="http://schemas.microsoft.com/office/drawing/2014/main" id="{BAD87AEF-1CB6-4D3F-92C6-F7E15397F3DE}"/>
              </a:ext>
            </a:extLst>
          </p:cNvPr>
          <p:cNvSpPr/>
          <p:nvPr/>
        </p:nvSpPr>
        <p:spPr>
          <a:xfrm>
            <a:off x="6404226" y="4584091"/>
            <a:ext cx="4064383" cy="1552922"/>
          </a:xfrm>
          <a:prstGeom prst="roundRect">
            <a:avLst/>
          </a:prstGeom>
          <a:gradFill flip="none" rotWithShape="1">
            <a:gsLst>
              <a:gs pos="0">
                <a:srgbClr val="D19FE5"/>
              </a:gs>
              <a:gs pos="64000">
                <a:schemeClr val="accent1">
                  <a:lumMod val="60000"/>
                  <a:lumOff val="40000"/>
                </a:schemeClr>
              </a:gs>
              <a:gs pos="40000">
                <a:srgbClr val="D19FE5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TANGO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</a:endParaRPr>
          </a:p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N=100</a:t>
            </a:r>
          </a:p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Dose Escalation Phase 2 RCT</a:t>
            </a:r>
          </a:p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(20 Low-Dose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Tems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, 20 High-Dose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Tems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, </a:t>
            </a:r>
          </a:p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30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Tems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 + Dexamethasone, 30 Controls)</a:t>
            </a:r>
          </a:p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Low and High Dose Enrolled</a:t>
            </a:r>
          </a:p>
        </p:txBody>
      </p:sp>
    </p:spTree>
    <p:extLst>
      <p:ext uri="{BB962C8B-B14F-4D97-AF65-F5344CB8AC3E}">
        <p14:creationId xmlns:p14="http://schemas.microsoft.com/office/powerpoint/2010/main" val="1368003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C4FB022-1E80-4317-B719-02A227AA3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Adams, NCVH 2019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6002B6-268D-4957-8581-3EC0185D4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C950-20F4-4F6F-981A-096868438172}" type="slidenum">
              <a:rPr lang="en-US" smtClean="0"/>
              <a:t>14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B664344-011D-4362-85C7-0952DAE30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-56052"/>
            <a:ext cx="11258550" cy="723900"/>
          </a:xfrm>
        </p:spPr>
        <p:txBody>
          <a:bodyPr/>
          <a:lstStyle/>
          <a:p>
            <a:pPr algn="ctr"/>
            <a:r>
              <a:rPr lang="en-US" sz="2800" dirty="0"/>
              <a:t>Validating Temsirolimus BTK with TANGO Trial</a:t>
            </a:r>
          </a:p>
        </p:txBody>
      </p:sp>
      <p:sp>
        <p:nvSpPr>
          <p:cNvPr id="12" name="Content Placeholder 14">
            <a:extLst>
              <a:ext uri="{FF2B5EF4-FFF2-40B4-BE49-F238E27FC236}">
                <a16:creationId xmlns:a16="http://schemas.microsoft.com/office/drawing/2014/main" id="{F0ED6A13-0F76-4D14-86DE-149C5552F673}"/>
              </a:ext>
            </a:extLst>
          </p:cNvPr>
          <p:cNvSpPr txBox="1">
            <a:spLocks/>
          </p:cNvSpPr>
          <p:nvPr/>
        </p:nvSpPr>
        <p:spPr>
          <a:xfrm>
            <a:off x="6096000" y="1173162"/>
            <a:ext cx="5247109" cy="47224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841623"/>
              </a:buClr>
              <a:buFont typeface="Calibri" panose="020F0502020204030204" pitchFamily="34" charset="0"/>
              <a:buChar char="›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4162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41623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41623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41623"/>
              </a:buClr>
              <a:buFont typeface="Wingdings" panose="05000000000000000000" pitchFamily="2" charset="2"/>
              <a:buChar char="q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What is the Phase 2 TANGO trial?</a:t>
            </a:r>
          </a:p>
          <a:p>
            <a:pPr lvl="1"/>
            <a:r>
              <a:rPr lang="en-US" sz="1800" dirty="0"/>
              <a:t>FDA (CDER) IND-approved</a:t>
            </a:r>
          </a:p>
          <a:p>
            <a:pPr lvl="1"/>
            <a:r>
              <a:rPr lang="en-US" sz="1800" dirty="0"/>
              <a:t>Phase 2 dose escalation design</a:t>
            </a:r>
          </a:p>
          <a:p>
            <a:pPr lvl="1"/>
            <a:r>
              <a:rPr lang="en-US" sz="1800" dirty="0"/>
              <a:t>First ever double-blinded trial of drug delivery to inhibit restenosis</a:t>
            </a:r>
          </a:p>
          <a:p>
            <a:pPr lvl="1"/>
            <a:r>
              <a:rPr lang="en-US" sz="1800" dirty="0"/>
              <a:t>Primary efficacy endpoint: </a:t>
            </a:r>
          </a:p>
          <a:p>
            <a:pPr lvl="2"/>
            <a:r>
              <a:rPr lang="en-US" sz="1400" dirty="0"/>
              <a:t>6 months </a:t>
            </a:r>
            <a:r>
              <a:rPr lang="en-US" sz="1400" dirty="0" smtClean="0"/>
              <a:t>with angiographic</a:t>
            </a:r>
            <a:endParaRPr lang="en-US" sz="1400" dirty="0"/>
          </a:p>
          <a:p>
            <a:pPr lvl="2"/>
            <a:r>
              <a:rPr lang="en-US" sz="1400" dirty="0"/>
              <a:t>Average % lumen loss across the entire lesion length (TVAL)</a:t>
            </a:r>
          </a:p>
          <a:p>
            <a:pPr lvl="1"/>
            <a:r>
              <a:rPr lang="en-US" sz="1800" dirty="0"/>
              <a:t>Primary safety endpoint:</a:t>
            </a:r>
          </a:p>
          <a:p>
            <a:pPr lvl="2"/>
            <a:r>
              <a:rPr lang="en-US" sz="1400" dirty="0"/>
              <a:t>1 month</a:t>
            </a:r>
          </a:p>
          <a:p>
            <a:pPr lvl="2"/>
            <a:r>
              <a:rPr lang="en-US" sz="1400" dirty="0"/>
              <a:t>Major adverse limb events (MALE)</a:t>
            </a:r>
          </a:p>
          <a:p>
            <a:pPr lvl="2"/>
            <a:r>
              <a:rPr lang="en-US" sz="1400" dirty="0"/>
              <a:t>Post operative death (POD)</a:t>
            </a:r>
          </a:p>
          <a:p>
            <a:pPr lvl="1"/>
            <a:r>
              <a:rPr lang="en-US" sz="1800" dirty="0"/>
              <a:t>Randomization by dosing stage</a:t>
            </a:r>
          </a:p>
          <a:p>
            <a:pPr lvl="2"/>
            <a:r>
              <a:rPr lang="en-US" sz="1400" dirty="0"/>
              <a:t>Low dose: 20 </a:t>
            </a:r>
            <a:r>
              <a:rPr lang="en-US" sz="1400" dirty="0" err="1"/>
              <a:t>Tems</a:t>
            </a:r>
            <a:r>
              <a:rPr lang="en-US" sz="1400" dirty="0"/>
              <a:t> (0.1 mg/mL) vs. 10 control (saline)</a:t>
            </a:r>
          </a:p>
          <a:p>
            <a:pPr lvl="2"/>
            <a:r>
              <a:rPr lang="en-US" sz="1400" dirty="0"/>
              <a:t>High dose: 20 </a:t>
            </a:r>
            <a:r>
              <a:rPr lang="en-US" sz="1400" dirty="0" err="1"/>
              <a:t>Tems</a:t>
            </a:r>
            <a:r>
              <a:rPr lang="en-US" sz="1400" dirty="0"/>
              <a:t> (0.4 mg/mL) vs. 10 control (saline)</a:t>
            </a:r>
          </a:p>
          <a:p>
            <a:pPr lvl="2"/>
            <a:r>
              <a:rPr lang="en-US" sz="1400" dirty="0"/>
              <a:t>Combo dose: 30 </a:t>
            </a:r>
            <a:r>
              <a:rPr lang="en-US" sz="1400" dirty="0" err="1"/>
              <a:t>Tems+Dexamethasone</a:t>
            </a:r>
            <a:r>
              <a:rPr lang="en-US" sz="1400" dirty="0"/>
              <a:t> vs. 10 control (saline)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C03464B-4894-4952-BB9E-41AC5A24EEDB}"/>
              </a:ext>
            </a:extLst>
          </p:cNvPr>
          <p:cNvGrpSpPr/>
          <p:nvPr/>
        </p:nvGrpSpPr>
        <p:grpSpPr>
          <a:xfrm>
            <a:off x="789782" y="1019856"/>
            <a:ext cx="4543425" cy="5463075"/>
            <a:chOff x="666750" y="1019856"/>
            <a:chExt cx="4543425" cy="546307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1653400-44B9-4256-947E-4F4CBA795E6B}"/>
                </a:ext>
              </a:extLst>
            </p:cNvPr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8075" y="3209925"/>
              <a:ext cx="3224705" cy="28840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09E63D5-944D-469A-A495-000F59580E12}"/>
                </a:ext>
              </a:extLst>
            </p:cNvPr>
            <p:cNvSpPr/>
            <p:nvPr/>
          </p:nvSpPr>
          <p:spPr>
            <a:xfrm>
              <a:off x="1336556" y="6093936"/>
              <a:ext cx="346774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Boni</a:t>
              </a:r>
              <a:r>
                <a:rPr lang="en-US" sz="1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en-US" sz="14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Semin</a:t>
              </a:r>
              <a:r>
                <a:rPr lang="en-US" sz="1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4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Oncol</a:t>
              </a:r>
              <a:r>
                <a:rPr lang="en-US" sz="1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2009;35 (</a:t>
              </a:r>
              <a:r>
                <a:rPr lang="en-US" sz="14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Suppl</a:t>
              </a:r>
              <a:r>
                <a:rPr lang="en-US" sz="1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3):S18-S25</a:t>
              </a:r>
              <a:endParaRPr lang="en-US" sz="1400" dirty="0"/>
            </a:p>
          </p:txBody>
        </p:sp>
        <p:sp>
          <p:nvSpPr>
            <p:cNvPr id="11" name="Content Placeholder 14">
              <a:extLst>
                <a:ext uri="{FF2B5EF4-FFF2-40B4-BE49-F238E27FC236}">
                  <a16:creationId xmlns:a16="http://schemas.microsoft.com/office/drawing/2014/main" id="{2C0EBFEB-C4B4-46B4-8C27-FFE890185DA8}"/>
                </a:ext>
              </a:extLst>
            </p:cNvPr>
            <p:cNvSpPr txBox="1">
              <a:spLocks/>
            </p:cNvSpPr>
            <p:nvPr/>
          </p:nvSpPr>
          <p:spPr>
            <a:xfrm>
              <a:off x="755194" y="1145093"/>
              <a:ext cx="4385131" cy="178863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841623"/>
                </a:buClr>
                <a:buFont typeface="Calibri" panose="020F0502020204030204" pitchFamily="34" charset="0"/>
                <a:buChar char="›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841623"/>
                </a:buClr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841623"/>
                </a:buClr>
                <a:buFont typeface="Courier New" panose="02070309020205020404" pitchFamily="49" charset="0"/>
                <a:buChar char="o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841623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841623"/>
                </a:buClr>
                <a:buFont typeface="Wingdings" panose="05000000000000000000" pitchFamily="2" charset="2"/>
                <a:buChar char="q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dirty="0"/>
                <a:t>What is Temsirolimus?</a:t>
              </a:r>
            </a:p>
            <a:p>
              <a:pPr lvl="1"/>
              <a:r>
                <a:rPr lang="en-US" sz="1800" dirty="0"/>
                <a:t>FDA-approved </a:t>
              </a:r>
              <a:r>
                <a:rPr lang="en-US" sz="1800" b="1" dirty="0"/>
                <a:t>sirolimus analog </a:t>
              </a:r>
            </a:p>
            <a:p>
              <a:pPr lvl="1"/>
              <a:r>
                <a:rPr lang="en-US" sz="1800" dirty="0"/>
                <a:t>I.V. injectable formulation</a:t>
              </a:r>
            </a:p>
            <a:p>
              <a:pPr lvl="1"/>
              <a:r>
                <a:rPr lang="en-US" sz="1800" dirty="0"/>
                <a:t>Similar PK in tissue to </a:t>
              </a:r>
              <a:r>
                <a:rPr lang="en-US" sz="1800" dirty="0" err="1"/>
                <a:t>everolimus</a:t>
              </a:r>
              <a:r>
                <a:rPr lang="en-US" sz="1800" dirty="0"/>
                <a:t> in </a:t>
              </a:r>
              <a:r>
                <a:rPr lang="en-US" sz="1800" dirty="0" err="1"/>
                <a:t>Xience</a:t>
              </a:r>
              <a:r>
                <a:rPr lang="en-US" sz="1800" dirty="0"/>
                <a:t> V coronary drug-eluting stent (market leader in U.S. $2.3B market)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4B81DA4D-535C-424A-9368-E811D3C2DE56}"/>
                </a:ext>
              </a:extLst>
            </p:cNvPr>
            <p:cNvSpPr/>
            <p:nvPr/>
          </p:nvSpPr>
          <p:spPr>
            <a:xfrm>
              <a:off x="666750" y="1019856"/>
              <a:ext cx="4543425" cy="5463075"/>
            </a:xfrm>
            <a:prstGeom prst="roundRect">
              <a:avLst>
                <a:gd name="adj" fmla="val 5556"/>
              </a:avLst>
            </a:prstGeom>
            <a:noFill/>
            <a:ln w="28575">
              <a:solidFill>
                <a:srgbClr val="8416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9EBA980-CD35-43E1-A596-A4101A8B3F41}"/>
              </a:ext>
            </a:extLst>
          </p:cNvPr>
          <p:cNvSpPr/>
          <p:nvPr/>
        </p:nvSpPr>
        <p:spPr>
          <a:xfrm>
            <a:off x="6016853" y="1019856"/>
            <a:ext cx="5402264" cy="5463075"/>
          </a:xfrm>
          <a:prstGeom prst="roundRect">
            <a:avLst>
              <a:gd name="adj" fmla="val 5556"/>
            </a:avLst>
          </a:prstGeom>
          <a:noFill/>
          <a:ln w="28575">
            <a:solidFill>
              <a:srgbClr val="8416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43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27830D2-C180-4EB0-B6BC-0B69EB7461A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r>
              <a:rPr lang="en-US"/>
              <a:t>Adams VIVA 2020</a:t>
            </a:r>
            <a:endParaRPr lang="en-US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56212B8-2289-40EC-8E8B-4EB557C4EC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8514292"/>
              </p:ext>
            </p:extLst>
          </p:nvPr>
        </p:nvGraphicFramePr>
        <p:xfrm>
          <a:off x="695324" y="1514476"/>
          <a:ext cx="10734675" cy="483079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51470">
                  <a:extLst>
                    <a:ext uri="{9D8B030D-6E8A-4147-A177-3AD203B41FA5}">
                      <a16:colId xmlns:a16="http://schemas.microsoft.com/office/drawing/2014/main" val="85785495"/>
                    </a:ext>
                  </a:extLst>
                </a:gridCol>
                <a:gridCol w="2706728">
                  <a:extLst>
                    <a:ext uri="{9D8B030D-6E8A-4147-A177-3AD203B41FA5}">
                      <a16:colId xmlns:a16="http://schemas.microsoft.com/office/drawing/2014/main" val="3971970006"/>
                    </a:ext>
                  </a:extLst>
                </a:gridCol>
                <a:gridCol w="3600451">
                  <a:extLst>
                    <a:ext uri="{9D8B030D-6E8A-4147-A177-3AD203B41FA5}">
                      <a16:colId xmlns:a16="http://schemas.microsoft.com/office/drawing/2014/main" val="1912179764"/>
                    </a:ext>
                  </a:extLst>
                </a:gridCol>
                <a:gridCol w="3776026">
                  <a:extLst>
                    <a:ext uri="{9D8B030D-6E8A-4147-A177-3AD203B41FA5}">
                      <a16:colId xmlns:a16="http://schemas.microsoft.com/office/drawing/2014/main" val="3637375098"/>
                    </a:ext>
                  </a:extLst>
                </a:gridCol>
              </a:tblGrid>
              <a:tr h="4509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Delivery Technology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Current Generation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Next Generation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3016616"/>
                  </a:ext>
                </a:extLst>
              </a:tr>
              <a:tr h="485284">
                <a:tc rowSpan="3">
                  <a:txBody>
                    <a:bodyPr/>
                    <a:lstStyle/>
                    <a:p>
                      <a:r>
                        <a:rPr lang="en-US" dirty="0"/>
                        <a:t>ATK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dirty="0"/>
                        <a:t>Drug-Eluting Stents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Paclitaxel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662920"/>
                  </a:ext>
                </a:extLst>
              </a:tr>
              <a:tr h="4852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dirty="0"/>
                        <a:t>Drug-Coated Balloons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Paclitaxel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Sirolimus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4831628"/>
                  </a:ext>
                </a:extLst>
              </a:tr>
              <a:tr h="13128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dirty="0"/>
                        <a:t>Direct Adventitial Delivery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Dexamethasone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Temsirolimus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Combination therapy (dexamethasone + temsirolimus)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68643"/>
                  </a:ext>
                </a:extLst>
              </a:tr>
              <a:tr h="664313">
                <a:tc rowSpan="3">
                  <a:txBody>
                    <a:bodyPr/>
                    <a:lstStyle/>
                    <a:p>
                      <a:r>
                        <a:rPr lang="en-US" dirty="0"/>
                        <a:t>BTK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dirty="0"/>
                        <a:t>Drug-Eluting Stents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 err="1"/>
                        <a:t>Limus</a:t>
                      </a:r>
                      <a:r>
                        <a:rPr lang="en-US" dirty="0"/>
                        <a:t> analog (coronary stents used off-label)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Paclitaxel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233402"/>
                  </a:ext>
                </a:extLst>
              </a:tr>
              <a:tr h="4831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dirty="0"/>
                        <a:t>Drug-Coated Balloons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Paclitaxel (non-U.S.)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Sirolimus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2694676"/>
                  </a:ext>
                </a:extLst>
              </a:tr>
              <a:tr h="94901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dirty="0"/>
                        <a:t>Direct Adventitial Delivery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Temsirolimus (in development)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Combination therapy (dexamethasone + temsirolimus)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3815228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7FD108-9614-4E18-B76B-CECEDA12256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C71DC950-20F4-4F6F-981A-096868438172}" type="slidenum">
              <a:rPr lang="en-US" smtClean="0"/>
              <a:t>15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D965727-A308-4F24-AEC1-2C9D1713A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Personalization of Care with Drug Delivery in PAD</a:t>
            </a:r>
          </a:p>
        </p:txBody>
      </p:sp>
    </p:spTree>
    <p:extLst>
      <p:ext uri="{BB962C8B-B14F-4D97-AF65-F5344CB8AC3E}">
        <p14:creationId xmlns:p14="http://schemas.microsoft.com/office/powerpoint/2010/main" val="3035244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:a16="http://schemas.microsoft.com/office/drawing/2014/main" id="{AB80651D-6756-EB48-84B8-1D73243F03B2}"/>
              </a:ext>
            </a:extLst>
          </p:cNvPr>
          <p:cNvSpPr txBox="1"/>
          <p:nvPr/>
        </p:nvSpPr>
        <p:spPr>
          <a:xfrm>
            <a:off x="1844060" y="1527628"/>
            <a:ext cx="4899940" cy="1485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00" b="1" baseline="0" dirty="0">
                <a:ea typeface="+mn-ea"/>
                <a:cs typeface="Arial" panose="020B0604020202020204" pitchFamily="34" charset="0"/>
              </a:rPr>
              <a:t>Proprietary </a:t>
            </a:r>
            <a:r>
              <a:rPr lang="en-GB" sz="1800" b="1" baseline="0" dirty="0" err="1">
                <a:ea typeface="+mn-ea"/>
                <a:cs typeface="Arial" panose="020B0604020202020204" pitchFamily="34" charset="0"/>
              </a:rPr>
              <a:t>MicroReservoir</a:t>
            </a:r>
            <a:r>
              <a:rPr lang="en-GB" sz="1800" b="1" baseline="0" dirty="0">
                <a:ea typeface="+mn-ea"/>
                <a:cs typeface="Arial" panose="020B0604020202020204" pitchFamily="34" charset="0"/>
              </a:rPr>
              <a:t> Technology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sz="700" baseline="0" dirty="0">
              <a:ea typeface="+mn-ea"/>
              <a:cs typeface="Arial" panose="020B0604020202020204" pitchFamily="34" charset="0"/>
            </a:endParaRP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100" baseline="0" dirty="0">
                <a:ea typeface="+mn-ea"/>
                <a:cs typeface="Arial" panose="020B0604020202020204" pitchFamily="34" charset="0"/>
              </a:rPr>
              <a:t>Creation of </a:t>
            </a:r>
            <a:r>
              <a:rPr lang="en-GB" sz="1100" baseline="0" dirty="0" err="1">
                <a:ea typeface="+mn-ea"/>
                <a:cs typeface="Arial" panose="020B0604020202020204" pitchFamily="34" charset="0"/>
              </a:rPr>
              <a:t>MicroReservoirs</a:t>
            </a:r>
            <a:r>
              <a:rPr lang="en-GB" sz="1100" baseline="0" dirty="0">
                <a:ea typeface="+mn-ea"/>
                <a:cs typeface="Arial" panose="020B0604020202020204" pitchFamily="34" charset="0"/>
              </a:rPr>
              <a:t> combining sirolimus &amp; biodegradable polymer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100" baseline="0" dirty="0">
                <a:ea typeface="+mn-ea"/>
                <a:cs typeface="Arial" panose="020B0604020202020204" pitchFamily="34" charset="0"/>
              </a:rPr>
              <a:t>Sirolimus - a proven safe &amp; effective cytostatic drug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100" baseline="0" dirty="0">
                <a:ea typeface="+mn-ea"/>
                <a:cs typeface="Arial" panose="020B0604020202020204" pitchFamily="34" charset="0"/>
              </a:rPr>
              <a:t>Offering a wider therapeutic range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423D400-FA99-E24C-811D-4A292880870B}"/>
              </a:ext>
            </a:extLst>
          </p:cNvPr>
          <p:cNvSpPr txBox="1"/>
          <p:nvPr/>
        </p:nvSpPr>
        <p:spPr>
          <a:xfrm>
            <a:off x="1844060" y="2943873"/>
            <a:ext cx="4874932" cy="12564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00" b="1" baseline="0" dirty="0" err="1">
                <a:latin typeface="Arial"/>
                <a:ea typeface="+mn-ea"/>
                <a:cs typeface="Arial"/>
              </a:rPr>
              <a:t>MicroReservoirs</a:t>
            </a:r>
            <a:r>
              <a:rPr lang="en-GB" sz="1800" b="1" baseline="0" dirty="0">
                <a:latin typeface="Arial"/>
                <a:ea typeface="+mn-ea"/>
                <a:cs typeface="Arial"/>
              </a:rPr>
              <a:t>: Miniature Drug-Delivery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sz="700" baseline="0" dirty="0">
              <a:ea typeface="+mn-ea"/>
              <a:cs typeface="Arial" panose="020B0604020202020204" pitchFamily="34" charset="0"/>
            </a:endParaRP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100" baseline="0" dirty="0">
                <a:latin typeface="Arial"/>
                <a:ea typeface="+mn-ea"/>
                <a:cs typeface="Arial"/>
              </a:rPr>
              <a:t>Optimal size </a:t>
            </a:r>
            <a:r>
              <a:rPr lang="en-GB" sz="1100" baseline="0" dirty="0" err="1">
                <a:latin typeface="Arial"/>
                <a:ea typeface="+mn-ea"/>
                <a:cs typeface="Arial"/>
              </a:rPr>
              <a:t>MicroReservoirs</a:t>
            </a:r>
            <a:r>
              <a:rPr lang="en-GB" sz="1100" baseline="0" dirty="0">
                <a:latin typeface="Arial"/>
                <a:ea typeface="+mn-ea"/>
                <a:cs typeface="Arial"/>
              </a:rPr>
              <a:t> to achieve pharmaco- kinetic release profile comparable to best in class DES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100" baseline="0" dirty="0">
                <a:latin typeface="Arial"/>
                <a:ea typeface="+mn-ea"/>
                <a:cs typeface="Arial"/>
              </a:rPr>
              <a:t>Consistent and predictable drug release </a:t>
            </a:r>
            <a:endParaRPr lang="en-GB" sz="1100" baseline="0" dirty="0">
              <a:ea typeface="+mn-ea"/>
              <a:cs typeface="Arial" panose="020B0604020202020204" pitchFamily="34" charset="0"/>
            </a:endParaRP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100" baseline="0" dirty="0">
                <a:latin typeface="Arial"/>
                <a:ea typeface="+mn-ea"/>
                <a:cs typeface="Arial"/>
              </a:rPr>
              <a:t>Sustained therapeutic effect for up to 90 days</a:t>
            </a:r>
            <a:r>
              <a:rPr lang="en-GB" sz="1100" baseline="30000" dirty="0">
                <a:latin typeface="Arial"/>
                <a:ea typeface="+mn-ea"/>
                <a:cs typeface="Arial"/>
              </a:rPr>
              <a:t>1</a:t>
            </a:r>
            <a:endParaRPr lang="en-GB" sz="900" baseline="0" dirty="0">
              <a:latin typeface="Arial"/>
              <a:ea typeface="+mn-ea"/>
              <a:cs typeface="Arial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EAA2FF6-7D1D-1949-8AD0-99974717DC75}"/>
              </a:ext>
            </a:extLst>
          </p:cNvPr>
          <p:cNvSpPr txBox="1"/>
          <p:nvPr/>
        </p:nvSpPr>
        <p:spPr>
          <a:xfrm>
            <a:off x="1844060" y="4249083"/>
            <a:ext cx="4651889" cy="12467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00" b="1" baseline="0" dirty="0">
                <a:latin typeface="Arial"/>
                <a:ea typeface="+mn-ea"/>
                <a:cs typeface="Arial"/>
              </a:rPr>
              <a:t>Cell Adherent Technology (CAT™)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700" b="1" baseline="0" dirty="0">
              <a:ea typeface="+mn-ea"/>
              <a:cs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b="1" baseline="0" dirty="0">
                <a:latin typeface="Arial"/>
                <a:ea typeface="+mn-ea"/>
                <a:cs typeface="Arial"/>
              </a:rPr>
              <a:t>Proprietary amphipathic lipid technology which binds </a:t>
            </a:r>
            <a:r>
              <a:rPr lang="en-GB" sz="1100" b="1" baseline="0" dirty="0" err="1">
                <a:latin typeface="Arial"/>
                <a:ea typeface="+mn-ea"/>
                <a:cs typeface="Arial"/>
              </a:rPr>
              <a:t>MicroReservoirs</a:t>
            </a:r>
            <a:r>
              <a:rPr lang="en-GB" sz="1100" b="1" baseline="0" dirty="0">
                <a:latin typeface="Arial"/>
                <a:ea typeface="+mn-ea"/>
                <a:cs typeface="Arial"/>
              </a:rPr>
              <a:t> to the balloon surface 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100" baseline="0" dirty="0">
                <a:latin typeface="Arial"/>
                <a:ea typeface="+mn-ea"/>
                <a:cs typeface="Arial"/>
              </a:rPr>
              <a:t>Contains and protects micro-reservoirs during insertion and inflation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100" baseline="0" dirty="0">
                <a:latin typeface="Arial"/>
                <a:ea typeface="+mn-ea"/>
                <a:cs typeface="Arial"/>
              </a:rPr>
              <a:t>Enhances drug retention and bioavailability, allowing for a lower drug dose concentration on the balloon surface (1 </a:t>
            </a:r>
            <a:r>
              <a:rPr lang="el-GR" sz="1100" baseline="0" dirty="0">
                <a:latin typeface="Arial"/>
                <a:ea typeface="+mn-ea"/>
                <a:cs typeface="Arial"/>
              </a:rPr>
              <a:t>μ</a:t>
            </a:r>
            <a:r>
              <a:rPr lang="en-US" sz="1100" baseline="0" dirty="0">
                <a:latin typeface="Arial"/>
                <a:ea typeface="+mn-ea"/>
                <a:cs typeface="Arial"/>
              </a:rPr>
              <a:t>g/mm²)</a:t>
            </a:r>
            <a:endParaRPr lang="en-US" sz="1100" baseline="0" dirty="0">
              <a:ea typeface="+mn-ea"/>
              <a:cs typeface="Arial" panose="020B0604020202020204" pitchFamily="34" charset="0"/>
            </a:endParaRP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100" baseline="0" dirty="0">
                <a:latin typeface="Arial"/>
                <a:ea typeface="+mn-ea"/>
                <a:cs typeface="Arial"/>
              </a:rPr>
              <a:t>Optimizes transfer of </a:t>
            </a:r>
            <a:r>
              <a:rPr lang="en-US" sz="1100" baseline="0" dirty="0" err="1">
                <a:latin typeface="Arial"/>
                <a:ea typeface="+mn-ea"/>
                <a:cs typeface="Arial"/>
              </a:rPr>
              <a:t>MicroReservoirs</a:t>
            </a:r>
            <a:r>
              <a:rPr lang="en-US" sz="1100" baseline="0" dirty="0">
                <a:latin typeface="Arial"/>
                <a:ea typeface="+mn-ea"/>
                <a:cs typeface="Arial"/>
              </a:rPr>
              <a:t> to the tissue and maximizes the cellular uptake of sirolimus</a:t>
            </a:r>
            <a:endParaRPr lang="en-GB" sz="1100" baseline="0" dirty="0">
              <a:latin typeface="Arial"/>
              <a:ea typeface="+mn-ea"/>
              <a:cs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7BE536-F5BD-4AC1-9D73-2D26870E44A8}"/>
              </a:ext>
            </a:extLst>
          </p:cNvPr>
          <p:cNvSpPr/>
          <p:nvPr/>
        </p:nvSpPr>
        <p:spPr>
          <a:xfrm>
            <a:off x="7010400" y="5930402"/>
            <a:ext cx="4495880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baseline="0" dirty="0">
                <a:solidFill>
                  <a:prstClr val="black"/>
                </a:solidFill>
                <a:latin typeface="Helvetica-Bold"/>
                <a:ea typeface="+mn-ea"/>
              </a:rPr>
              <a:t>1.Drug concentration evident in MicroReservoirs and tissue - Data on file at M.A. Med Alliance SA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baseline="0" dirty="0">
                <a:solidFill>
                  <a:prstClr val="black"/>
                </a:solidFill>
                <a:latin typeface="Helvetica-Bold"/>
                <a:ea typeface="+mn-ea"/>
              </a:rPr>
              <a:t>SELUTION SLR &amp; CAT are trademarks of M.A. Med Alliance SA  -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baseline="0" dirty="0">
                <a:solidFill>
                  <a:prstClr val="black"/>
                </a:solidFill>
                <a:latin typeface="Helvetica-Bold"/>
                <a:ea typeface="+mn-ea"/>
              </a:rPr>
              <a:t>© 2021 M.A. Med Alliance SA</a:t>
            </a:r>
            <a:endParaRPr lang="en-US" sz="600" baseline="0" dirty="0">
              <a:solidFill>
                <a:prstClr val="black"/>
              </a:solidFill>
              <a:latin typeface="Arial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" baseline="0" dirty="0">
              <a:solidFill>
                <a:prstClr val="black"/>
              </a:solidFill>
              <a:latin typeface="Arial"/>
              <a:ea typeface="+mn-e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3AD072-0362-45C5-9060-85DB0172599E}"/>
              </a:ext>
            </a:extLst>
          </p:cNvPr>
          <p:cNvSpPr txBox="1"/>
          <p:nvPr/>
        </p:nvSpPr>
        <p:spPr>
          <a:xfrm>
            <a:off x="1695780" y="638460"/>
            <a:ext cx="1992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 baseline="0">
              <a:solidFill>
                <a:prstClr val="black"/>
              </a:solidFill>
              <a:latin typeface="Arial"/>
              <a:ea typeface="+mn-ea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7283D63E-4AD7-4F82-AA9B-3203E47A66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2539" y="125346"/>
            <a:ext cx="1860565" cy="63935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625BAC2-AB0E-48E7-935D-09D957D00E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15600" y="2209800"/>
            <a:ext cx="1110788" cy="381707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4E7B2437-6744-415B-8281-D0473A354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3050"/>
            <a:ext cx="11125199" cy="1162050"/>
          </a:xfrm>
        </p:spPr>
        <p:txBody>
          <a:bodyPr/>
          <a:lstStyle/>
          <a:p>
            <a:pPr algn="ctr"/>
            <a:r>
              <a:rPr lang="en-US" sz="3200" dirty="0"/>
              <a:t>SELUTION SLR™ </a:t>
            </a:r>
            <a:br>
              <a:rPr lang="en-US" sz="3200" dirty="0"/>
            </a:br>
            <a:r>
              <a:rPr lang="en-US" sz="3200" dirty="0"/>
              <a:t>Sirolimus-Eluting Balloon with Sustained Release</a:t>
            </a:r>
            <a:endParaRPr lang="en-CH" sz="32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A283C88-4289-43CA-966B-493C3B5F9C97}"/>
              </a:ext>
            </a:extLst>
          </p:cNvPr>
          <p:cNvGrpSpPr/>
          <p:nvPr/>
        </p:nvGrpSpPr>
        <p:grpSpPr>
          <a:xfrm>
            <a:off x="251822" y="1539445"/>
            <a:ext cx="1311259" cy="1441204"/>
            <a:chOff x="-2385146" y="-224418"/>
            <a:chExt cx="1311259" cy="144120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C4F54D8-A165-4D66-9284-A2DA37E38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2385146" y="-224418"/>
              <a:ext cx="1311259" cy="1441204"/>
            </a:xfrm>
            <a:prstGeom prst="rect">
              <a:avLst/>
            </a:prstGeom>
          </p:spPr>
        </p:pic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83A28C9-9879-48DA-8F13-A92A79AFCF84}"/>
                </a:ext>
              </a:extLst>
            </p:cNvPr>
            <p:cNvSpPr/>
            <p:nvPr/>
          </p:nvSpPr>
          <p:spPr bwMode="auto">
            <a:xfrm>
              <a:off x="-2359517" y="-133816"/>
              <a:ext cx="1260000" cy="1260000"/>
            </a:xfrm>
            <a:prstGeom prst="ellipse">
              <a:avLst/>
            </a:prstGeom>
            <a:noFill/>
            <a:ln w="28575" cap="flat" cmpd="sng" algn="ctr">
              <a:solidFill>
                <a:srgbClr val="2E579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H" sz="2400" b="0" i="0" u="none" strike="noStrike" cap="none" normalizeH="0" baseline="-2500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236F978-6772-4162-AFC9-91EDA77DADD6}"/>
              </a:ext>
            </a:extLst>
          </p:cNvPr>
          <p:cNvGrpSpPr/>
          <p:nvPr/>
        </p:nvGrpSpPr>
        <p:grpSpPr>
          <a:xfrm>
            <a:off x="-1385" y="2865869"/>
            <a:ext cx="1894173" cy="1847112"/>
            <a:chOff x="-2676605" y="2389865"/>
            <a:chExt cx="1894173" cy="1847112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A7170990-29DA-4E4B-B4CE-E377591E750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2676605" y="2389865"/>
              <a:ext cx="1894173" cy="1847112"/>
            </a:xfrm>
            <a:prstGeom prst="rect">
              <a:avLst/>
            </a:prstGeom>
          </p:spPr>
        </p:pic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74438775-8F32-4BBA-B101-02F8DB2F3644}"/>
                </a:ext>
              </a:extLst>
            </p:cNvPr>
            <p:cNvSpPr/>
            <p:nvPr/>
          </p:nvSpPr>
          <p:spPr bwMode="auto">
            <a:xfrm>
              <a:off x="-2359518" y="2695527"/>
              <a:ext cx="1260000" cy="1260000"/>
            </a:xfrm>
            <a:prstGeom prst="ellipse">
              <a:avLst/>
            </a:prstGeom>
            <a:noFill/>
            <a:ln w="28575" cap="flat" cmpd="sng" algn="ctr">
              <a:solidFill>
                <a:srgbClr val="2E579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H" sz="2400" b="0" i="0" u="none" strike="noStrike" cap="none" normalizeH="0" baseline="-2500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B0DC453-42EC-424F-A38A-6A908A48FD8A}"/>
              </a:ext>
            </a:extLst>
          </p:cNvPr>
          <p:cNvGrpSpPr/>
          <p:nvPr/>
        </p:nvGrpSpPr>
        <p:grpSpPr>
          <a:xfrm>
            <a:off x="315702" y="4680980"/>
            <a:ext cx="1260000" cy="1260000"/>
            <a:chOff x="-2503464" y="4684211"/>
            <a:chExt cx="1260000" cy="1260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A9F7D5E-EA3C-455D-B70E-A5B1675B8376}"/>
                </a:ext>
              </a:extLst>
            </p:cNvPr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-2490843" y="4685966"/>
              <a:ext cx="1234758" cy="1256490"/>
            </a:xfrm>
            <a:prstGeom prst="rect">
              <a:avLst/>
            </a:prstGeom>
          </p:spPr>
        </p:pic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FE587464-D30B-494B-AB52-E22880E1DBC4}"/>
                </a:ext>
              </a:extLst>
            </p:cNvPr>
            <p:cNvSpPr/>
            <p:nvPr/>
          </p:nvSpPr>
          <p:spPr bwMode="auto">
            <a:xfrm>
              <a:off x="-2503464" y="4684211"/>
              <a:ext cx="1260000" cy="1260000"/>
            </a:xfrm>
            <a:prstGeom prst="ellipse">
              <a:avLst/>
            </a:prstGeom>
            <a:noFill/>
            <a:ln w="28575" cap="flat" cmpd="sng" algn="ctr">
              <a:solidFill>
                <a:srgbClr val="2E579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H" sz="2400" b="0" i="0" u="none" strike="noStrike" cap="none" normalizeH="0" baseline="-2500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pic>
        <p:nvPicPr>
          <p:cNvPr id="23" name="SELUTION Animation_PPT_09JUN2020">
            <a:hlinkClick r:id="" action="ppaction://media"/>
            <a:extLst>
              <a:ext uri="{FF2B5EF4-FFF2-40B4-BE49-F238E27FC236}">
                <a16:creationId xmlns:a16="http://schemas.microsoft.com/office/drawing/2014/main" id="{7D96DA01-95FB-46A8-A15A-AE3057300E1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446048" y="1806673"/>
            <a:ext cx="5494130" cy="3090448"/>
          </a:xfrm>
          <a:prstGeom prst="roundRect">
            <a:avLst>
              <a:gd name="adj" fmla="val 5299"/>
            </a:avLst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plastic">
            <a:bevelT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9059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76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86617EDF-80AC-4094-BBBD-88BFAA6FA0EA}"/>
              </a:ext>
            </a:extLst>
          </p:cNvPr>
          <p:cNvSpPr/>
          <p:nvPr/>
        </p:nvSpPr>
        <p:spPr bwMode="auto">
          <a:xfrm>
            <a:off x="6347144" y="2561325"/>
            <a:ext cx="1920251" cy="1219284"/>
          </a:xfrm>
          <a:prstGeom prst="roundRect">
            <a:avLst/>
          </a:prstGeom>
          <a:solidFill>
            <a:srgbClr val="FFFF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ヒラギノ角ゴ Pro W3" pitchFamily="-111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199" y="171177"/>
            <a:ext cx="10972801" cy="723900"/>
          </a:xfrm>
        </p:spPr>
        <p:txBody>
          <a:bodyPr/>
          <a:lstStyle/>
          <a:p>
            <a:pPr algn="ctr"/>
            <a:r>
              <a:rPr lang="en-US" sz="4400" b="0" dirty="0"/>
              <a:t>Targeting the Restenosis Cascade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646337B-CB5E-4421-964C-4057A110AE94}"/>
              </a:ext>
            </a:extLst>
          </p:cNvPr>
          <p:cNvSpPr/>
          <p:nvPr/>
        </p:nvSpPr>
        <p:spPr>
          <a:xfrm>
            <a:off x="4478144" y="4333450"/>
            <a:ext cx="21519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/>
              <a:t>-LIMUS ANALOGS</a:t>
            </a:r>
            <a:endParaRPr lang="en-US" sz="1600" b="1" i="1" dirty="0"/>
          </a:p>
        </p:txBody>
      </p:sp>
      <p:sp>
        <p:nvSpPr>
          <p:cNvPr id="10" name="Explosion 1 14"/>
          <p:cNvSpPr/>
          <p:nvPr/>
        </p:nvSpPr>
        <p:spPr>
          <a:xfrm>
            <a:off x="335901" y="2342976"/>
            <a:ext cx="1772001" cy="1276649"/>
          </a:xfrm>
          <a:prstGeom prst="irregularSeal1">
            <a:avLst/>
          </a:prstGeom>
          <a:solidFill>
            <a:srgbClr val="FF9933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US" sz="2000" b="1" dirty="0">
                <a:solidFill>
                  <a:prstClr val="black"/>
                </a:solidFill>
              </a:rPr>
              <a:t>INJURY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08515" y="3414509"/>
            <a:ext cx="10134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ysClr val="windowText" lastClr="000000"/>
                </a:solidFill>
              </a:rPr>
              <a:t>SIGNALING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FC13A41-6FE0-4904-BB6C-BB23B62CA09C}"/>
              </a:ext>
            </a:extLst>
          </p:cNvPr>
          <p:cNvGrpSpPr/>
          <p:nvPr/>
        </p:nvGrpSpPr>
        <p:grpSpPr>
          <a:xfrm>
            <a:off x="4180140" y="2539989"/>
            <a:ext cx="1491113" cy="808201"/>
            <a:chOff x="4325106" y="3083528"/>
            <a:chExt cx="1491113" cy="808201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F0BF47F0-063C-46A6-A3F9-F4CD144CBDD6}"/>
                </a:ext>
              </a:extLst>
            </p:cNvPr>
            <p:cNvSpPr/>
            <p:nvPr/>
          </p:nvSpPr>
          <p:spPr bwMode="auto">
            <a:xfrm>
              <a:off x="4325106" y="3083528"/>
              <a:ext cx="1491113" cy="808201"/>
            </a:xfrm>
            <a:prstGeom prst="roundRect">
              <a:avLst/>
            </a:prstGeom>
            <a:solidFill>
              <a:srgbClr val="FFFFFF">
                <a:alpha val="4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1" u="none" strike="noStrike" cap="none" normalizeH="0" baseline="0">
                <a:ln>
                  <a:noFill/>
                </a:ln>
                <a:solidFill>
                  <a:srgbClr val="FFCC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ヒラギノ角ゴ Pro W3" pitchFamily="-111" charset="-128"/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53101" y="3223765"/>
              <a:ext cx="1247185" cy="604978"/>
            </a:xfrm>
            <a:prstGeom prst="rect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>
            <a:off x="4308132" y="3383998"/>
            <a:ext cx="12700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ysClr val="windowText" lastClr="000000"/>
                </a:solidFill>
              </a:rPr>
              <a:t>RECRUITMENT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5137" y="2650527"/>
            <a:ext cx="1665535" cy="106390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497189" y="3765882"/>
            <a:ext cx="1736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>
                <a:solidFill>
                  <a:sysClr val="windowText" lastClr="000000"/>
                </a:solidFill>
              </a:rPr>
              <a:t>PROLIFERATION</a:t>
            </a:r>
          </a:p>
          <a:p>
            <a:pPr algn="ctr"/>
            <a:endParaRPr lang="en-US" sz="1400" b="1" i="1" dirty="0">
              <a:solidFill>
                <a:sysClr val="windowText" lastClr="00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706734" y="2253548"/>
            <a:ext cx="12600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i="1" dirty="0">
                <a:solidFill>
                  <a:sysClr val="windowText" lastClr="000000"/>
                </a:solidFill>
              </a:rPr>
              <a:t>MIGRATION</a:t>
            </a:r>
            <a:endParaRPr lang="en-US" b="1" i="1" dirty="0">
              <a:solidFill>
                <a:sysClr val="windowText" lastClr="000000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EA47555-5E12-4CD5-800A-76D767C06E39}"/>
              </a:ext>
            </a:extLst>
          </p:cNvPr>
          <p:cNvGrpSpPr/>
          <p:nvPr/>
        </p:nvGrpSpPr>
        <p:grpSpPr>
          <a:xfrm>
            <a:off x="724889" y="1447918"/>
            <a:ext cx="10712546" cy="808201"/>
            <a:chOff x="2029364" y="2224858"/>
            <a:chExt cx="8393527" cy="574800"/>
          </a:xfrm>
        </p:grpSpPr>
        <p:sp>
          <p:nvSpPr>
            <p:cNvPr id="18" name="Arrow: Right 17"/>
            <p:cNvSpPr/>
            <p:nvPr/>
          </p:nvSpPr>
          <p:spPr>
            <a:xfrm>
              <a:off x="2029364" y="2224858"/>
              <a:ext cx="2027208" cy="574800"/>
            </a:xfrm>
            <a:prstGeom prst="rightArrow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b="1" i="1" dirty="0"/>
                <a:t>Hours</a:t>
              </a:r>
            </a:p>
          </p:txBody>
        </p:sp>
        <p:sp>
          <p:nvSpPr>
            <p:cNvPr id="19" name="Arrow: Right 18"/>
            <p:cNvSpPr/>
            <p:nvPr/>
          </p:nvSpPr>
          <p:spPr>
            <a:xfrm>
              <a:off x="4159494" y="2224858"/>
              <a:ext cx="2027208" cy="574800"/>
            </a:xfrm>
            <a:prstGeom prst="rightArrow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b="1" i="1" dirty="0"/>
                <a:t>Days</a:t>
              </a:r>
            </a:p>
          </p:txBody>
        </p:sp>
        <p:sp>
          <p:nvSpPr>
            <p:cNvPr id="20" name="Arrow: Right 19"/>
            <p:cNvSpPr/>
            <p:nvPr/>
          </p:nvSpPr>
          <p:spPr>
            <a:xfrm>
              <a:off x="6278396" y="2224858"/>
              <a:ext cx="2027208" cy="574800"/>
            </a:xfrm>
            <a:prstGeom prst="rightArrow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b="1" i="1" dirty="0"/>
                <a:t>Weeks</a:t>
              </a:r>
            </a:p>
          </p:txBody>
        </p:sp>
        <p:sp>
          <p:nvSpPr>
            <p:cNvPr id="21" name="Arrow: Right 20"/>
            <p:cNvSpPr/>
            <p:nvPr/>
          </p:nvSpPr>
          <p:spPr>
            <a:xfrm>
              <a:off x="8395683" y="2224858"/>
              <a:ext cx="2027208" cy="574800"/>
            </a:xfrm>
            <a:prstGeom prst="rightArrow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b="1" i="1" dirty="0"/>
                <a:t>Months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1EC0184-C833-4455-92A9-D2436F48A092}"/>
              </a:ext>
            </a:extLst>
          </p:cNvPr>
          <p:cNvGrpSpPr/>
          <p:nvPr/>
        </p:nvGrpSpPr>
        <p:grpSpPr>
          <a:xfrm>
            <a:off x="9036017" y="2163497"/>
            <a:ext cx="1919079" cy="1663569"/>
            <a:chOff x="9261545" y="2774053"/>
            <a:chExt cx="1736259" cy="1505090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8AF485DA-06A7-41B1-951B-1F52A1D9B71B}"/>
                </a:ext>
              </a:extLst>
            </p:cNvPr>
            <p:cNvSpPr/>
            <p:nvPr/>
          </p:nvSpPr>
          <p:spPr bwMode="auto">
            <a:xfrm>
              <a:off x="9261545" y="2774053"/>
              <a:ext cx="1736259" cy="1505090"/>
            </a:xfrm>
            <a:prstGeom prst="roundRect">
              <a:avLst/>
            </a:prstGeom>
            <a:solidFill>
              <a:srgbClr val="FFFFFF">
                <a:alpha val="4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1" u="none" strike="noStrike" cap="none" normalizeH="0" baseline="0">
                <a:ln>
                  <a:noFill/>
                </a:ln>
                <a:solidFill>
                  <a:srgbClr val="FFCC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ヒラギノ角ゴ Pro W3" pitchFamily="-111" charset="-128"/>
              </a:endParaRPr>
            </a:p>
          </p:txBody>
        </p: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34403" y="2831700"/>
              <a:ext cx="1427520" cy="1403614"/>
            </a:xfrm>
            <a:prstGeom prst="rect">
              <a:avLst/>
            </a:prstGeom>
          </p:spPr>
        </p:pic>
      </p:grpSp>
      <p:sp>
        <p:nvSpPr>
          <p:cNvPr id="32" name="TextBox 31"/>
          <p:cNvSpPr txBox="1"/>
          <p:nvPr/>
        </p:nvSpPr>
        <p:spPr>
          <a:xfrm>
            <a:off x="9300691" y="3887728"/>
            <a:ext cx="1514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>
                <a:solidFill>
                  <a:sysClr val="windowText" lastClr="000000"/>
                </a:solidFill>
              </a:rPr>
              <a:t>HYPERPLASIA/ NARROWING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316103" y="2519037"/>
            <a:ext cx="13980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ysClr val="windowText" lastClr="000000"/>
                </a:solidFill>
              </a:rPr>
              <a:t>TRANSCRIPTION</a:t>
            </a:r>
          </a:p>
        </p:txBody>
      </p:sp>
      <p:pic>
        <p:nvPicPr>
          <p:cNvPr id="1036" name="Picture 12" descr="Hormonal signali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9724" y="2799278"/>
            <a:ext cx="1149157" cy="663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/>
          <p:cNvSpPr txBox="1"/>
          <p:nvPr/>
        </p:nvSpPr>
        <p:spPr>
          <a:xfrm>
            <a:off x="2665595" y="994065"/>
            <a:ext cx="7727575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Restenosis results from the inflammatory cascade: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12419" y="3633539"/>
            <a:ext cx="14067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i="1" dirty="0">
                <a:solidFill>
                  <a:sysClr val="windowText" lastClr="000000"/>
                </a:solidFill>
              </a:rPr>
              <a:t>ENDOVASCULAR</a:t>
            </a:r>
          </a:p>
          <a:p>
            <a:pPr algn="ctr"/>
            <a:r>
              <a:rPr lang="en-US" sz="1400" b="1" i="1" dirty="0">
                <a:solidFill>
                  <a:sysClr val="windowText" lastClr="000000"/>
                </a:solidFill>
              </a:rPr>
              <a:t>PROCEDURE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52F618C-2A32-4C55-BF4E-B02C23A5C12F}"/>
              </a:ext>
            </a:extLst>
          </p:cNvPr>
          <p:cNvGrpSpPr/>
          <p:nvPr/>
        </p:nvGrpSpPr>
        <p:grpSpPr>
          <a:xfrm rot="1435552">
            <a:off x="6569879" y="4075087"/>
            <a:ext cx="225518" cy="440693"/>
            <a:chOff x="1144982" y="3385605"/>
            <a:chExt cx="229739" cy="556071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608B95C-6E55-4B53-8D99-8F0EA113A297}"/>
                </a:ext>
              </a:extLst>
            </p:cNvPr>
            <p:cNvCxnSpPr/>
            <p:nvPr/>
          </p:nvCxnSpPr>
          <p:spPr>
            <a:xfrm flipH="1" flipV="1">
              <a:off x="1260290" y="3385606"/>
              <a:ext cx="1385" cy="55607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FDB1256-98A2-4712-866E-D3F02E465520}"/>
                </a:ext>
              </a:extLst>
            </p:cNvPr>
            <p:cNvCxnSpPr/>
            <p:nvPr/>
          </p:nvCxnSpPr>
          <p:spPr>
            <a:xfrm flipV="1">
              <a:off x="1144982" y="3385605"/>
              <a:ext cx="229739" cy="1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8314F36-7121-468A-979A-402C5948ED9F}"/>
              </a:ext>
            </a:extLst>
          </p:cNvPr>
          <p:cNvGrpSpPr/>
          <p:nvPr/>
        </p:nvGrpSpPr>
        <p:grpSpPr>
          <a:xfrm rot="20902162">
            <a:off x="5035379" y="3697085"/>
            <a:ext cx="208210" cy="664172"/>
            <a:chOff x="1144982" y="3385605"/>
            <a:chExt cx="229739" cy="556071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0BBA6F8-DEAF-4A86-BF78-E96C0A4C5A37}"/>
                </a:ext>
              </a:extLst>
            </p:cNvPr>
            <p:cNvCxnSpPr/>
            <p:nvPr/>
          </p:nvCxnSpPr>
          <p:spPr>
            <a:xfrm flipH="1" flipV="1">
              <a:off x="1260290" y="3385606"/>
              <a:ext cx="1385" cy="55607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BC2EB5D-A5EC-497F-B019-AE62ADF52742}"/>
                </a:ext>
              </a:extLst>
            </p:cNvPr>
            <p:cNvCxnSpPr/>
            <p:nvPr/>
          </p:nvCxnSpPr>
          <p:spPr>
            <a:xfrm flipV="1">
              <a:off x="1144982" y="3385605"/>
              <a:ext cx="229739" cy="1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2050" name="Picture 2" descr="https://upload.wikimedia.org/wikipedia/commons/c/c0/Sirolimus-from-1C9H-3D-sticks.png">
            <a:extLst>
              <a:ext uri="{FF2B5EF4-FFF2-40B4-BE49-F238E27FC236}">
                <a16:creationId xmlns:a16="http://schemas.microsoft.com/office/drawing/2014/main" id="{D421A0A9-B8E5-4822-8047-D88853B3C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370" y="4628709"/>
            <a:ext cx="1773765" cy="1601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90153591-710D-4BFB-BDCB-68AE7E3B0628}"/>
              </a:ext>
            </a:extLst>
          </p:cNvPr>
          <p:cNvGrpSpPr/>
          <p:nvPr/>
        </p:nvGrpSpPr>
        <p:grpSpPr>
          <a:xfrm rot="18697381">
            <a:off x="3732929" y="3507291"/>
            <a:ext cx="274202" cy="1748881"/>
            <a:chOff x="1144982" y="3385605"/>
            <a:chExt cx="229739" cy="556071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D92432AE-5E15-4B89-8678-0A1389BA6CD9}"/>
                </a:ext>
              </a:extLst>
            </p:cNvPr>
            <p:cNvCxnSpPr/>
            <p:nvPr/>
          </p:nvCxnSpPr>
          <p:spPr>
            <a:xfrm flipH="1" flipV="1">
              <a:off x="1260290" y="3385606"/>
              <a:ext cx="1385" cy="55607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ABA52C7-4409-4803-9954-AF0191E4EACA}"/>
                </a:ext>
              </a:extLst>
            </p:cNvPr>
            <p:cNvCxnSpPr/>
            <p:nvPr/>
          </p:nvCxnSpPr>
          <p:spPr>
            <a:xfrm flipV="1">
              <a:off x="1144982" y="3385605"/>
              <a:ext cx="229739" cy="1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56CFB91A-C043-4EF6-85DA-7F5C63BF598A}"/>
              </a:ext>
            </a:extLst>
          </p:cNvPr>
          <p:cNvSpPr txBox="1"/>
          <p:nvPr/>
        </p:nvSpPr>
        <p:spPr>
          <a:xfrm>
            <a:off x="6839333" y="4678630"/>
            <a:ext cx="4598101" cy="13234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ysClr val="windowText" lastClr="000000"/>
                </a:solidFill>
              </a:rPr>
              <a:t>Sirolimus and its analogs have shown the ability to decrease inflammation and reduce cellular proliferation, targeting multiple aspects of the restenosis cascade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1F72D19-81BD-4FEE-8A62-6D75B3049240}"/>
              </a:ext>
            </a:extLst>
          </p:cNvPr>
          <p:cNvGrpSpPr/>
          <p:nvPr/>
        </p:nvGrpSpPr>
        <p:grpSpPr>
          <a:xfrm>
            <a:off x="1055125" y="4671843"/>
            <a:ext cx="1904524" cy="954772"/>
            <a:chOff x="4107879" y="2388594"/>
            <a:chExt cx="1258895" cy="631108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9813CD49-25AD-4DED-87EF-1AD8688641FE}"/>
                </a:ext>
              </a:extLst>
            </p:cNvPr>
            <p:cNvSpPr/>
            <p:nvPr/>
          </p:nvSpPr>
          <p:spPr>
            <a:xfrm>
              <a:off x="4107879" y="2388594"/>
              <a:ext cx="1258895" cy="2102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67" b="1" dirty="0"/>
                <a:t>DEXAMETHASONE</a:t>
              </a:r>
              <a:endParaRPr lang="en-US" sz="1467" b="1" i="1" dirty="0"/>
            </a:p>
          </p:txBody>
        </p:sp>
        <p:pic>
          <p:nvPicPr>
            <p:cNvPr id="52" name="Picture 12" descr="Image result for dexamethasone">
              <a:extLst>
                <a:ext uri="{FF2B5EF4-FFF2-40B4-BE49-F238E27FC236}">
                  <a16:creationId xmlns:a16="http://schemas.microsoft.com/office/drawing/2014/main" id="{D95E2C6B-879E-40BF-B659-082247F420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2665" y="2579933"/>
              <a:ext cx="649323" cy="4397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FD983F5-87B3-40D4-AAAD-CB004EDFCDF2}"/>
              </a:ext>
            </a:extLst>
          </p:cNvPr>
          <p:cNvGrpSpPr/>
          <p:nvPr/>
        </p:nvGrpSpPr>
        <p:grpSpPr>
          <a:xfrm rot="1067445">
            <a:off x="2072193" y="4001676"/>
            <a:ext cx="306319" cy="688535"/>
            <a:chOff x="1144982" y="3385605"/>
            <a:chExt cx="229739" cy="556071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BAD6EA92-154C-4535-95FC-DD2DA34B228E}"/>
                </a:ext>
              </a:extLst>
            </p:cNvPr>
            <p:cNvCxnSpPr/>
            <p:nvPr/>
          </p:nvCxnSpPr>
          <p:spPr>
            <a:xfrm flipH="1" flipV="1">
              <a:off x="1260290" y="3385606"/>
              <a:ext cx="1385" cy="556070"/>
            </a:xfrm>
            <a:prstGeom prst="line">
              <a:avLst/>
            </a:prstGeom>
            <a:ln w="38100">
              <a:solidFill>
                <a:srgbClr val="98242E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39458427-3EC9-43AB-A1AE-73243C101E4A}"/>
                </a:ext>
              </a:extLst>
            </p:cNvPr>
            <p:cNvCxnSpPr/>
            <p:nvPr/>
          </p:nvCxnSpPr>
          <p:spPr>
            <a:xfrm flipV="1">
              <a:off x="1144982" y="3385605"/>
              <a:ext cx="229739" cy="1"/>
            </a:xfrm>
            <a:prstGeom prst="line">
              <a:avLst/>
            </a:prstGeom>
            <a:ln w="38100">
              <a:solidFill>
                <a:srgbClr val="98242E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A9BF89A-368F-4D2F-B942-BBED02CC7E2F}"/>
              </a:ext>
            </a:extLst>
          </p:cNvPr>
          <p:cNvGrpSpPr/>
          <p:nvPr/>
        </p:nvGrpSpPr>
        <p:grpSpPr>
          <a:xfrm rot="3820553">
            <a:off x="2983451" y="3513710"/>
            <a:ext cx="306319" cy="1606257"/>
            <a:chOff x="1144982" y="3385605"/>
            <a:chExt cx="229739" cy="556071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186C800-1FFC-44B9-ACA0-A51B08AD41F3}"/>
                </a:ext>
              </a:extLst>
            </p:cNvPr>
            <p:cNvCxnSpPr/>
            <p:nvPr/>
          </p:nvCxnSpPr>
          <p:spPr>
            <a:xfrm flipH="1" flipV="1">
              <a:off x="1260290" y="3385606"/>
              <a:ext cx="1385" cy="556070"/>
            </a:xfrm>
            <a:prstGeom prst="line">
              <a:avLst/>
            </a:prstGeom>
            <a:ln w="38100">
              <a:solidFill>
                <a:srgbClr val="98242E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E77AD2D7-D3F6-48C0-B3EF-D95961052ED4}"/>
                </a:ext>
              </a:extLst>
            </p:cNvPr>
            <p:cNvCxnSpPr/>
            <p:nvPr/>
          </p:nvCxnSpPr>
          <p:spPr>
            <a:xfrm flipV="1">
              <a:off x="1144982" y="3385605"/>
              <a:ext cx="229739" cy="1"/>
            </a:xfrm>
            <a:prstGeom prst="line">
              <a:avLst/>
            </a:prstGeom>
            <a:ln w="38100">
              <a:solidFill>
                <a:srgbClr val="98242E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4BE68B06-DC64-47E9-8F51-361A08FACAA0}"/>
              </a:ext>
            </a:extLst>
          </p:cNvPr>
          <p:cNvSpPr txBox="1"/>
          <p:nvPr/>
        </p:nvSpPr>
        <p:spPr>
          <a:xfrm>
            <a:off x="445782" y="5658443"/>
            <a:ext cx="3844238" cy="124162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67" dirty="0" smtClean="0"/>
              <a:t>Upstream </a:t>
            </a:r>
            <a:r>
              <a:rPr lang="en-US" sz="1867" dirty="0"/>
              <a:t>targeting of the early restenosis process limits downstream restenosis, allows healing and resolution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AF705D-205E-4AE6-B00B-E0DC7403C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Adams, NCVH 2019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10800D-81CD-4C41-BE70-928B89E3D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DC950-20F4-4F6F-981A-09686843817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92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3">
            <a:extLst>
              <a:ext uri="{FF2B5EF4-FFF2-40B4-BE49-F238E27FC236}">
                <a16:creationId xmlns:a16="http://schemas.microsoft.com/office/drawing/2014/main" id="{989221FA-0CB0-4743-B6AA-64AD2E218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00" y="7421"/>
            <a:ext cx="11808000" cy="1008000"/>
          </a:xfrm>
        </p:spPr>
        <p:txBody>
          <a:bodyPr>
            <a:noAutofit/>
          </a:bodyPr>
          <a:lstStyle/>
          <a:p>
            <a:r>
              <a:rPr lang="en-US" sz="3200" dirty="0"/>
              <a:t>SELUTION SLR BTK IDE Study – General Overview </a:t>
            </a:r>
            <a:endParaRPr lang="en-US" sz="1000" dirty="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8E1659D-53D4-443B-9AA3-C9662FD42415}"/>
              </a:ext>
            </a:extLst>
          </p:cNvPr>
          <p:cNvGrpSpPr/>
          <p:nvPr/>
        </p:nvGrpSpPr>
        <p:grpSpPr>
          <a:xfrm>
            <a:off x="1524000" y="1048403"/>
            <a:ext cx="8832527" cy="5085739"/>
            <a:chOff x="1322401" y="1260732"/>
            <a:chExt cx="9268050" cy="4704310"/>
          </a:xfrm>
        </p:grpSpPr>
        <p:sp>
          <p:nvSpPr>
            <p:cNvPr id="31" name="Rectangle 30"/>
            <p:cNvSpPr/>
            <p:nvPr/>
          </p:nvSpPr>
          <p:spPr>
            <a:xfrm>
              <a:off x="1322401" y="2801597"/>
              <a:ext cx="2340000" cy="720000"/>
            </a:xfrm>
            <a:prstGeom prst="rect">
              <a:avLst/>
            </a:prstGeom>
            <a:solidFill>
              <a:srgbClr val="FF6700"/>
            </a:solidFill>
            <a:ln w="3175" cap="flat" cmpd="sng" algn="ctr">
              <a:solidFill>
                <a:srgbClr val="2C7C9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514350">
                <a:defRPr/>
              </a:pPr>
              <a:endParaRPr lang="fr-FR" sz="1400" kern="0">
                <a:solidFill>
                  <a:srgbClr val="E2751D"/>
                </a:solidFill>
                <a:latin typeface="Arial"/>
                <a:cs typeface="Arial" charset="0"/>
              </a:endParaRPr>
            </a:p>
          </p:txBody>
        </p:sp>
        <p:sp>
          <p:nvSpPr>
            <p:cNvPr id="39" name="TextBox 29"/>
            <p:cNvSpPr txBox="1"/>
            <p:nvPr/>
          </p:nvSpPr>
          <p:spPr>
            <a:xfrm>
              <a:off x="2018061" y="2938338"/>
              <a:ext cx="1552885" cy="48397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defTabSz="514350">
                <a:defRPr/>
              </a:pPr>
              <a:r>
                <a:rPr lang="en-US" altLang="ko-KR" sz="1400" b="1" kern="0" dirty="0">
                  <a:solidFill>
                    <a:prstClr val="white"/>
                  </a:solidFill>
                  <a:latin typeface="Arial"/>
                  <a:ea typeface="맑은 고딕" panose="020B0503020000020004" pitchFamily="34" charset="-127"/>
                  <a:cs typeface="Arial" pitchFamily="34" charset="0"/>
                </a:rPr>
                <a:t>PRIMARY ENDPOINTS</a:t>
              </a:r>
            </a:p>
          </p:txBody>
        </p:sp>
        <p:sp>
          <p:nvSpPr>
            <p:cNvPr id="43" name="Teardrop 1"/>
            <p:cNvSpPr/>
            <p:nvPr/>
          </p:nvSpPr>
          <p:spPr>
            <a:xfrm rot="18805991">
              <a:off x="1585811" y="3062624"/>
              <a:ext cx="342444" cy="333495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rgbClr val="244A58"/>
            </a:solidFill>
            <a:ln w="1905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514350">
                <a:defRPr/>
              </a:pPr>
              <a:endParaRPr lang="ko-KR" altLang="en-US" sz="1400" kern="0" dirty="0">
                <a:solidFill>
                  <a:sysClr val="windowText" lastClr="000000"/>
                </a:solidFill>
                <a:latin typeface="Arial"/>
                <a:ea typeface="굴림"/>
                <a:cs typeface="Arial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322407" y="4332615"/>
              <a:ext cx="2340000" cy="684000"/>
            </a:xfrm>
            <a:prstGeom prst="rect">
              <a:avLst/>
            </a:prstGeom>
            <a:solidFill>
              <a:srgbClr val="2C7C9F"/>
            </a:solidFill>
            <a:ln w="3175" cap="flat" cmpd="sng" algn="ctr">
              <a:solidFill>
                <a:srgbClr val="2C7C9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514350">
                <a:defRPr/>
              </a:pPr>
              <a:endParaRPr lang="fr-FR" sz="1400" kern="0" dirty="0">
                <a:solidFill>
                  <a:sysClr val="window" lastClr="FFFFFF"/>
                </a:solidFill>
                <a:latin typeface="Arial"/>
                <a:cs typeface="Arial" charset="0"/>
              </a:endParaRPr>
            </a:p>
          </p:txBody>
        </p:sp>
        <p:sp>
          <p:nvSpPr>
            <p:cNvPr id="40" name="TextBox 29"/>
            <p:cNvSpPr txBox="1"/>
            <p:nvPr/>
          </p:nvSpPr>
          <p:spPr>
            <a:xfrm>
              <a:off x="2071751" y="4418102"/>
              <a:ext cx="1552885" cy="4839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514350">
                <a:defRPr/>
              </a:pPr>
              <a:r>
                <a:rPr lang="en-US" altLang="ko-KR" sz="1400" b="1" kern="0" dirty="0">
                  <a:solidFill>
                    <a:sysClr val="window" lastClr="FFFFFF"/>
                  </a:solidFill>
                  <a:latin typeface="Arial"/>
                  <a:ea typeface="맑은 고딕" panose="020B0503020000020004" pitchFamily="34" charset="-127"/>
                  <a:cs typeface="Arial" pitchFamily="34" charset="0"/>
                </a:rPr>
                <a:t>STUDY STATUS</a:t>
              </a:r>
            </a:p>
          </p:txBody>
        </p:sp>
        <p:pic>
          <p:nvPicPr>
            <p:cNvPr id="4" name="Graphic 3" descr="Stopwatch with solid fill">
              <a:extLst>
                <a:ext uri="{FF2B5EF4-FFF2-40B4-BE49-F238E27FC236}">
                  <a16:creationId xmlns:a16="http://schemas.microsoft.com/office/drawing/2014/main" id="{015E48A9-63BC-4CC9-A3CB-A21630C1B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1480348" y="4524102"/>
              <a:ext cx="553640" cy="464871"/>
            </a:xfrm>
            <a:prstGeom prst="rect">
              <a:avLst/>
            </a:prstGeom>
          </p:spPr>
        </p:pic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62798530-83A2-4440-A590-EECF158C878C}"/>
                </a:ext>
              </a:extLst>
            </p:cNvPr>
            <p:cNvSpPr/>
            <p:nvPr/>
          </p:nvSpPr>
          <p:spPr>
            <a:xfrm>
              <a:off x="3666196" y="1260732"/>
              <a:ext cx="6912000" cy="684000"/>
            </a:xfrm>
            <a:prstGeom prst="rect">
              <a:avLst/>
            </a:prstGeom>
            <a:solidFill>
              <a:sysClr val="window" lastClr="FFFFFF"/>
            </a:solidFill>
            <a:ln w="6350" cap="flat" cmpd="sng" algn="ctr">
              <a:solidFill>
                <a:srgbClr val="2C7C9F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514350">
                <a:defRPr/>
              </a:pPr>
              <a:endParaRPr lang="ko-KR" altLang="en-US" sz="2000" kern="0" dirty="0">
                <a:solidFill>
                  <a:sysClr val="window" lastClr="FFFFFF"/>
                </a:solidFill>
                <a:latin typeface="Arial"/>
                <a:ea typeface="굴림"/>
                <a:cs typeface="Arial" charset="0"/>
              </a:endParaRPr>
            </a:p>
          </p:txBody>
        </p:sp>
        <p:sp>
          <p:nvSpPr>
            <p:cNvPr id="57" name="TextBox 29">
              <a:extLst>
                <a:ext uri="{FF2B5EF4-FFF2-40B4-BE49-F238E27FC236}">
                  <a16:creationId xmlns:a16="http://schemas.microsoft.com/office/drawing/2014/main" id="{0B77EE1B-DBF1-4DBA-B660-27D27EF54824}"/>
                </a:ext>
              </a:extLst>
            </p:cNvPr>
            <p:cNvSpPr txBox="1"/>
            <p:nvPr/>
          </p:nvSpPr>
          <p:spPr>
            <a:xfrm>
              <a:off x="3662401" y="1281951"/>
              <a:ext cx="6641663" cy="5978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defTabSz="466824">
                <a:buFont typeface="Wingdings" panose="05000000000000000000" pitchFamily="2" charset="2"/>
                <a:buChar char="§"/>
                <a:defRPr/>
              </a:pPr>
              <a:r>
                <a:rPr lang="en-US" altLang="ko-KR" sz="1200" kern="0" dirty="0">
                  <a:solidFill>
                    <a:prstClr val="black"/>
                  </a:solidFill>
                  <a:latin typeface="Arial"/>
                  <a:ea typeface="굴림" panose="020B0600000101010101" pitchFamily="34" charset="-127"/>
                  <a:cs typeface="Arial" pitchFamily="34" charset="0"/>
                </a:rPr>
                <a:t>To demonstrate the superior efficacy and equivalent safety of the SELUTION SLR™ 014 DEB compared to plain (uncoated) balloon angioplasty in the treatment of peripheral arterial disease (PAD) in the BTK arteries in CLTI patients</a:t>
              </a:r>
              <a:endParaRPr lang="ko-KR" altLang="en-US" sz="12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1EAE9A81-B765-45F0-9230-8A0B2D09FA41}"/>
                </a:ext>
              </a:extLst>
            </p:cNvPr>
            <p:cNvSpPr/>
            <p:nvPr/>
          </p:nvSpPr>
          <p:spPr>
            <a:xfrm>
              <a:off x="3668004" y="2003269"/>
              <a:ext cx="6910192" cy="720000"/>
            </a:xfrm>
            <a:prstGeom prst="rect">
              <a:avLst/>
            </a:prstGeom>
            <a:solidFill>
              <a:sysClr val="window" lastClr="FFFFFF"/>
            </a:solidFill>
            <a:ln w="6350" cap="flat" cmpd="sng" algn="ctr">
              <a:solidFill>
                <a:srgbClr val="2C7C9F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514350">
                <a:defRPr/>
              </a:pPr>
              <a:endParaRPr lang="ko-KR" altLang="en-US" sz="1400" kern="0">
                <a:solidFill>
                  <a:sysClr val="window" lastClr="FFFFFF"/>
                </a:solidFill>
                <a:latin typeface="Arial"/>
                <a:ea typeface="굴림"/>
                <a:cs typeface="Arial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E3CD3A8-078A-4B3B-98BC-D01A4B4C9BA1}"/>
                </a:ext>
              </a:extLst>
            </p:cNvPr>
            <p:cNvSpPr txBox="1"/>
            <p:nvPr/>
          </p:nvSpPr>
          <p:spPr>
            <a:xfrm>
              <a:off x="3662401" y="2003270"/>
              <a:ext cx="6372267" cy="76867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285750" indent="-285750" defTabSz="466824">
                <a:buFont typeface="Wingdings" panose="05000000000000000000" pitchFamily="2" charset="2"/>
                <a:buChar char="§"/>
                <a:defRPr/>
              </a:pPr>
              <a:r>
                <a:rPr lang="en-US" altLang="ko-KR" sz="1200" kern="0" dirty="0">
                  <a:solidFill>
                    <a:prstClr val="black"/>
                  </a:solidFill>
                  <a:latin typeface="Arial"/>
                  <a:ea typeface="굴림" panose="020B0600000101010101" pitchFamily="34" charset="-127"/>
                  <a:cs typeface="Arial" pitchFamily="34" charset="0"/>
                </a:rPr>
                <a:t>Prospective, multi-center, single blinded, RCT (1:1)</a:t>
              </a:r>
            </a:p>
            <a:p>
              <a:pPr marL="285750" indent="-285750" defTabSz="466824">
                <a:buFont typeface="Wingdings" panose="05000000000000000000" pitchFamily="2" charset="2"/>
                <a:buChar char="§"/>
                <a:defRPr/>
              </a:pPr>
              <a:r>
                <a:rPr lang="en-US" altLang="ko-KR" sz="1200" kern="0" dirty="0">
                  <a:solidFill>
                    <a:prstClr val="black"/>
                  </a:solidFill>
                  <a:latin typeface="Arial"/>
                  <a:ea typeface="굴림" panose="020B0600000101010101" pitchFamily="34" charset="-127"/>
                  <a:cs typeface="Arial" pitchFamily="34" charset="0"/>
                </a:rPr>
                <a:t>377 patients (50% in USA)</a:t>
              </a:r>
            </a:p>
            <a:p>
              <a:pPr marL="285750" indent="-285750" defTabSz="466824">
                <a:buFont typeface="Wingdings" panose="05000000000000000000" pitchFamily="2" charset="2"/>
                <a:buChar char="§"/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Arial"/>
                  <a:ea typeface="굴림" panose="020B0600000101010101" pitchFamily="34" charset="-127"/>
                  <a:cs typeface="Arial" pitchFamily="34" charset="0"/>
                </a:rPr>
                <a:t>40 sites in </a:t>
              </a:r>
              <a:r>
                <a:rPr lang="en-GB" sz="1200" kern="0" dirty="0">
                  <a:solidFill>
                    <a:prstClr val="black"/>
                  </a:solidFill>
                  <a:latin typeface="Arial"/>
                  <a:ea typeface="굴림" panose="020B0600000101010101" pitchFamily="34" charset="-127"/>
                  <a:cs typeface="Arial" pitchFamily="34" charset="0"/>
                </a:rPr>
                <a:t>USA, Europe, Singapore and Japan </a:t>
              </a:r>
            </a:p>
            <a:p>
              <a:pPr marL="285750" indent="-285750" defTabSz="466824">
                <a:buFont typeface="Wingdings" panose="05000000000000000000" pitchFamily="2" charset="2"/>
                <a:buChar char="§"/>
                <a:defRPr/>
              </a:pPr>
              <a:r>
                <a:rPr lang="en-GB" altLang="ko-KR" sz="1200" kern="0" dirty="0">
                  <a:solidFill>
                    <a:prstClr val="black"/>
                  </a:solidFill>
                  <a:latin typeface="Arial"/>
                  <a:ea typeface="굴림" panose="020B0600000101010101" pitchFamily="34" charset="-127"/>
                  <a:cs typeface="Arial" pitchFamily="34" charset="0"/>
                </a:rPr>
                <a:t>FU up to 5 years</a:t>
              </a:r>
              <a:endParaRPr lang="ko-KR" altLang="en-US" sz="12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2196B672-E9C9-4641-A0BE-7E417F039B2D}"/>
                </a:ext>
              </a:extLst>
            </p:cNvPr>
            <p:cNvSpPr/>
            <p:nvPr/>
          </p:nvSpPr>
          <p:spPr>
            <a:xfrm>
              <a:off x="3668004" y="2801597"/>
              <a:ext cx="6912000" cy="720000"/>
            </a:xfrm>
            <a:prstGeom prst="rect">
              <a:avLst/>
            </a:prstGeom>
            <a:solidFill>
              <a:sysClr val="window" lastClr="FFFFFF"/>
            </a:solidFill>
            <a:ln w="6350" cap="flat" cmpd="sng" algn="ctr">
              <a:solidFill>
                <a:srgbClr val="2C7C9F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514350">
                <a:defRPr/>
              </a:pPr>
              <a:endParaRPr lang="ko-KR" altLang="en-US" sz="1400" kern="0">
                <a:solidFill>
                  <a:sysClr val="window" lastClr="FFFFFF"/>
                </a:solidFill>
                <a:latin typeface="Arial"/>
                <a:ea typeface="굴림"/>
                <a:cs typeface="Arial" charset="0"/>
              </a:endParaRPr>
            </a:p>
          </p:txBody>
        </p:sp>
        <p:sp>
          <p:nvSpPr>
            <p:cNvPr id="65" name="TextBox 29">
              <a:extLst>
                <a:ext uri="{FF2B5EF4-FFF2-40B4-BE49-F238E27FC236}">
                  <a16:creationId xmlns:a16="http://schemas.microsoft.com/office/drawing/2014/main" id="{4D421E24-BD3F-49B7-9F26-4E9C06426433}"/>
                </a:ext>
              </a:extLst>
            </p:cNvPr>
            <p:cNvSpPr txBox="1"/>
            <p:nvPr/>
          </p:nvSpPr>
          <p:spPr>
            <a:xfrm>
              <a:off x="3662401" y="2797939"/>
              <a:ext cx="6372267" cy="768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194510" indent="-194510" defTabSz="622432">
                <a:buFont typeface="Wingdings" panose="05000000000000000000" pitchFamily="2" charset="2"/>
                <a:buChar char="Ø"/>
                <a:defRPr sz="1050" kern="0">
                  <a:ea typeface="굴림" panose="020B0600000101010101" pitchFamily="34" charset="-127"/>
                  <a:cs typeface="Arial" pitchFamily="34" charset="0"/>
                </a:defRPr>
              </a:lvl1pPr>
            </a:lstStyle>
            <a:p>
              <a:pPr defTabSz="466824">
                <a:buFont typeface="Wingdings" panose="05000000000000000000" pitchFamily="2" charset="2"/>
                <a:buChar char="§"/>
                <a:defRPr/>
              </a:pPr>
              <a:r>
                <a:rPr lang="en-US" altLang="ko-KR" sz="1200" dirty="0">
                  <a:solidFill>
                    <a:prstClr val="black"/>
                  </a:solidFill>
                  <a:latin typeface="Arial"/>
                </a:rPr>
                <a:t>Efficacy: (Composite) Freedom from target lesion occlusion, above-ankle amputation, and clinically driven target lesion re-intervention (CD-TLR) at </a:t>
              </a:r>
              <a:r>
                <a:rPr lang="en-GB" sz="1200" dirty="0">
                  <a:solidFill>
                    <a:srgbClr val="E2751D"/>
                  </a:solidFill>
                  <a:latin typeface="Arial"/>
                </a:rPr>
                <a:t>6M</a:t>
              </a:r>
            </a:p>
            <a:p>
              <a:pPr defTabSz="466824">
                <a:buFont typeface="Wingdings" panose="05000000000000000000" pitchFamily="2" charset="2"/>
                <a:buChar char="§"/>
                <a:defRPr/>
              </a:pPr>
              <a:r>
                <a:rPr lang="en-GB" sz="1200" dirty="0">
                  <a:solidFill>
                    <a:prstClr val="black"/>
                  </a:solidFill>
                  <a:latin typeface="Arial"/>
                </a:rPr>
                <a:t>Safety: </a:t>
              </a:r>
              <a:r>
                <a:rPr lang="en-US" sz="1200" dirty="0">
                  <a:solidFill>
                    <a:prstClr val="black"/>
                  </a:solidFill>
                  <a:latin typeface="Arial"/>
                </a:rPr>
                <a:t>(Composite) Freedom from Major Adverse Limb Event (MALE) and all-cause perioperative death (POD) at </a:t>
              </a:r>
              <a:r>
                <a:rPr lang="en-US" sz="1200" dirty="0">
                  <a:solidFill>
                    <a:srgbClr val="E2751D"/>
                  </a:solidFill>
                  <a:latin typeface="Arial"/>
                </a:rPr>
                <a:t>30 days</a:t>
              </a:r>
              <a:endParaRPr lang="en-US" altLang="ko-KR" sz="1200" dirty="0">
                <a:solidFill>
                  <a:srgbClr val="E2751D"/>
                </a:solidFill>
                <a:latin typeface="Arial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1A64BAFD-8DAC-4C68-80C3-47BC6DD77D1E}"/>
                </a:ext>
              </a:extLst>
            </p:cNvPr>
            <p:cNvSpPr/>
            <p:nvPr/>
          </p:nvSpPr>
          <p:spPr>
            <a:xfrm>
              <a:off x="3668004" y="4332615"/>
              <a:ext cx="6912000" cy="684000"/>
            </a:xfrm>
            <a:prstGeom prst="rect">
              <a:avLst/>
            </a:prstGeom>
            <a:solidFill>
              <a:sysClr val="window" lastClr="FFFFFF"/>
            </a:solidFill>
            <a:ln w="6350" cap="flat" cmpd="sng" algn="ctr">
              <a:solidFill>
                <a:srgbClr val="2C7C9F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514350">
                <a:defRPr/>
              </a:pPr>
              <a:endParaRPr lang="ko-KR" altLang="en-US" sz="1400" kern="0" dirty="0">
                <a:solidFill>
                  <a:sysClr val="window" lastClr="FFFFFF"/>
                </a:solidFill>
                <a:latin typeface="Arial"/>
                <a:ea typeface="굴림"/>
                <a:cs typeface="Arial" charset="0"/>
              </a:endParaRPr>
            </a:p>
          </p:txBody>
        </p:sp>
        <p:sp>
          <p:nvSpPr>
            <p:cNvPr id="67" name="TextBox 29">
              <a:extLst>
                <a:ext uri="{FF2B5EF4-FFF2-40B4-BE49-F238E27FC236}">
                  <a16:creationId xmlns:a16="http://schemas.microsoft.com/office/drawing/2014/main" id="{847424A8-49E4-4063-93A8-21EA4E3E5FB5}"/>
                </a:ext>
              </a:extLst>
            </p:cNvPr>
            <p:cNvSpPr txBox="1"/>
            <p:nvPr/>
          </p:nvSpPr>
          <p:spPr>
            <a:xfrm>
              <a:off x="3662401" y="4547657"/>
              <a:ext cx="5951335" cy="284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defTabSz="685800">
                <a:buFont typeface="Wingdings" panose="05000000000000000000" pitchFamily="2" charset="2"/>
                <a:buChar char="§"/>
                <a:defRPr/>
              </a:pPr>
              <a:r>
                <a:rPr lang="en-US" altLang="ko-KR" sz="1400" kern="0" dirty="0">
                  <a:solidFill>
                    <a:prstClr val="black"/>
                  </a:solidFill>
                  <a:latin typeface="Arial"/>
                  <a:ea typeface="굴림" panose="020B0600000101010101" pitchFamily="34" charset="-127"/>
                  <a:cs typeface="Arial" pitchFamily="34" charset="0"/>
                </a:rPr>
                <a:t>Enrolling expected to </a:t>
              </a:r>
              <a:r>
                <a:rPr lang="en-US" altLang="ko-KR" sz="1200" kern="0" dirty="0">
                  <a:solidFill>
                    <a:prstClr val="black"/>
                  </a:solidFill>
                  <a:latin typeface="Arial"/>
                  <a:ea typeface="굴림" panose="020B0600000101010101" pitchFamily="34" charset="-127"/>
                  <a:cs typeface="Arial" pitchFamily="34" charset="0"/>
                </a:rPr>
                <a:t>start</a:t>
              </a:r>
              <a:r>
                <a:rPr lang="en-US" altLang="ko-KR" sz="1400" kern="0" dirty="0">
                  <a:solidFill>
                    <a:prstClr val="black"/>
                  </a:solidFill>
                  <a:latin typeface="Arial"/>
                  <a:ea typeface="굴림" panose="020B0600000101010101" pitchFamily="34" charset="-127"/>
                  <a:cs typeface="Arial" pitchFamily="34" charset="0"/>
                </a:rPr>
                <a:t> Summer 2022</a:t>
              </a:r>
              <a:endParaRPr lang="en-US" altLang="ko-KR" sz="1400" kern="0" dirty="0">
                <a:solidFill>
                  <a:prstClr val="black"/>
                </a:solidFill>
                <a:latin typeface="Arial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02243C2A-516B-4927-8C5B-E7AAD82CC2D6}"/>
                </a:ext>
              </a:extLst>
            </p:cNvPr>
            <p:cNvSpPr/>
            <p:nvPr/>
          </p:nvSpPr>
          <p:spPr>
            <a:xfrm>
              <a:off x="1322401" y="1263263"/>
              <a:ext cx="2340000" cy="684000"/>
            </a:xfrm>
            <a:prstGeom prst="rect">
              <a:avLst/>
            </a:prstGeom>
            <a:solidFill>
              <a:srgbClr val="2C7C9F"/>
            </a:solidFill>
            <a:ln w="3175" cap="flat" cmpd="sng" algn="ctr">
              <a:solidFill>
                <a:srgbClr val="2C7C9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514350">
                <a:defRPr/>
              </a:pPr>
              <a:endParaRPr lang="fr-FR" sz="1400" kern="0">
                <a:solidFill>
                  <a:sysClr val="window" lastClr="FFFFFF"/>
                </a:solidFill>
                <a:latin typeface="Arial"/>
                <a:cs typeface="Arial" charset="0"/>
              </a:endParaRPr>
            </a:p>
          </p:txBody>
        </p:sp>
        <p:sp>
          <p:nvSpPr>
            <p:cNvPr id="93" name="TextBox 29">
              <a:extLst>
                <a:ext uri="{FF2B5EF4-FFF2-40B4-BE49-F238E27FC236}">
                  <a16:creationId xmlns:a16="http://schemas.microsoft.com/office/drawing/2014/main" id="{8F38243D-94CC-4C8D-BAAA-3C9506C99761}"/>
                </a:ext>
              </a:extLst>
            </p:cNvPr>
            <p:cNvSpPr txBox="1"/>
            <p:nvPr/>
          </p:nvSpPr>
          <p:spPr>
            <a:xfrm>
              <a:off x="2078265" y="1514634"/>
              <a:ext cx="1492681" cy="284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514350">
                <a:defRPr/>
              </a:pPr>
              <a:r>
                <a:rPr lang="en-US" altLang="ko-KR" sz="1400" b="1" kern="0" dirty="0">
                  <a:solidFill>
                    <a:sysClr val="window" lastClr="FFFFFF"/>
                  </a:solidFill>
                  <a:latin typeface="Arial"/>
                  <a:ea typeface="맑은 고딕" panose="020B0503020000020004" pitchFamily="34" charset="-127"/>
                  <a:cs typeface="Arial" pitchFamily="34" charset="0"/>
                </a:rPr>
                <a:t>OBJECTIVES</a:t>
              </a:r>
            </a:p>
          </p:txBody>
        </p:sp>
        <p:sp>
          <p:nvSpPr>
            <p:cNvPr id="94" name="Rounded Rectangle 51">
              <a:extLst>
                <a:ext uri="{FF2B5EF4-FFF2-40B4-BE49-F238E27FC236}">
                  <a16:creationId xmlns:a16="http://schemas.microsoft.com/office/drawing/2014/main" id="{7471C1E5-6DF9-484D-B062-E1555AF33769}"/>
                </a:ext>
              </a:extLst>
            </p:cNvPr>
            <p:cNvSpPr/>
            <p:nvPr/>
          </p:nvSpPr>
          <p:spPr>
            <a:xfrm rot="16200000" flipH="1">
              <a:off x="1539114" y="1505066"/>
              <a:ext cx="333793" cy="331629"/>
            </a:xfrm>
            <a:custGeom>
              <a:avLst/>
              <a:gdLst/>
              <a:ahLst/>
              <a:cxnLst/>
              <a:rect l="l" t="t" r="r" b="b"/>
              <a:pathLst>
                <a:path w="2928608" h="2758049">
                  <a:moveTo>
                    <a:pt x="2797052" y="1199936"/>
                  </a:moveTo>
                  <a:lnTo>
                    <a:pt x="2797052" y="1541978"/>
                  </a:lnTo>
                  <a:cubicBezTo>
                    <a:pt x="2797052" y="1578306"/>
                    <a:pt x="2826502" y="1607756"/>
                    <a:pt x="2862830" y="1607756"/>
                  </a:cubicBezTo>
                  <a:lnTo>
                    <a:pt x="2862830" y="1607755"/>
                  </a:lnTo>
                  <a:cubicBezTo>
                    <a:pt x="2899158" y="1607755"/>
                    <a:pt x="2928608" y="1578305"/>
                    <a:pt x="2928608" y="1541977"/>
                  </a:cubicBezTo>
                  <a:lnTo>
                    <a:pt x="2928607" y="1199936"/>
                  </a:lnTo>
                  <a:cubicBezTo>
                    <a:pt x="2928607" y="1163608"/>
                    <a:pt x="2899158" y="1134159"/>
                    <a:pt x="2862830" y="1134158"/>
                  </a:cubicBezTo>
                  <a:cubicBezTo>
                    <a:pt x="2826502" y="1134159"/>
                    <a:pt x="2797052" y="1163608"/>
                    <a:pt x="2797052" y="1199936"/>
                  </a:cubicBezTo>
                  <a:close/>
                  <a:moveTo>
                    <a:pt x="2593193" y="1147315"/>
                  </a:moveTo>
                  <a:lnTo>
                    <a:pt x="2593193" y="1594601"/>
                  </a:lnTo>
                  <a:cubicBezTo>
                    <a:pt x="2593193" y="1630929"/>
                    <a:pt x="2622643" y="1660379"/>
                    <a:pt x="2658971" y="1660379"/>
                  </a:cubicBezTo>
                  <a:lnTo>
                    <a:pt x="2658971" y="1660378"/>
                  </a:lnTo>
                  <a:cubicBezTo>
                    <a:pt x="2695299" y="1660378"/>
                    <a:pt x="2724749" y="1630928"/>
                    <a:pt x="2724749" y="1594600"/>
                  </a:cubicBezTo>
                  <a:lnTo>
                    <a:pt x="2724748" y="1147315"/>
                  </a:lnTo>
                  <a:cubicBezTo>
                    <a:pt x="2724748" y="1110987"/>
                    <a:pt x="2695299" y="1081538"/>
                    <a:pt x="2658971" y="1081537"/>
                  </a:cubicBezTo>
                  <a:cubicBezTo>
                    <a:pt x="2622643" y="1081538"/>
                    <a:pt x="2593193" y="1110987"/>
                    <a:pt x="2593193" y="1147315"/>
                  </a:cubicBezTo>
                  <a:close/>
                  <a:moveTo>
                    <a:pt x="2389334" y="1121004"/>
                  </a:moveTo>
                  <a:lnTo>
                    <a:pt x="2389334" y="1620912"/>
                  </a:lnTo>
                  <a:cubicBezTo>
                    <a:pt x="2389334" y="1657240"/>
                    <a:pt x="2418784" y="1686690"/>
                    <a:pt x="2455112" y="1686690"/>
                  </a:cubicBezTo>
                  <a:lnTo>
                    <a:pt x="2455112" y="1686689"/>
                  </a:lnTo>
                  <a:cubicBezTo>
                    <a:pt x="2491440" y="1686689"/>
                    <a:pt x="2520890" y="1657239"/>
                    <a:pt x="2520890" y="1620911"/>
                  </a:cubicBezTo>
                  <a:lnTo>
                    <a:pt x="2520889" y="1121004"/>
                  </a:lnTo>
                  <a:cubicBezTo>
                    <a:pt x="2520889" y="1084676"/>
                    <a:pt x="2491440" y="1055227"/>
                    <a:pt x="2455112" y="1055226"/>
                  </a:cubicBezTo>
                  <a:cubicBezTo>
                    <a:pt x="2418784" y="1055227"/>
                    <a:pt x="2389334" y="1084676"/>
                    <a:pt x="2389334" y="1121004"/>
                  </a:cubicBezTo>
                  <a:close/>
                  <a:moveTo>
                    <a:pt x="1314382" y="1247024"/>
                  </a:moveTo>
                  <a:cubicBezTo>
                    <a:pt x="1314381" y="1225915"/>
                    <a:pt x="1331494" y="1208803"/>
                    <a:pt x="1352603" y="1208803"/>
                  </a:cubicBezTo>
                  <a:lnTo>
                    <a:pt x="1410313" y="1208803"/>
                  </a:lnTo>
                  <a:lnTo>
                    <a:pt x="1410313" y="1146778"/>
                  </a:lnTo>
                  <a:cubicBezTo>
                    <a:pt x="1410313" y="1145599"/>
                    <a:pt x="1410393" y="1144438"/>
                    <a:pt x="1411688" y="1143457"/>
                  </a:cubicBezTo>
                  <a:lnTo>
                    <a:pt x="1408531" y="1133444"/>
                  </a:lnTo>
                  <a:cubicBezTo>
                    <a:pt x="1410371" y="1112415"/>
                    <a:pt x="1428909" y="1096860"/>
                    <a:pt x="1449938" y="1098699"/>
                  </a:cubicBezTo>
                  <a:lnTo>
                    <a:pt x="2236821" y="1167543"/>
                  </a:lnTo>
                  <a:cubicBezTo>
                    <a:pt x="2257849" y="1169383"/>
                    <a:pt x="2273405" y="1187920"/>
                    <a:pt x="2271565" y="1208950"/>
                  </a:cubicBezTo>
                  <a:cubicBezTo>
                    <a:pt x="2269725" y="1229978"/>
                    <a:pt x="2251187" y="1245533"/>
                    <a:pt x="2230159" y="1243693"/>
                  </a:cubicBezTo>
                  <a:cubicBezTo>
                    <a:pt x="1973864" y="1221271"/>
                    <a:pt x="1717570" y="1198849"/>
                    <a:pt x="1461275" y="1176426"/>
                  </a:cubicBezTo>
                  <a:lnTo>
                    <a:pt x="1461274" y="1208803"/>
                  </a:lnTo>
                  <a:lnTo>
                    <a:pt x="1518985" y="1208803"/>
                  </a:lnTo>
                  <a:cubicBezTo>
                    <a:pt x="1540095" y="1208802"/>
                    <a:pt x="1557205" y="1225915"/>
                    <a:pt x="1557206" y="1247025"/>
                  </a:cubicBezTo>
                  <a:lnTo>
                    <a:pt x="1557207" y="1247023"/>
                  </a:lnTo>
                  <a:cubicBezTo>
                    <a:pt x="1557207" y="1268132"/>
                    <a:pt x="1540095" y="1285244"/>
                    <a:pt x="1518986" y="1285244"/>
                  </a:cubicBezTo>
                  <a:cubicBezTo>
                    <a:pt x="1499749" y="1285244"/>
                    <a:pt x="1480511" y="1285243"/>
                    <a:pt x="1461275" y="1285244"/>
                  </a:cubicBezTo>
                  <a:lnTo>
                    <a:pt x="1461275" y="1337600"/>
                  </a:lnTo>
                  <a:lnTo>
                    <a:pt x="1518985" y="1337600"/>
                  </a:lnTo>
                  <a:cubicBezTo>
                    <a:pt x="1540095" y="1337600"/>
                    <a:pt x="1557206" y="1354713"/>
                    <a:pt x="1557206" y="1375821"/>
                  </a:cubicBezTo>
                  <a:lnTo>
                    <a:pt x="1557207" y="1375820"/>
                  </a:lnTo>
                  <a:cubicBezTo>
                    <a:pt x="1557206" y="1396928"/>
                    <a:pt x="1540095" y="1414041"/>
                    <a:pt x="1518986" y="1414041"/>
                  </a:cubicBezTo>
                  <a:cubicBezTo>
                    <a:pt x="1499750" y="1414041"/>
                    <a:pt x="1480511" y="1414041"/>
                    <a:pt x="1461275" y="1414042"/>
                  </a:cubicBezTo>
                  <a:lnTo>
                    <a:pt x="1461275" y="1466398"/>
                  </a:lnTo>
                  <a:lnTo>
                    <a:pt x="1518985" y="1466398"/>
                  </a:lnTo>
                  <a:cubicBezTo>
                    <a:pt x="1540095" y="1466398"/>
                    <a:pt x="1557206" y="1483509"/>
                    <a:pt x="1557206" y="1504618"/>
                  </a:cubicBezTo>
                  <a:lnTo>
                    <a:pt x="1557207" y="1504619"/>
                  </a:lnTo>
                  <a:cubicBezTo>
                    <a:pt x="1557207" y="1525727"/>
                    <a:pt x="1540094" y="1542838"/>
                    <a:pt x="1518986" y="1542839"/>
                  </a:cubicBezTo>
                  <a:cubicBezTo>
                    <a:pt x="1499749" y="1542839"/>
                    <a:pt x="1480511" y="1542838"/>
                    <a:pt x="1461275" y="1542839"/>
                  </a:cubicBezTo>
                  <a:lnTo>
                    <a:pt x="1461274" y="1575412"/>
                  </a:lnTo>
                  <a:lnTo>
                    <a:pt x="2226550" y="1494978"/>
                  </a:lnTo>
                  <a:cubicBezTo>
                    <a:pt x="2247542" y="1492772"/>
                    <a:pt x="2266350" y="1508001"/>
                    <a:pt x="2268556" y="1528995"/>
                  </a:cubicBezTo>
                  <a:cubicBezTo>
                    <a:pt x="2270763" y="1549988"/>
                    <a:pt x="2255534" y="1568794"/>
                    <a:pt x="2234542" y="1571000"/>
                  </a:cubicBezTo>
                  <a:cubicBezTo>
                    <a:pt x="1972686" y="1598522"/>
                    <a:pt x="1710833" y="1626046"/>
                    <a:pt x="1448978" y="1653567"/>
                  </a:cubicBezTo>
                  <a:cubicBezTo>
                    <a:pt x="1427984" y="1655774"/>
                    <a:pt x="1409178" y="1640544"/>
                    <a:pt x="1406971" y="1619551"/>
                  </a:cubicBezTo>
                  <a:cubicBezTo>
                    <a:pt x="1406474" y="1614827"/>
                    <a:pt x="1406862" y="1610214"/>
                    <a:pt x="1410805" y="1606610"/>
                  </a:cubicBezTo>
                  <a:lnTo>
                    <a:pt x="1410312" y="1605422"/>
                  </a:lnTo>
                  <a:lnTo>
                    <a:pt x="1410312" y="1542839"/>
                  </a:lnTo>
                  <a:lnTo>
                    <a:pt x="1352603" y="1542841"/>
                  </a:lnTo>
                  <a:cubicBezTo>
                    <a:pt x="1331494" y="1542841"/>
                    <a:pt x="1314382" y="1525729"/>
                    <a:pt x="1314382" y="1504619"/>
                  </a:cubicBezTo>
                  <a:cubicBezTo>
                    <a:pt x="1314382" y="1483510"/>
                    <a:pt x="1331493" y="1466397"/>
                    <a:pt x="1352603" y="1466398"/>
                  </a:cubicBezTo>
                  <a:lnTo>
                    <a:pt x="1410312" y="1466398"/>
                  </a:lnTo>
                  <a:lnTo>
                    <a:pt x="1410313" y="1414042"/>
                  </a:lnTo>
                  <a:lnTo>
                    <a:pt x="1352603" y="1414042"/>
                  </a:lnTo>
                  <a:cubicBezTo>
                    <a:pt x="1331494" y="1414041"/>
                    <a:pt x="1314383" y="1396930"/>
                    <a:pt x="1314382" y="1375820"/>
                  </a:cubicBezTo>
                  <a:cubicBezTo>
                    <a:pt x="1314383" y="1354713"/>
                    <a:pt x="1331494" y="1337600"/>
                    <a:pt x="1352603" y="1337601"/>
                  </a:cubicBezTo>
                  <a:lnTo>
                    <a:pt x="1410312" y="1337600"/>
                  </a:lnTo>
                  <a:lnTo>
                    <a:pt x="1410312" y="1285244"/>
                  </a:lnTo>
                  <a:lnTo>
                    <a:pt x="1352603" y="1285244"/>
                  </a:lnTo>
                  <a:cubicBezTo>
                    <a:pt x="1331494" y="1285244"/>
                    <a:pt x="1314381" y="1268133"/>
                    <a:pt x="1314382" y="1247024"/>
                  </a:cubicBezTo>
                  <a:close/>
                  <a:moveTo>
                    <a:pt x="1171967" y="72000"/>
                  </a:moveTo>
                  <a:lnTo>
                    <a:pt x="1171967" y="288000"/>
                  </a:lnTo>
                  <a:cubicBezTo>
                    <a:pt x="1171967" y="327765"/>
                    <a:pt x="1204202" y="360000"/>
                    <a:pt x="1243967" y="360000"/>
                  </a:cubicBezTo>
                  <a:cubicBezTo>
                    <a:pt x="1283732" y="360000"/>
                    <a:pt x="1315967" y="327765"/>
                    <a:pt x="1315967" y="288000"/>
                  </a:cubicBezTo>
                  <a:lnTo>
                    <a:pt x="1315967" y="72000"/>
                  </a:lnTo>
                  <a:cubicBezTo>
                    <a:pt x="1315967" y="32235"/>
                    <a:pt x="1283732" y="0"/>
                    <a:pt x="1243967" y="0"/>
                  </a:cubicBezTo>
                  <a:cubicBezTo>
                    <a:pt x="1204202" y="0"/>
                    <a:pt x="1171967" y="32235"/>
                    <a:pt x="1171967" y="72000"/>
                  </a:cubicBezTo>
                  <a:close/>
                  <a:moveTo>
                    <a:pt x="1171966" y="2470049"/>
                  </a:moveTo>
                  <a:lnTo>
                    <a:pt x="1171966" y="2686049"/>
                  </a:lnTo>
                  <a:cubicBezTo>
                    <a:pt x="1171966" y="2725814"/>
                    <a:pt x="1204201" y="2758049"/>
                    <a:pt x="1243966" y="2758049"/>
                  </a:cubicBezTo>
                  <a:cubicBezTo>
                    <a:pt x="1283731" y="2758049"/>
                    <a:pt x="1315966" y="2725814"/>
                    <a:pt x="1315966" y="2686049"/>
                  </a:cubicBezTo>
                  <a:lnTo>
                    <a:pt x="1315966" y="2470049"/>
                  </a:lnTo>
                  <a:cubicBezTo>
                    <a:pt x="1315966" y="2430284"/>
                    <a:pt x="1283731" y="2398049"/>
                    <a:pt x="1243966" y="2398049"/>
                  </a:cubicBezTo>
                  <a:cubicBezTo>
                    <a:pt x="1204201" y="2398049"/>
                    <a:pt x="1171966" y="2430284"/>
                    <a:pt x="1171966" y="2470049"/>
                  </a:cubicBezTo>
                  <a:close/>
                  <a:moveTo>
                    <a:pt x="515345" y="1370958"/>
                  </a:moveTo>
                  <a:cubicBezTo>
                    <a:pt x="515344" y="1558300"/>
                    <a:pt x="586814" y="1745642"/>
                    <a:pt x="729750" y="1888579"/>
                  </a:cubicBezTo>
                  <a:cubicBezTo>
                    <a:pt x="1015625" y="2174454"/>
                    <a:pt x="1479119" y="2174454"/>
                    <a:pt x="1764994" y="1888580"/>
                  </a:cubicBezTo>
                  <a:lnTo>
                    <a:pt x="1940572" y="1713001"/>
                  </a:lnTo>
                  <a:lnTo>
                    <a:pt x="2136413" y="1713002"/>
                  </a:lnTo>
                  <a:cubicBezTo>
                    <a:pt x="2215124" y="1713001"/>
                    <a:pt x="2278929" y="1649195"/>
                    <a:pt x="2278929" y="1570486"/>
                  </a:cubicBezTo>
                  <a:lnTo>
                    <a:pt x="2278929" y="1374645"/>
                  </a:lnTo>
                  <a:lnTo>
                    <a:pt x="2282614" y="1370959"/>
                  </a:lnTo>
                  <a:lnTo>
                    <a:pt x="2278929" y="1367272"/>
                  </a:lnTo>
                  <a:lnTo>
                    <a:pt x="2278929" y="1171432"/>
                  </a:lnTo>
                  <a:cubicBezTo>
                    <a:pt x="2278929" y="1092722"/>
                    <a:pt x="2215123" y="1028916"/>
                    <a:pt x="2136413" y="1028916"/>
                  </a:cubicBezTo>
                  <a:lnTo>
                    <a:pt x="1940571" y="1028916"/>
                  </a:lnTo>
                  <a:cubicBezTo>
                    <a:pt x="1882045" y="970390"/>
                    <a:pt x="1823519" y="911862"/>
                    <a:pt x="1764993" y="853336"/>
                  </a:cubicBezTo>
                  <a:cubicBezTo>
                    <a:pt x="1479118" y="567461"/>
                    <a:pt x="1015625" y="567462"/>
                    <a:pt x="729750" y="853336"/>
                  </a:cubicBezTo>
                  <a:cubicBezTo>
                    <a:pt x="586813" y="996273"/>
                    <a:pt x="515344" y="1183616"/>
                    <a:pt x="515345" y="1370958"/>
                  </a:cubicBezTo>
                  <a:close/>
                  <a:moveTo>
                    <a:pt x="388776" y="2386770"/>
                  </a:moveTo>
                  <a:cubicBezTo>
                    <a:pt x="388776" y="2405196"/>
                    <a:pt x="395805" y="2423622"/>
                    <a:pt x="409865" y="2437681"/>
                  </a:cubicBezTo>
                  <a:cubicBezTo>
                    <a:pt x="437983" y="2465800"/>
                    <a:pt x="483570" y="2465800"/>
                    <a:pt x="511688" y="2437681"/>
                  </a:cubicBezTo>
                  <a:lnTo>
                    <a:pt x="664423" y="2284946"/>
                  </a:lnTo>
                  <a:cubicBezTo>
                    <a:pt x="692541" y="2256828"/>
                    <a:pt x="692541" y="2211241"/>
                    <a:pt x="664423" y="2183123"/>
                  </a:cubicBezTo>
                  <a:cubicBezTo>
                    <a:pt x="636305" y="2155005"/>
                    <a:pt x="590718" y="2155005"/>
                    <a:pt x="562599" y="2183123"/>
                  </a:cubicBezTo>
                  <a:lnTo>
                    <a:pt x="409865" y="2335858"/>
                  </a:lnTo>
                  <a:cubicBezTo>
                    <a:pt x="395805" y="2349917"/>
                    <a:pt x="388776" y="2368343"/>
                    <a:pt x="388776" y="2386770"/>
                  </a:cubicBezTo>
                  <a:close/>
                  <a:moveTo>
                    <a:pt x="388776" y="365689"/>
                  </a:moveTo>
                  <a:cubicBezTo>
                    <a:pt x="388776" y="384115"/>
                    <a:pt x="395805" y="402541"/>
                    <a:pt x="409865" y="416600"/>
                  </a:cubicBezTo>
                  <a:lnTo>
                    <a:pt x="562599" y="569335"/>
                  </a:lnTo>
                  <a:cubicBezTo>
                    <a:pt x="590718" y="597454"/>
                    <a:pt x="636305" y="597454"/>
                    <a:pt x="664423" y="569335"/>
                  </a:cubicBezTo>
                  <a:cubicBezTo>
                    <a:pt x="692541" y="541217"/>
                    <a:pt x="692541" y="495630"/>
                    <a:pt x="664423" y="467512"/>
                  </a:cubicBezTo>
                  <a:lnTo>
                    <a:pt x="511688" y="314777"/>
                  </a:lnTo>
                  <a:cubicBezTo>
                    <a:pt x="483570" y="286659"/>
                    <a:pt x="437983" y="286659"/>
                    <a:pt x="409865" y="314777"/>
                  </a:cubicBezTo>
                  <a:cubicBezTo>
                    <a:pt x="395805" y="328836"/>
                    <a:pt x="388776" y="347262"/>
                    <a:pt x="388776" y="365689"/>
                  </a:cubicBezTo>
                  <a:close/>
                  <a:moveTo>
                    <a:pt x="0" y="1379024"/>
                  </a:moveTo>
                  <a:cubicBezTo>
                    <a:pt x="0" y="1418789"/>
                    <a:pt x="32235" y="1451024"/>
                    <a:pt x="72000" y="1451024"/>
                  </a:cubicBezTo>
                  <a:lnTo>
                    <a:pt x="288000" y="1451024"/>
                  </a:lnTo>
                  <a:cubicBezTo>
                    <a:pt x="327765" y="1451024"/>
                    <a:pt x="360000" y="1418789"/>
                    <a:pt x="360000" y="1379024"/>
                  </a:cubicBezTo>
                  <a:cubicBezTo>
                    <a:pt x="360000" y="1339259"/>
                    <a:pt x="327765" y="1307024"/>
                    <a:pt x="288000" y="1307024"/>
                  </a:cubicBezTo>
                  <a:lnTo>
                    <a:pt x="72000" y="1307024"/>
                  </a:lnTo>
                  <a:cubicBezTo>
                    <a:pt x="32235" y="1307024"/>
                    <a:pt x="0" y="1339259"/>
                    <a:pt x="0" y="1379024"/>
                  </a:cubicBezTo>
                  <a:close/>
                </a:path>
              </a:pathLst>
            </a:custGeom>
            <a:solidFill>
              <a:sysClr val="window" lastClr="FFFFFF"/>
            </a:solidFill>
            <a:ln w="1905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514350">
                <a:defRPr/>
              </a:pPr>
              <a:endParaRPr lang="ko-KR" altLang="en-US" sz="1400" kern="0">
                <a:solidFill>
                  <a:sysClr val="windowText" lastClr="000000"/>
                </a:solidFill>
                <a:latin typeface="Arial"/>
                <a:ea typeface="굴림"/>
                <a:cs typeface="Arial" charset="0"/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2CC02291-AA9C-41A9-A0A6-1AC8C959E4EB}"/>
                </a:ext>
              </a:extLst>
            </p:cNvPr>
            <p:cNvSpPr/>
            <p:nvPr/>
          </p:nvSpPr>
          <p:spPr>
            <a:xfrm>
              <a:off x="1322401" y="2003269"/>
              <a:ext cx="2340000" cy="720000"/>
            </a:xfrm>
            <a:prstGeom prst="rect">
              <a:avLst/>
            </a:prstGeom>
            <a:solidFill>
              <a:srgbClr val="2C7C9F"/>
            </a:solidFill>
            <a:ln w="3175" cap="flat" cmpd="sng" algn="ctr">
              <a:solidFill>
                <a:srgbClr val="2C7C9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514350">
                <a:defRPr/>
              </a:pPr>
              <a:endParaRPr lang="fr-FR" sz="1400" kern="0">
                <a:solidFill>
                  <a:sysClr val="window" lastClr="FFFFFF"/>
                </a:solidFill>
                <a:latin typeface="Arial"/>
                <a:cs typeface="Arial" charset="0"/>
              </a:endParaRPr>
            </a:p>
          </p:txBody>
        </p:sp>
        <p:sp>
          <p:nvSpPr>
            <p:cNvPr id="90" name="TextBox 29">
              <a:extLst>
                <a:ext uri="{FF2B5EF4-FFF2-40B4-BE49-F238E27FC236}">
                  <a16:creationId xmlns:a16="http://schemas.microsoft.com/office/drawing/2014/main" id="{E5ADE5D2-9A81-4975-B17F-EBE98EDD3C0C}"/>
                </a:ext>
              </a:extLst>
            </p:cNvPr>
            <p:cNvSpPr txBox="1"/>
            <p:nvPr/>
          </p:nvSpPr>
          <p:spPr>
            <a:xfrm>
              <a:off x="2090181" y="2225620"/>
              <a:ext cx="1480765" cy="284694"/>
            </a:xfrm>
            <a:prstGeom prst="rect">
              <a:avLst/>
            </a:prstGeom>
            <a:noFill/>
            <a:ln>
              <a:solidFill>
                <a:srgbClr val="2C7C9F"/>
              </a:solidFill>
            </a:ln>
          </p:spPr>
          <p:txBody>
            <a:bodyPr wrap="square" rtlCol="0">
              <a:spAutoFit/>
            </a:bodyPr>
            <a:lstStyle/>
            <a:p>
              <a:pPr defTabSz="514350">
                <a:defRPr/>
              </a:pPr>
              <a:r>
                <a:rPr lang="en-US" altLang="ko-KR" sz="1400" b="1" kern="0" dirty="0">
                  <a:solidFill>
                    <a:sysClr val="window" lastClr="FFFFFF"/>
                  </a:solidFill>
                  <a:latin typeface="Arial"/>
                  <a:ea typeface="맑은 고딕" panose="020B0503020000020004" pitchFamily="34" charset="-127"/>
                  <a:cs typeface="Arial" pitchFamily="34" charset="0"/>
                </a:rPr>
                <a:t>DESIGN</a:t>
              </a:r>
            </a:p>
          </p:txBody>
        </p:sp>
        <p:sp>
          <p:nvSpPr>
            <p:cNvPr id="91" name="Round Same Side Corner Rectangle 6">
              <a:extLst>
                <a:ext uri="{FF2B5EF4-FFF2-40B4-BE49-F238E27FC236}">
                  <a16:creationId xmlns:a16="http://schemas.microsoft.com/office/drawing/2014/main" id="{5F95DF6B-0C22-495E-AB8D-79DDBB306C1C}"/>
                </a:ext>
              </a:extLst>
            </p:cNvPr>
            <p:cNvSpPr>
              <a:spLocks noChangeAspect="1"/>
            </p:cNvSpPr>
            <p:nvPr/>
          </p:nvSpPr>
          <p:spPr>
            <a:xfrm rot="18900000" flipH="1">
              <a:off x="1720901" y="2255703"/>
              <a:ext cx="99274" cy="419875"/>
            </a:xfrm>
            <a:custGeom>
              <a:avLst/>
              <a:gdLst/>
              <a:ahLst/>
              <a:cxnLst/>
              <a:rect l="l" t="t" r="r" b="b"/>
              <a:pathLst>
                <a:path w="1035916" h="4153123">
                  <a:moveTo>
                    <a:pt x="277501" y="3759099"/>
                  </a:moveTo>
                  <a:lnTo>
                    <a:pt x="758408" y="3759099"/>
                  </a:lnTo>
                  <a:lnTo>
                    <a:pt x="517954" y="4153123"/>
                  </a:lnTo>
                  <a:close/>
                  <a:moveTo>
                    <a:pt x="42612" y="2944898"/>
                  </a:moveTo>
                  <a:cubicBezTo>
                    <a:pt x="153922" y="2941505"/>
                    <a:pt x="246502" y="2889483"/>
                    <a:pt x="275675" y="2819018"/>
                  </a:cubicBezTo>
                  <a:cubicBezTo>
                    <a:pt x="304648" y="2892614"/>
                    <a:pt x="403763" y="2945872"/>
                    <a:pt x="521107" y="2945872"/>
                  </a:cubicBezTo>
                  <a:cubicBezTo>
                    <a:pt x="638453" y="2945872"/>
                    <a:pt x="737567" y="2892613"/>
                    <a:pt x="766540" y="2819017"/>
                  </a:cubicBezTo>
                  <a:cubicBezTo>
                    <a:pt x="795133" y="2888142"/>
                    <a:pt x="884783" y="2939514"/>
                    <a:pt x="993299" y="2944464"/>
                  </a:cubicBezTo>
                  <a:lnTo>
                    <a:pt x="776840" y="3657264"/>
                  </a:lnTo>
                  <a:lnTo>
                    <a:pt x="258940" y="3657264"/>
                  </a:lnTo>
                  <a:close/>
                  <a:moveTo>
                    <a:pt x="809102" y="564558"/>
                  </a:moveTo>
                  <a:lnTo>
                    <a:pt x="1035914" y="564558"/>
                  </a:lnTo>
                  <a:lnTo>
                    <a:pt x="1035915" y="2838682"/>
                  </a:lnTo>
                  <a:cubicBezTo>
                    <a:pt x="1029586" y="2840409"/>
                    <a:pt x="1023074" y="2840731"/>
                    <a:pt x="1016490" y="2840731"/>
                  </a:cubicBezTo>
                  <a:cubicBezTo>
                    <a:pt x="901952" y="2840731"/>
                    <a:pt x="809102" y="2743612"/>
                    <a:pt x="809101" y="2623810"/>
                  </a:cubicBezTo>
                  <a:close/>
                  <a:moveTo>
                    <a:pt x="310569" y="564558"/>
                  </a:moveTo>
                  <a:lnTo>
                    <a:pt x="725347" y="564558"/>
                  </a:lnTo>
                  <a:lnTo>
                    <a:pt x="725347" y="2633342"/>
                  </a:lnTo>
                  <a:cubicBezTo>
                    <a:pt x="725347" y="2747880"/>
                    <a:pt x="632496" y="2840731"/>
                    <a:pt x="517958" y="2840731"/>
                  </a:cubicBezTo>
                  <a:cubicBezTo>
                    <a:pt x="403420" y="2840731"/>
                    <a:pt x="310569" y="2747880"/>
                    <a:pt x="310569" y="2633342"/>
                  </a:cubicBezTo>
                  <a:close/>
                  <a:moveTo>
                    <a:pt x="0" y="564557"/>
                  </a:moveTo>
                  <a:lnTo>
                    <a:pt x="226813" y="564557"/>
                  </a:lnTo>
                  <a:lnTo>
                    <a:pt x="226813" y="2623810"/>
                  </a:lnTo>
                  <a:cubicBezTo>
                    <a:pt x="226813" y="2743612"/>
                    <a:pt x="133962" y="2840731"/>
                    <a:pt x="19424" y="2840730"/>
                  </a:cubicBezTo>
                  <a:cubicBezTo>
                    <a:pt x="12841" y="2840730"/>
                    <a:pt x="6329" y="2840409"/>
                    <a:pt x="0" y="2838682"/>
                  </a:cubicBezTo>
                  <a:close/>
                  <a:moveTo>
                    <a:pt x="71964" y="71964"/>
                  </a:moveTo>
                  <a:cubicBezTo>
                    <a:pt x="116427" y="27501"/>
                    <a:pt x="177852" y="0"/>
                    <a:pt x="245701" y="0"/>
                  </a:cubicBezTo>
                  <a:lnTo>
                    <a:pt x="790215" y="0"/>
                  </a:lnTo>
                  <a:cubicBezTo>
                    <a:pt x="925912" y="0"/>
                    <a:pt x="1035916" y="110004"/>
                    <a:pt x="1035916" y="245701"/>
                  </a:cubicBezTo>
                  <a:cubicBezTo>
                    <a:pt x="1035916" y="327601"/>
                    <a:pt x="1035915" y="409501"/>
                    <a:pt x="1035915" y="491401"/>
                  </a:cubicBezTo>
                  <a:lnTo>
                    <a:pt x="0" y="491401"/>
                  </a:lnTo>
                  <a:lnTo>
                    <a:pt x="0" y="245701"/>
                  </a:lnTo>
                  <a:cubicBezTo>
                    <a:pt x="0" y="177853"/>
                    <a:pt x="27501" y="116427"/>
                    <a:pt x="71964" y="71964"/>
                  </a:cubicBezTo>
                  <a:close/>
                </a:path>
              </a:pathLst>
            </a:custGeom>
            <a:solidFill>
              <a:sysClr val="window" lastClr="FFFFFF"/>
            </a:solidFill>
            <a:ln w="1905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514350">
                <a:defRPr/>
              </a:pPr>
              <a:endParaRPr lang="ko-KR" altLang="en-US" sz="1400" kern="0">
                <a:solidFill>
                  <a:sysClr val="window" lastClr="FFFFFF"/>
                </a:solidFill>
                <a:latin typeface="Arial"/>
                <a:ea typeface="굴림"/>
                <a:cs typeface="Arial" charset="0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8A5ADF4C-EF89-42D7-9A25-3965F111975D}"/>
                </a:ext>
              </a:extLst>
            </p:cNvPr>
            <p:cNvSpPr/>
            <p:nvPr/>
          </p:nvSpPr>
          <p:spPr>
            <a:xfrm>
              <a:off x="3668004" y="3592609"/>
              <a:ext cx="6912000" cy="684000"/>
            </a:xfrm>
            <a:prstGeom prst="rect">
              <a:avLst/>
            </a:prstGeom>
            <a:solidFill>
              <a:sysClr val="window" lastClr="FFFFFF"/>
            </a:solidFill>
            <a:ln w="6350" cap="flat" cmpd="sng" algn="ctr">
              <a:solidFill>
                <a:srgbClr val="2C7C9F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514350">
                <a:defRPr/>
              </a:pPr>
              <a:endParaRPr lang="ko-KR" altLang="en-US" sz="1200" kern="0">
                <a:solidFill>
                  <a:sysClr val="window" lastClr="FFFFFF"/>
                </a:solidFill>
                <a:latin typeface="Arial"/>
                <a:ea typeface="굴림"/>
                <a:cs typeface="Arial" charset="0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A43670BA-6DD8-4908-9A65-046174D557DD}"/>
                </a:ext>
              </a:extLst>
            </p:cNvPr>
            <p:cNvSpPr txBox="1"/>
            <p:nvPr/>
          </p:nvSpPr>
          <p:spPr>
            <a:xfrm>
              <a:off x="3662401" y="3726860"/>
              <a:ext cx="6759524" cy="218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defTabSz="257175">
                <a:buFont typeface="Arial" panose="020B0604020202020204" pitchFamily="34" charset="0"/>
                <a:buChar char="•"/>
                <a:defRPr/>
              </a:pPr>
              <a:r>
                <a:rPr lang="en-GB" sz="1400" kern="0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1-3-6 Months, 1,2,3,4,5 years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95D55B0C-7CCE-4B28-8FA1-4E6C34ACD480}"/>
                </a:ext>
              </a:extLst>
            </p:cNvPr>
            <p:cNvSpPr/>
            <p:nvPr/>
          </p:nvSpPr>
          <p:spPr>
            <a:xfrm>
              <a:off x="1322401" y="3592609"/>
              <a:ext cx="2340000" cy="684000"/>
            </a:xfrm>
            <a:prstGeom prst="rect">
              <a:avLst/>
            </a:prstGeom>
            <a:solidFill>
              <a:srgbClr val="2C7C9F"/>
            </a:solidFill>
            <a:ln w="3175" cap="flat" cmpd="sng" algn="ctr">
              <a:solidFill>
                <a:srgbClr val="2C7C9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fr-FR" sz="1400" kern="0" dirty="0">
                <a:solidFill>
                  <a:sysClr val="window" lastClr="FFFFFF"/>
                </a:solidFill>
                <a:latin typeface="Arial"/>
                <a:cs typeface="Arial" charset="0"/>
              </a:endParaRPr>
            </a:p>
          </p:txBody>
        </p:sp>
        <p:sp>
          <p:nvSpPr>
            <p:cNvPr id="84" name="TextBox 29">
              <a:extLst>
                <a:ext uri="{FF2B5EF4-FFF2-40B4-BE49-F238E27FC236}">
                  <a16:creationId xmlns:a16="http://schemas.microsoft.com/office/drawing/2014/main" id="{8B61239F-B072-4D46-8101-4B0EDE3DD2C2}"/>
                </a:ext>
              </a:extLst>
            </p:cNvPr>
            <p:cNvSpPr txBox="1"/>
            <p:nvPr/>
          </p:nvSpPr>
          <p:spPr>
            <a:xfrm>
              <a:off x="2018061" y="3824585"/>
              <a:ext cx="1480760" cy="4839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514350">
                <a:defRPr/>
              </a:pPr>
              <a:r>
                <a:rPr lang="en-US" altLang="ko-KR" sz="1400" b="1" kern="0" dirty="0">
                  <a:solidFill>
                    <a:sysClr val="window" lastClr="FFFFFF"/>
                  </a:solidFill>
                  <a:latin typeface="Arial"/>
                  <a:ea typeface="맑은 고딕" panose="020B0503020000020004" pitchFamily="34" charset="-127"/>
                  <a:cs typeface="Arial" pitchFamily="34" charset="0"/>
                </a:rPr>
                <a:t>FOLLOW-UP VISITS</a:t>
              </a:r>
            </a:p>
          </p:txBody>
        </p:sp>
        <p:pic>
          <p:nvPicPr>
            <p:cNvPr id="85" name="Graphic 84" descr="Daily calendar outline">
              <a:extLst>
                <a:ext uri="{FF2B5EF4-FFF2-40B4-BE49-F238E27FC236}">
                  <a16:creationId xmlns:a16="http://schemas.microsoft.com/office/drawing/2014/main" id="{9DEA0E0E-AEAF-4772-9163-F8F0E8A43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1467802" y="3809682"/>
              <a:ext cx="577547" cy="460133"/>
            </a:xfrm>
            <a:prstGeom prst="rect">
              <a:avLst/>
            </a:prstGeom>
          </p:spPr>
        </p:pic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18AEE2F9-023D-457C-9792-2121FF06BB5C}"/>
                </a:ext>
              </a:extLst>
            </p:cNvPr>
            <p:cNvSpPr/>
            <p:nvPr/>
          </p:nvSpPr>
          <p:spPr>
            <a:xfrm>
              <a:off x="3668004" y="5072622"/>
              <a:ext cx="6912000" cy="684000"/>
            </a:xfrm>
            <a:prstGeom prst="rect">
              <a:avLst/>
            </a:prstGeom>
            <a:solidFill>
              <a:sysClr val="window" lastClr="FFFFFF"/>
            </a:solidFill>
            <a:ln w="6350" cap="flat" cmpd="sng" algn="ctr">
              <a:solidFill>
                <a:srgbClr val="2C7C9F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514350">
                <a:defRPr/>
              </a:pPr>
              <a:endParaRPr lang="ko-KR" altLang="en-US" sz="1400" kern="0">
                <a:solidFill>
                  <a:sysClr val="window" lastClr="FFFFFF"/>
                </a:solidFill>
                <a:latin typeface="Arial"/>
                <a:ea typeface="굴림"/>
                <a:cs typeface="Arial" charset="0"/>
              </a:endParaRPr>
            </a:p>
          </p:txBody>
        </p:sp>
        <p:sp>
          <p:nvSpPr>
            <p:cNvPr id="75" name="TextBox 29">
              <a:extLst>
                <a:ext uri="{FF2B5EF4-FFF2-40B4-BE49-F238E27FC236}">
                  <a16:creationId xmlns:a16="http://schemas.microsoft.com/office/drawing/2014/main" id="{7A75C683-E79E-4529-B5F1-425FAAC588B0}"/>
                </a:ext>
              </a:extLst>
            </p:cNvPr>
            <p:cNvSpPr txBox="1"/>
            <p:nvPr/>
          </p:nvSpPr>
          <p:spPr>
            <a:xfrm>
              <a:off x="3662401" y="5072621"/>
              <a:ext cx="5951335" cy="560491"/>
            </a:xfrm>
            <a:prstGeom prst="rect">
              <a:avLst/>
            </a:prstGeom>
            <a:noFill/>
          </p:spPr>
          <p:txBody>
            <a:bodyPr wrap="square" lIns="51435" tIns="25718" rIns="51435" bIns="25718" rtlCol="0" anchor="t">
              <a:spAutoFit/>
            </a:bodyPr>
            <a:lstStyle/>
            <a:p>
              <a:pPr marL="285750" indent="-285750" defTabSz="685800">
                <a:buFont typeface="Wingdings" panose="05000000000000000000" pitchFamily="2" charset="2"/>
                <a:buChar char="§"/>
                <a:defRPr/>
              </a:pPr>
              <a:r>
                <a:rPr lang="en-US" altLang="ko-KR" sz="1200" kern="0" dirty="0">
                  <a:solidFill>
                    <a:prstClr val="black"/>
                  </a:solidFill>
                  <a:latin typeface="Arial"/>
                  <a:ea typeface="맑은 고딕"/>
                  <a:cs typeface="Arial"/>
                </a:rPr>
                <a:t>US: Dr. Ehrin Armstrong </a:t>
              </a:r>
            </a:p>
            <a:p>
              <a:pPr marL="285750" indent="-285750" defTabSz="685800">
                <a:buFont typeface="Wingdings" panose="05000000000000000000" pitchFamily="2" charset="2"/>
                <a:buChar char="§"/>
                <a:defRPr/>
              </a:pPr>
              <a:r>
                <a:rPr lang="en-US" altLang="ko-KR" sz="1200" kern="0" dirty="0">
                  <a:solidFill>
                    <a:prstClr val="black"/>
                  </a:solidFill>
                  <a:latin typeface="Arial"/>
                  <a:ea typeface="맑은 고딕"/>
                  <a:cs typeface="Arial"/>
                </a:rPr>
                <a:t>EU: Prof. Marianne Brodmann </a:t>
              </a:r>
            </a:p>
            <a:p>
              <a:pPr marL="285750" indent="-285750" defTabSz="685800">
                <a:buFont typeface="Wingdings" panose="05000000000000000000" pitchFamily="2" charset="2"/>
                <a:buChar char="§"/>
                <a:defRPr/>
              </a:pPr>
              <a:r>
                <a:rPr lang="en-US" altLang="ko-KR" sz="1200" kern="0" dirty="0">
                  <a:solidFill>
                    <a:prstClr val="black"/>
                  </a:solidFill>
                  <a:latin typeface="Arial"/>
                  <a:ea typeface="맑은 고딕"/>
                  <a:cs typeface="Arial"/>
                </a:rPr>
                <a:t>Asia: Prof Tang </a:t>
              </a:r>
              <a:r>
                <a:rPr lang="en-US" altLang="ko-KR" sz="1200" kern="0" dirty="0" err="1">
                  <a:solidFill>
                    <a:prstClr val="black"/>
                  </a:solidFill>
                  <a:latin typeface="Arial"/>
                  <a:ea typeface="맑은 고딕"/>
                  <a:cs typeface="Arial"/>
                </a:rPr>
                <a:t>Tjun</a:t>
              </a:r>
              <a:r>
                <a:rPr lang="en-US" altLang="ko-KR" sz="1200" kern="0" dirty="0">
                  <a:solidFill>
                    <a:prstClr val="black"/>
                  </a:solidFill>
                  <a:latin typeface="Arial"/>
                  <a:ea typeface="맑은 고딕"/>
                  <a:cs typeface="Arial"/>
                </a:rPr>
                <a:t> Yip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B42D0792-9059-4B85-BE0E-0AF606AFF3C6}"/>
                </a:ext>
              </a:extLst>
            </p:cNvPr>
            <p:cNvSpPr/>
            <p:nvPr/>
          </p:nvSpPr>
          <p:spPr>
            <a:xfrm>
              <a:off x="1322401" y="5072622"/>
              <a:ext cx="2340000" cy="684000"/>
            </a:xfrm>
            <a:prstGeom prst="rect">
              <a:avLst/>
            </a:prstGeom>
            <a:solidFill>
              <a:srgbClr val="2C7C9F"/>
            </a:solidFill>
            <a:ln w="3175" cap="flat" cmpd="sng" algn="ctr">
              <a:solidFill>
                <a:srgbClr val="2C7C9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fr-FR" sz="1400" kern="0" dirty="0">
                <a:solidFill>
                  <a:sysClr val="window" lastClr="FFFFFF"/>
                </a:solidFill>
                <a:latin typeface="Arial"/>
                <a:cs typeface="Arial" charset="0"/>
              </a:endParaRPr>
            </a:p>
          </p:txBody>
        </p:sp>
        <p:sp>
          <p:nvSpPr>
            <p:cNvPr id="79" name="TextBox 29">
              <a:extLst>
                <a:ext uri="{FF2B5EF4-FFF2-40B4-BE49-F238E27FC236}">
                  <a16:creationId xmlns:a16="http://schemas.microsoft.com/office/drawing/2014/main" id="{9AF0946C-DD5F-4F4C-999E-5BA44B7E9034}"/>
                </a:ext>
              </a:extLst>
            </p:cNvPr>
            <p:cNvSpPr txBox="1"/>
            <p:nvPr/>
          </p:nvSpPr>
          <p:spPr>
            <a:xfrm>
              <a:off x="2018061" y="5213150"/>
              <a:ext cx="1365456" cy="284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514350">
                <a:defRPr/>
              </a:pPr>
              <a:r>
                <a:rPr lang="en-US" altLang="ko-KR" sz="1400" b="1" kern="0" dirty="0">
                  <a:solidFill>
                    <a:sysClr val="window" lastClr="FFFFFF"/>
                  </a:solidFill>
                  <a:latin typeface="Arial"/>
                  <a:ea typeface="맑은 고딕" panose="020B0503020000020004" pitchFamily="34" charset="-127"/>
                  <a:cs typeface="Arial" pitchFamily="34" charset="0"/>
                </a:rPr>
                <a:t>PIs</a:t>
              </a:r>
            </a:p>
          </p:txBody>
        </p:sp>
        <p:pic>
          <p:nvPicPr>
            <p:cNvPr id="95" name="Picture 2" descr="Principal Investigators – The University Consortium">
              <a:extLst>
                <a:ext uri="{FF2B5EF4-FFF2-40B4-BE49-F238E27FC236}">
                  <a16:creationId xmlns:a16="http://schemas.microsoft.com/office/drawing/2014/main" id="{396DE1A9-CE2D-4EA8-ADA0-FAB19A7D4B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15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2136" y="5200858"/>
              <a:ext cx="413702" cy="467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1EA2D13A-CA54-4A94-9063-E6DFCE1A4C42}"/>
                </a:ext>
              </a:extLst>
            </p:cNvPr>
            <p:cNvSpPr txBox="1"/>
            <p:nvPr/>
          </p:nvSpPr>
          <p:spPr>
            <a:xfrm>
              <a:off x="6841066" y="5779991"/>
              <a:ext cx="3749385" cy="1850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00">
                <a:defRPr/>
              </a:pPr>
              <a:r>
                <a:rPr lang="en-US" sz="1050" dirty="0">
                  <a:solidFill>
                    <a:srgbClr val="000000"/>
                  </a:solidFill>
                  <a:latin typeface="Source Sans Pro" panose="020B0503030403020204" pitchFamily="34" charset="0"/>
                </a:rPr>
                <a:t>ClinicalTrials.gov Identifier: NCT05055297</a:t>
              </a:r>
              <a:endParaRPr lang="en-CH" sz="1050" dirty="0">
                <a:solidFill>
                  <a:prstClr val="black"/>
                </a:solidFill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0260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F502A-1EED-4F4F-8819-D99DC769E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SELUTION SLR BTK-IDE Trial- Flow Chart</a:t>
            </a:r>
            <a:endParaRPr lang="en-CH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F9FF81-759C-4CFD-A900-23FFCF49E0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1" y="1237297"/>
            <a:ext cx="10901792" cy="4923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7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5D48BEE-FE22-BA4A-8489-1F927434E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416" y="20985"/>
            <a:ext cx="11430000" cy="485746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Addressing Coating Limitations</a:t>
            </a:r>
            <a:endParaRPr lang="en-US" sz="4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A986A2-55B4-5F49-BE78-CC94F1939B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44644" y="6399036"/>
            <a:ext cx="369568" cy="369331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B6184B-E7B6-2B4F-82C6-C8ACA3B043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817D8B-8542-FE40-9489-026888CCE8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8315" y="1695774"/>
            <a:ext cx="5768107" cy="423636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/>
              <a:t>Increased risk of emboli from large coating particulates</a:t>
            </a:r>
            <a:r>
              <a:rPr lang="en-US" sz="2000" baseline="30000" dirty="0"/>
              <a:t>1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US" sz="1800" dirty="0"/>
              <a:t>Flaking of coating is a concern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US" sz="1800" dirty="0"/>
              <a:t>Particulate &gt; 300µm has been captured in post coronary track model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/>
              <a:t>Drug loss in transit</a:t>
            </a:r>
            <a:r>
              <a:rPr lang="en-US" sz="2000" baseline="30000" dirty="0"/>
              <a:t>2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US" sz="1800" dirty="0"/>
              <a:t>Variation in drug loss could result in inconsistent drug delivery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US" sz="1800" dirty="0"/>
              <a:t>≈50-80% of drug lost in transit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US" sz="1800" dirty="0"/>
              <a:t>Slight fluctuations in dose have potential to effect safety and efficacy due paclitaxel’s narrow therapeutic window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bg2"/>
              </a:buClr>
              <a:buFont typeface="System Font Regular"/>
              <a:buChar char="-"/>
              <a:defRPr/>
            </a:pPr>
            <a:endParaRPr lang="en-US" sz="1800" dirty="0"/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bg2"/>
              </a:buClr>
              <a:buFont typeface="System Font Regular"/>
              <a:buChar char="-"/>
            </a:pPr>
            <a:endParaRPr lang="en-US" sz="1800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D53CF5-A0D9-6341-80EB-63DF632B3167}"/>
              </a:ext>
            </a:extLst>
          </p:cNvPr>
          <p:cNvSpPr/>
          <p:nvPr/>
        </p:nvSpPr>
        <p:spPr>
          <a:xfrm>
            <a:off x="473201" y="1044833"/>
            <a:ext cx="11359494" cy="49945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Risk of Emboli from Large Coating Particulates and Drug Loss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7E9AF5-A689-B046-9801-E7C5DC051619}"/>
              </a:ext>
            </a:extLst>
          </p:cNvPr>
          <p:cNvSpPr/>
          <p:nvPr/>
        </p:nvSpPr>
        <p:spPr>
          <a:xfrm>
            <a:off x="855785" y="6384429"/>
            <a:ext cx="94253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0" i="0" u="none" strike="noStrike" kern="1200" cap="none" spc="0" normalizeH="0" baseline="3000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Granada et al. Impact of Paclitaxel Dose on Tissue Pharmacokinetics and Vascular Healing– JACC Card Inter 2015; </a:t>
            </a:r>
            <a:r>
              <a:rPr kumimoji="0" lang="en-US" sz="1000" b="0" i="0" u="none" strike="noStrike" kern="1200" cap="none" spc="0" normalizeH="0" baseline="3000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Brodmann: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EuroPCR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2015; </a:t>
            </a:r>
            <a:r>
              <a:rPr kumimoji="0" lang="en-US" sz="1000" b="0" i="0" u="none" strike="noStrike" kern="1200" cap="none" spc="0" normalizeH="0" baseline="3000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Sequent Please Neo IFU with similar language in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Lutonix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balloon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DA362BF-BE60-E047-A19E-B0C398778D4A}"/>
              </a:ext>
            </a:extLst>
          </p:cNvPr>
          <p:cNvGrpSpPr/>
          <p:nvPr/>
        </p:nvGrpSpPr>
        <p:grpSpPr>
          <a:xfrm>
            <a:off x="6096000" y="1883077"/>
            <a:ext cx="5515637" cy="2675477"/>
            <a:chOff x="6231985" y="1883076"/>
            <a:chExt cx="5861533" cy="2843261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DAA40A6-2F66-BB4E-873D-E0960F980915}"/>
                </a:ext>
              </a:extLst>
            </p:cNvPr>
            <p:cNvSpPr/>
            <p:nvPr/>
          </p:nvSpPr>
          <p:spPr>
            <a:xfrm>
              <a:off x="6231985" y="1883076"/>
              <a:ext cx="5861533" cy="2744765"/>
            </a:xfrm>
            <a:prstGeom prst="rect">
              <a:avLst/>
            </a:prstGeom>
            <a:solidFill>
              <a:schemeClr val="bg1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≈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579B153-8821-7F47-A5B4-BEE2F31C0681}"/>
                </a:ext>
              </a:extLst>
            </p:cNvPr>
            <p:cNvSpPr/>
            <p:nvPr/>
          </p:nvSpPr>
          <p:spPr>
            <a:xfrm>
              <a:off x="9420069" y="2659351"/>
              <a:ext cx="819302" cy="196202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0500A4D-E2C6-704A-8B32-0578A1ABF8C7}"/>
                </a:ext>
              </a:extLst>
            </p:cNvPr>
            <p:cNvSpPr/>
            <p:nvPr/>
          </p:nvSpPr>
          <p:spPr>
            <a:xfrm>
              <a:off x="8600513" y="3246424"/>
              <a:ext cx="819302" cy="137912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8AB1A07-5694-B74E-A89E-A5D573CD0096}"/>
                </a:ext>
              </a:extLst>
            </p:cNvPr>
            <p:cNvSpPr/>
            <p:nvPr/>
          </p:nvSpPr>
          <p:spPr>
            <a:xfrm>
              <a:off x="7790446" y="4448511"/>
              <a:ext cx="811420" cy="17312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17265DB3-57C8-824C-8DC5-3BABE8941845}"/>
                </a:ext>
              </a:extLst>
            </p:cNvPr>
            <p:cNvGrpSpPr/>
            <p:nvPr/>
          </p:nvGrpSpPr>
          <p:grpSpPr>
            <a:xfrm>
              <a:off x="9793712" y="2337558"/>
              <a:ext cx="69234" cy="662713"/>
              <a:chOff x="4516637" y="3624732"/>
              <a:chExt cx="69234" cy="662713"/>
            </a:xfrm>
          </p:grpSpPr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631D5A8F-4021-9B40-988F-28841E28E3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52645" y="3624732"/>
                <a:ext cx="0" cy="65625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26665742-BCF1-6346-84F7-A73E8E6D42ED}"/>
                  </a:ext>
                </a:extLst>
              </p:cNvPr>
              <p:cNvCxnSpPr/>
              <p:nvPr/>
            </p:nvCxnSpPr>
            <p:spPr>
              <a:xfrm>
                <a:off x="4519812" y="3630220"/>
                <a:ext cx="6605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CD0D9EF9-8AAE-054E-B577-D57225877798}"/>
                  </a:ext>
                </a:extLst>
              </p:cNvPr>
              <p:cNvCxnSpPr/>
              <p:nvPr/>
            </p:nvCxnSpPr>
            <p:spPr>
              <a:xfrm>
                <a:off x="4516637" y="4287445"/>
                <a:ext cx="6605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0D10BCB-2073-D84C-BDE4-1485DF441928}"/>
                </a:ext>
              </a:extLst>
            </p:cNvPr>
            <p:cNvGrpSpPr/>
            <p:nvPr/>
          </p:nvGrpSpPr>
          <p:grpSpPr>
            <a:xfrm>
              <a:off x="8991842" y="3064618"/>
              <a:ext cx="66059" cy="396875"/>
              <a:chOff x="4519812" y="3887395"/>
              <a:chExt cx="66059" cy="396875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C7E4E66F-83B4-DD43-86C6-15CEB8F846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52645" y="3891098"/>
                <a:ext cx="0" cy="38988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6D887803-6556-6D4C-BEE5-DD92B0A8F059}"/>
                  </a:ext>
                </a:extLst>
              </p:cNvPr>
              <p:cNvCxnSpPr/>
              <p:nvPr/>
            </p:nvCxnSpPr>
            <p:spPr>
              <a:xfrm>
                <a:off x="4519812" y="3887395"/>
                <a:ext cx="6605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03CC7566-06F5-9842-9429-81CEAE93A17A}"/>
                  </a:ext>
                </a:extLst>
              </p:cNvPr>
              <p:cNvCxnSpPr/>
              <p:nvPr/>
            </p:nvCxnSpPr>
            <p:spPr>
              <a:xfrm>
                <a:off x="4519812" y="4284270"/>
                <a:ext cx="6605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84FA836-C2D9-024C-A726-9F872194DE2F}"/>
                </a:ext>
              </a:extLst>
            </p:cNvPr>
            <p:cNvSpPr txBox="1"/>
            <p:nvPr/>
          </p:nvSpPr>
          <p:spPr>
            <a:xfrm>
              <a:off x="9632522" y="2093461"/>
              <a:ext cx="4203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63656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826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9D08006-5FB3-8D43-89AA-3084EB3DD79E}"/>
                </a:ext>
              </a:extLst>
            </p:cNvPr>
            <p:cNvSpPr txBox="1"/>
            <p:nvPr/>
          </p:nvSpPr>
          <p:spPr>
            <a:xfrm>
              <a:off x="8829943" y="2822058"/>
              <a:ext cx="4203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63656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579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8894F90-F699-6149-B727-9DEE40048C5B}"/>
                </a:ext>
              </a:extLst>
            </p:cNvPr>
            <p:cNvSpPr txBox="1"/>
            <p:nvPr/>
          </p:nvSpPr>
          <p:spPr>
            <a:xfrm>
              <a:off x="8039368" y="4172781"/>
              <a:ext cx="3417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63656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66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EB67423-6857-7441-9630-90A059DB0E5C}"/>
                </a:ext>
              </a:extLst>
            </p:cNvPr>
            <p:cNvSpPr/>
            <p:nvPr/>
          </p:nvSpPr>
          <p:spPr>
            <a:xfrm>
              <a:off x="10635258" y="3026390"/>
              <a:ext cx="83506" cy="8350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1B9DC8C-EC00-944B-A9EF-84FEA14C2759}"/>
                </a:ext>
              </a:extLst>
            </p:cNvPr>
            <p:cNvSpPr/>
            <p:nvPr/>
          </p:nvSpPr>
          <p:spPr>
            <a:xfrm>
              <a:off x="10637346" y="3258122"/>
              <a:ext cx="83506" cy="8350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41817BA-8BFC-764B-91E4-20F68C5730ED}"/>
                </a:ext>
              </a:extLst>
            </p:cNvPr>
            <p:cNvSpPr/>
            <p:nvPr/>
          </p:nvSpPr>
          <p:spPr>
            <a:xfrm>
              <a:off x="10637346" y="3496116"/>
              <a:ext cx="83506" cy="8350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0982E0E-1E7E-3542-984A-C02514B6DB92}"/>
                </a:ext>
              </a:extLst>
            </p:cNvPr>
            <p:cNvSpPr txBox="1"/>
            <p:nvPr/>
          </p:nvSpPr>
          <p:spPr>
            <a:xfrm>
              <a:off x="10660176" y="2913932"/>
              <a:ext cx="6334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63656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Ranger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0EDE423-C433-1C4E-8D1F-C006E6AAB132}"/>
                </a:ext>
              </a:extLst>
            </p:cNvPr>
            <p:cNvSpPr txBox="1"/>
            <p:nvPr/>
          </p:nvSpPr>
          <p:spPr>
            <a:xfrm>
              <a:off x="10664582" y="3150901"/>
              <a:ext cx="6608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3656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Lutonix</a:t>
              </a: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6365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A318887-986F-6D44-A91A-BFCD2892B88E}"/>
                </a:ext>
              </a:extLst>
            </p:cNvPr>
            <p:cNvSpPr txBox="1"/>
            <p:nvPr/>
          </p:nvSpPr>
          <p:spPr>
            <a:xfrm>
              <a:off x="10653130" y="3403726"/>
              <a:ext cx="11335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63656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IN.PACT Pacific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FCD7B33-FAC2-A444-A21A-237637ACF5EB}"/>
                </a:ext>
              </a:extLst>
            </p:cNvPr>
            <p:cNvCxnSpPr>
              <a:cxnSpLocks/>
            </p:cNvCxnSpPr>
            <p:nvPr/>
          </p:nvCxnSpPr>
          <p:spPr>
            <a:xfrm>
              <a:off x="7201822" y="2249776"/>
              <a:ext cx="0" cy="2378497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7357544-5C97-7449-9685-438A780DC4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94426" y="4620877"/>
              <a:ext cx="3647029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C771483-82D8-4346-833F-9D8F641D7026}"/>
                </a:ext>
              </a:extLst>
            </p:cNvPr>
            <p:cNvCxnSpPr>
              <a:cxnSpLocks/>
            </p:cNvCxnSpPr>
            <p:nvPr/>
          </p:nvCxnSpPr>
          <p:spPr>
            <a:xfrm>
              <a:off x="7197950" y="2252951"/>
              <a:ext cx="63500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D5486FB-60DD-9F49-A0CF-E8998F7CC82E}"/>
                </a:ext>
              </a:extLst>
            </p:cNvPr>
            <p:cNvCxnSpPr>
              <a:cxnSpLocks/>
            </p:cNvCxnSpPr>
            <p:nvPr/>
          </p:nvCxnSpPr>
          <p:spPr>
            <a:xfrm>
              <a:off x="7205908" y="2843174"/>
              <a:ext cx="63500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8B445A9-E4C8-8B48-8632-0354E1E9C52E}"/>
                </a:ext>
              </a:extLst>
            </p:cNvPr>
            <p:cNvCxnSpPr>
              <a:cxnSpLocks/>
            </p:cNvCxnSpPr>
            <p:nvPr/>
          </p:nvCxnSpPr>
          <p:spPr>
            <a:xfrm>
              <a:off x="7203133" y="3449114"/>
              <a:ext cx="63500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2C8F591-F4B6-A844-9C76-4220DC7430E0}"/>
                </a:ext>
              </a:extLst>
            </p:cNvPr>
            <p:cNvCxnSpPr>
              <a:cxnSpLocks/>
            </p:cNvCxnSpPr>
            <p:nvPr/>
          </p:nvCxnSpPr>
          <p:spPr>
            <a:xfrm>
              <a:off x="7205909" y="4032304"/>
              <a:ext cx="63500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F2D377E-3B44-4945-8A34-D982BFD872E3}"/>
                </a:ext>
              </a:extLst>
            </p:cNvPr>
            <p:cNvSpPr txBox="1"/>
            <p:nvPr/>
          </p:nvSpPr>
          <p:spPr>
            <a:xfrm>
              <a:off x="6654342" y="2103839"/>
              <a:ext cx="4988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63656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1000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507E904-FBDE-6948-932C-0E9C44E87605}"/>
                </a:ext>
              </a:extLst>
            </p:cNvPr>
            <p:cNvSpPr txBox="1"/>
            <p:nvPr/>
          </p:nvSpPr>
          <p:spPr>
            <a:xfrm>
              <a:off x="6741134" y="2689563"/>
              <a:ext cx="4203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63656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750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A3E66FC-2970-734F-9967-E20BA5D1E428}"/>
                </a:ext>
              </a:extLst>
            </p:cNvPr>
            <p:cNvSpPr txBox="1"/>
            <p:nvPr/>
          </p:nvSpPr>
          <p:spPr>
            <a:xfrm>
              <a:off x="6747769" y="3289709"/>
              <a:ext cx="4203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63656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500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CC34B5D-90F5-AB4F-A4BE-71115E730CB0}"/>
                </a:ext>
              </a:extLst>
            </p:cNvPr>
            <p:cNvSpPr txBox="1"/>
            <p:nvPr/>
          </p:nvSpPr>
          <p:spPr>
            <a:xfrm>
              <a:off x="6748168" y="3881878"/>
              <a:ext cx="4203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63656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250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0376105-6FC3-D246-A0AF-34EE6E0C4BA4}"/>
                </a:ext>
              </a:extLst>
            </p:cNvPr>
            <p:cNvSpPr txBox="1"/>
            <p:nvPr/>
          </p:nvSpPr>
          <p:spPr>
            <a:xfrm>
              <a:off x="6907687" y="4449338"/>
              <a:ext cx="2632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63656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9F4D65F-E5A3-9D49-AB70-BB244F03C1D6}"/>
                </a:ext>
              </a:extLst>
            </p:cNvPr>
            <p:cNvSpPr txBox="1"/>
            <p:nvPr/>
          </p:nvSpPr>
          <p:spPr>
            <a:xfrm rot="16200000">
              <a:off x="5555629" y="3309506"/>
              <a:ext cx="1853071" cy="282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63656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# of Particles &gt;300μm</a:t>
              </a:r>
              <a:r>
                <a:rPr kumimoji="0" lang="en-US" sz="11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63656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  <a:endPara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6365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0C2271E3-AA5A-8D4A-8782-41325936CD78}"/>
                </a:ext>
              </a:extLst>
            </p:cNvPr>
            <p:cNvGrpSpPr/>
            <p:nvPr/>
          </p:nvGrpSpPr>
          <p:grpSpPr>
            <a:xfrm>
              <a:off x="8178153" y="4390625"/>
              <a:ext cx="66059" cy="76200"/>
              <a:chOff x="4519812" y="3887395"/>
              <a:chExt cx="66059" cy="76200"/>
            </a:xfrm>
          </p:grpSpPr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38B1429E-1D73-C34F-84DB-5C49E2FEB3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52646" y="3891098"/>
                <a:ext cx="0" cy="7159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30FB49DE-010F-0747-89FD-A77878A5CB93}"/>
                  </a:ext>
                </a:extLst>
              </p:cNvPr>
              <p:cNvCxnSpPr/>
              <p:nvPr/>
            </p:nvCxnSpPr>
            <p:spPr>
              <a:xfrm>
                <a:off x="4519812" y="3887395"/>
                <a:ext cx="6605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8DF35571-1513-924F-8A26-CF9F0276AC73}"/>
                  </a:ext>
                </a:extLst>
              </p:cNvPr>
              <p:cNvCxnSpPr/>
              <p:nvPr/>
            </p:nvCxnSpPr>
            <p:spPr>
              <a:xfrm>
                <a:off x="4519812" y="3963595"/>
                <a:ext cx="6605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id="{667B573B-1493-9249-89F5-FB79B62FFC9C}"/>
              </a:ext>
            </a:extLst>
          </p:cNvPr>
          <p:cNvSpPr txBox="1"/>
          <p:nvPr/>
        </p:nvSpPr>
        <p:spPr>
          <a:xfrm>
            <a:off x="668922" y="5941911"/>
            <a:ext cx="11058695" cy="338554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“Should reach the target lesion as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quickly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as possible (=&gt; target oriented drug delivery in ”1 shot“, approx. 30 sec.)”</a:t>
            </a:r>
            <a:r>
              <a:rPr kumimoji="0" lang="en-US" sz="1600" b="0" i="1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225034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AECCC6-1FCC-4753-A603-3CB97BF1F93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316006" y="6396691"/>
            <a:ext cx="406400" cy="365125"/>
          </a:xfrm>
        </p:spPr>
        <p:txBody>
          <a:bodyPr/>
          <a:lstStyle/>
          <a:p>
            <a:fld id="{F2730D67-CCD0-4B60-B133-03E041EBF679}" type="slidenum">
              <a:rPr lang="en-US" smtClean="0"/>
              <a:t>21</a:t>
            </a:fld>
            <a:endParaRPr lang="en-US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2F2998ED-C82D-7F4F-9B2E-EF0715871CC2}"/>
              </a:ext>
            </a:extLst>
          </p:cNvPr>
          <p:cNvSpPr txBox="1"/>
          <p:nvPr/>
        </p:nvSpPr>
        <p:spPr>
          <a:xfrm>
            <a:off x="230662" y="1034901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365693"/>
                </a:solidFill>
              </a:rPr>
              <a:t>  </a:t>
            </a:r>
            <a:r>
              <a:rPr lang="en-US" sz="1600" b="1" dirty="0">
                <a:solidFill>
                  <a:schemeClr val="accent3"/>
                </a:solidFill>
              </a:rPr>
              <a:t>2003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8B74B0A7-ED51-3445-98E8-2E98B8BB3AB2}"/>
              </a:ext>
            </a:extLst>
          </p:cNvPr>
          <p:cNvSpPr txBox="1"/>
          <p:nvPr/>
        </p:nvSpPr>
        <p:spPr>
          <a:xfrm>
            <a:off x="355791" y="5933813"/>
            <a:ext cx="601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365693"/>
                </a:solidFill>
              </a:rPr>
              <a:t>2020</a:t>
            </a:r>
          </a:p>
        </p:txBody>
      </p:sp>
      <p:sp>
        <p:nvSpPr>
          <p:cNvPr id="116" name="Right Arrow 115">
            <a:extLst>
              <a:ext uri="{FF2B5EF4-FFF2-40B4-BE49-F238E27FC236}">
                <a16:creationId xmlns:a16="http://schemas.microsoft.com/office/drawing/2014/main" id="{0CD227C8-AB90-264B-97AE-E29DB3E0B75D}"/>
              </a:ext>
            </a:extLst>
          </p:cNvPr>
          <p:cNvSpPr/>
          <p:nvPr/>
        </p:nvSpPr>
        <p:spPr>
          <a:xfrm rot="5400000">
            <a:off x="-1645745" y="3598363"/>
            <a:ext cx="4555854" cy="135509"/>
          </a:xfrm>
          <a:prstGeom prst="rightArrow">
            <a:avLst/>
          </a:prstGeom>
          <a:solidFill>
            <a:srgbClr val="3656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1C98E0D1-39A1-E54A-9AA5-436F1A87373D}"/>
              </a:ext>
            </a:extLst>
          </p:cNvPr>
          <p:cNvSpPr/>
          <p:nvPr/>
        </p:nvSpPr>
        <p:spPr>
          <a:xfrm>
            <a:off x="769181" y="6442390"/>
            <a:ext cx="94399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*TVF; ** TLF is clinically-driven target lesion revascularization (TLR), cardiac death and target-vessel myocardial infarction (MI)</a:t>
            </a:r>
          </a:p>
          <a:p>
            <a:pPr eaLnBrk="0" hangingPunct="0">
              <a:defRPr/>
            </a:pPr>
            <a:r>
              <a:rPr lang="en-US" sz="1000" baseline="30000" dirty="0">
                <a:solidFill>
                  <a:schemeClr val="bg2">
                    <a:lumMod val="50000"/>
                  </a:schemeClr>
                </a:solidFill>
                <a:cs typeface="Calibri"/>
              </a:rPr>
              <a:t>1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  <a:cs typeface="Calibri"/>
              </a:rPr>
              <a:t>Kereiakes. JAMA 2017.  The TWENTE Trial in Perspective Stents and Stent Trials in Evolution; </a:t>
            </a:r>
            <a:r>
              <a:rPr lang="en-US" sz="1000" baseline="30000" dirty="0">
                <a:solidFill>
                  <a:schemeClr val="bg2">
                    <a:lumMod val="50000"/>
                  </a:schemeClr>
                </a:solidFill>
                <a:cs typeface="Calibri"/>
              </a:rPr>
              <a:t>2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  <a:cs typeface="Calibri"/>
              </a:rPr>
              <a:t>von </a:t>
            </a:r>
            <a:r>
              <a:rPr lang="en-US" sz="1000" dirty="0" err="1">
                <a:solidFill>
                  <a:schemeClr val="bg2">
                    <a:lumMod val="50000"/>
                  </a:schemeClr>
                </a:solidFill>
                <a:cs typeface="Calibri"/>
              </a:rPr>
              <a:t>Birgelen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  <a:cs typeface="Calibri"/>
              </a:rPr>
              <a:t> et al. JAMA Cardiology 2017</a:t>
            </a:r>
          </a:p>
        </p:txBody>
      </p:sp>
      <p:sp>
        <p:nvSpPr>
          <p:cNvPr id="147" name="Title 1">
            <a:extLst>
              <a:ext uri="{FF2B5EF4-FFF2-40B4-BE49-F238E27FC236}">
                <a16:creationId xmlns:a16="http://schemas.microsoft.com/office/drawing/2014/main" id="{C45DB976-3150-9543-91FB-1884A06DFBEF}"/>
              </a:ext>
            </a:extLst>
          </p:cNvPr>
          <p:cNvSpPr txBox="1">
            <a:spLocks/>
          </p:cNvSpPr>
          <p:nvPr/>
        </p:nvSpPr>
        <p:spPr>
          <a:xfrm>
            <a:off x="355791" y="253082"/>
            <a:ext cx="11764606" cy="10114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600" b="1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dirty="0"/>
              <a:t>Evolving to No Metal Left Behind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FEB4FD-5603-3241-8B78-F3C0F128A822}"/>
              </a:ext>
            </a:extLst>
          </p:cNvPr>
          <p:cNvSpPr txBox="1"/>
          <p:nvPr/>
        </p:nvSpPr>
        <p:spPr>
          <a:xfrm>
            <a:off x="1094797" y="1769564"/>
            <a:ext cx="3030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Drug-Eluting Stents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431E9D-1FB0-B349-9150-D94CA61DC5CD}"/>
              </a:ext>
            </a:extLst>
          </p:cNvPr>
          <p:cNvSpPr txBox="1"/>
          <p:nvPr/>
        </p:nvSpPr>
        <p:spPr>
          <a:xfrm>
            <a:off x="1116568" y="2180386"/>
            <a:ext cx="39656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Late thrombosis and TVF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Extended antiplatelet therapy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Limus Superior to Paclitaxel </a:t>
            </a:r>
          </a:p>
        </p:txBody>
      </p:sp>
      <p:pic>
        <p:nvPicPr>
          <p:cNvPr id="49" name="Picture 48" descr="Stents.png">
            <a:extLst>
              <a:ext uri="{FF2B5EF4-FFF2-40B4-BE49-F238E27FC236}">
                <a16:creationId xmlns:a16="http://schemas.microsoft.com/office/drawing/2014/main" id="{84BE2A02-B6C9-144C-B87D-440F2872BA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1883" y="4100502"/>
            <a:ext cx="798955" cy="7922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9364F76C-8202-974B-B633-639442D590A8}"/>
              </a:ext>
            </a:extLst>
          </p:cNvPr>
          <p:cNvSpPr txBox="1"/>
          <p:nvPr/>
        </p:nvSpPr>
        <p:spPr>
          <a:xfrm>
            <a:off x="1116568" y="4057077"/>
            <a:ext cx="38593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Bioresorbable Stents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C1375EE-1356-5F42-8845-764123259C79}"/>
              </a:ext>
            </a:extLst>
          </p:cNvPr>
          <p:cNvSpPr txBox="1"/>
          <p:nvPr/>
        </p:nvSpPr>
        <p:spPr>
          <a:xfrm>
            <a:off x="1094797" y="4463107"/>
            <a:ext cx="39656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Increased rate of late MACE compared to DES</a:t>
            </a:r>
          </a:p>
          <a:p>
            <a:pPr marL="285750" lvl="1" indent="-28575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Abbot Vascular &amp; Boston Scientific programs aborted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E49FE06-B9AE-7B4D-B5C1-B71ABD6B74C0}"/>
              </a:ext>
            </a:extLst>
          </p:cNvPr>
          <p:cNvSpPr/>
          <p:nvPr/>
        </p:nvSpPr>
        <p:spPr>
          <a:xfrm>
            <a:off x="7160267" y="1511517"/>
            <a:ext cx="31860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TVF* Through 5 Years by Randomized Stent Type TWENTE Trial</a:t>
            </a:r>
            <a:r>
              <a:rPr lang="en-US" sz="1200" b="1" baseline="30000" dirty="0">
                <a:solidFill>
                  <a:prstClr val="black"/>
                </a:solidFill>
                <a:latin typeface="Calibri"/>
              </a:rPr>
              <a:t>1</a:t>
            </a:r>
            <a:endParaRPr kumimoji="0" lang="en-US" sz="12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AA5F39B-58CA-E344-B7B4-615A9CB2C732}"/>
              </a:ext>
            </a:extLst>
          </p:cNvPr>
          <p:cNvSpPr txBox="1"/>
          <p:nvPr/>
        </p:nvSpPr>
        <p:spPr>
          <a:xfrm>
            <a:off x="5554918" y="4095752"/>
            <a:ext cx="52042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Annualized Percentage of TLF</a:t>
            </a:r>
            <a:r>
              <a:rPr lang="en-US" sz="1200" b="1" dirty="0">
                <a:solidFill>
                  <a:prstClr val="black"/>
                </a:solidFill>
                <a:latin typeface="Calibri"/>
              </a:rPr>
              <a:t>*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Beyond 1 Year</a:t>
            </a:r>
            <a:r>
              <a:rPr kumimoji="0" lang="en-US" sz="12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EE01280-39D1-B34C-8307-BE3D124D9498}"/>
              </a:ext>
            </a:extLst>
          </p:cNvPr>
          <p:cNvGrpSpPr/>
          <p:nvPr/>
        </p:nvGrpSpPr>
        <p:grpSpPr>
          <a:xfrm>
            <a:off x="5397182" y="1451565"/>
            <a:ext cx="4617433" cy="2510857"/>
            <a:chOff x="5686099" y="1842695"/>
            <a:chExt cx="6546213" cy="3702100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A6286C03-F30C-9049-970C-8CD1C35DA600}"/>
                </a:ext>
              </a:extLst>
            </p:cNvPr>
            <p:cNvGrpSpPr/>
            <p:nvPr/>
          </p:nvGrpSpPr>
          <p:grpSpPr>
            <a:xfrm>
              <a:off x="5686099" y="1842695"/>
              <a:ext cx="6546213" cy="3702100"/>
              <a:chOff x="5686099" y="1842695"/>
              <a:chExt cx="6546213" cy="3702100"/>
            </a:xfrm>
          </p:grpSpPr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306E7FEE-0ECE-194C-BA70-039DA6A938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310205" y="1972919"/>
                <a:ext cx="5218064" cy="3252355"/>
              </a:xfrm>
              <a:prstGeom prst="rect">
                <a:avLst/>
              </a:prstGeom>
            </p:spPr>
          </p:pic>
          <p:sp>
            <p:nvSpPr>
              <p:cNvPr id="54" name="Text Box 6">
                <a:extLst>
                  <a:ext uri="{FF2B5EF4-FFF2-40B4-BE49-F238E27FC236}">
                    <a16:creationId xmlns:a16="http://schemas.microsoft.com/office/drawing/2014/main" id="{E020D2B1-DEDF-CC4E-9DCC-BF6ABA7641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20108134">
                <a:off x="8077984" y="3309890"/>
                <a:ext cx="2634504" cy="39496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1410" tIns="45718" rIns="91410" bIns="45718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Narrow" pitchFamily="34" charset="0"/>
                    <a:ea typeface="+mn-ea"/>
                    <a:cs typeface="+mn-cs"/>
                  </a:rPr>
                  <a:t>TVF: 2.2 – 2.7% / Year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A6FE396D-6E0C-5542-95F1-C747041CA08A}"/>
                  </a:ext>
                </a:extLst>
              </p:cNvPr>
              <p:cNvSpPr txBox="1"/>
              <p:nvPr/>
            </p:nvSpPr>
            <p:spPr>
              <a:xfrm>
                <a:off x="6037183" y="1842695"/>
                <a:ext cx="486632" cy="3730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15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6C7A4FFF-D0D1-3C49-A1C1-7E5BB89D12F7}"/>
                  </a:ext>
                </a:extLst>
              </p:cNvPr>
              <p:cNvSpPr txBox="1"/>
              <p:nvPr/>
            </p:nvSpPr>
            <p:spPr>
              <a:xfrm>
                <a:off x="6037183" y="2894269"/>
                <a:ext cx="486632" cy="3730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10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58DCAF22-A9B7-874A-A583-1B17822FAB9B}"/>
                  </a:ext>
                </a:extLst>
              </p:cNvPr>
              <p:cNvSpPr txBox="1"/>
              <p:nvPr/>
            </p:nvSpPr>
            <p:spPr>
              <a:xfrm>
                <a:off x="6099638" y="3956298"/>
                <a:ext cx="263214" cy="3730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5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B01EE2FB-40FA-F646-8264-E9121839A8C5}"/>
                  </a:ext>
                </a:extLst>
              </p:cNvPr>
              <p:cNvSpPr txBox="1"/>
              <p:nvPr/>
            </p:nvSpPr>
            <p:spPr>
              <a:xfrm>
                <a:off x="6091054" y="5018326"/>
                <a:ext cx="379916" cy="3730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A09883C3-31D0-4142-B287-4512D41AEA4B}"/>
                  </a:ext>
                </a:extLst>
              </p:cNvPr>
              <p:cNvSpPr txBox="1"/>
              <p:nvPr/>
            </p:nvSpPr>
            <p:spPr>
              <a:xfrm>
                <a:off x="6229837" y="5171766"/>
                <a:ext cx="379916" cy="3730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84A290C-5C7C-EE43-958F-E8759E5DAC88}"/>
                  </a:ext>
                </a:extLst>
              </p:cNvPr>
              <p:cNvSpPr txBox="1"/>
              <p:nvPr/>
            </p:nvSpPr>
            <p:spPr>
              <a:xfrm>
                <a:off x="7183270" y="5163460"/>
                <a:ext cx="593351" cy="3730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360</a:t>
                </a: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AA4485C-ED45-CB46-BD49-3D66BC69653E}"/>
                  </a:ext>
                </a:extLst>
              </p:cNvPr>
              <p:cNvSpPr txBox="1"/>
              <p:nvPr/>
            </p:nvSpPr>
            <p:spPr>
              <a:xfrm>
                <a:off x="8209630" y="5163460"/>
                <a:ext cx="593351" cy="3730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720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81460041-5FF1-434F-9E36-60A8009A2D3E}"/>
                  </a:ext>
                </a:extLst>
              </p:cNvPr>
              <p:cNvSpPr txBox="1"/>
              <p:nvPr/>
            </p:nvSpPr>
            <p:spPr>
              <a:xfrm>
                <a:off x="9210261" y="5163460"/>
                <a:ext cx="700067" cy="3730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1080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4F86C28A-DE38-B241-A1E9-738D9D7C1715}"/>
                  </a:ext>
                </a:extLst>
              </p:cNvPr>
              <p:cNvSpPr txBox="1"/>
              <p:nvPr/>
            </p:nvSpPr>
            <p:spPr>
              <a:xfrm>
                <a:off x="10243109" y="5168060"/>
                <a:ext cx="700067" cy="3730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1440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FEAE1EE6-FEBD-D44B-8E5C-8C4DE229D594}"/>
                  </a:ext>
                </a:extLst>
              </p:cNvPr>
              <p:cNvSpPr txBox="1"/>
              <p:nvPr/>
            </p:nvSpPr>
            <p:spPr>
              <a:xfrm>
                <a:off x="11254000" y="5171766"/>
                <a:ext cx="700067" cy="3730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1800</a:t>
                </a: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A9346294-81DD-0342-94DC-EE153D30C46D}"/>
                  </a:ext>
                </a:extLst>
              </p:cNvPr>
              <p:cNvSpPr txBox="1"/>
              <p:nvPr/>
            </p:nvSpPr>
            <p:spPr>
              <a:xfrm>
                <a:off x="6990845" y="3191239"/>
                <a:ext cx="673982" cy="3620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8.2%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A69B8187-64FE-6349-B937-4BA2A01589D6}"/>
                  </a:ext>
                </a:extLst>
              </p:cNvPr>
              <p:cNvSpPr txBox="1"/>
              <p:nvPr/>
            </p:nvSpPr>
            <p:spPr>
              <a:xfrm>
                <a:off x="6990845" y="3696991"/>
                <a:ext cx="673982" cy="3620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8.1%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2D06E593-2615-AF4C-BC32-CBCB8FAC845F}"/>
                  </a:ext>
                </a:extLst>
              </p:cNvPr>
              <p:cNvSpPr txBox="1"/>
              <p:nvPr/>
            </p:nvSpPr>
            <p:spPr>
              <a:xfrm>
                <a:off x="11477493" y="3202273"/>
                <a:ext cx="673982" cy="3620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8.6%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1C879D4-9D94-2747-80A6-2EF00126BD26}"/>
                  </a:ext>
                </a:extLst>
              </p:cNvPr>
              <p:cNvSpPr txBox="1"/>
              <p:nvPr/>
            </p:nvSpPr>
            <p:spPr>
              <a:xfrm>
                <a:off x="11456355" y="2722201"/>
                <a:ext cx="775957" cy="3620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10.9%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92E32A62-8D84-5D47-8AC6-B9DD0A7F73F5}"/>
                  </a:ext>
                </a:extLst>
              </p:cNvPr>
              <p:cNvSpPr txBox="1"/>
              <p:nvPr/>
            </p:nvSpPr>
            <p:spPr>
              <a:xfrm rot="16200000">
                <a:off x="4329691" y="3411273"/>
                <a:ext cx="3088463" cy="3756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Incidence of target vessel failure (%)</a:t>
                </a: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9F4B7CF0-2183-D64D-A437-797D0BF2B96D}"/>
                  </a:ext>
                </a:extLst>
              </p:cNvPr>
              <p:cNvSpPr txBox="1"/>
              <p:nvPr/>
            </p:nvSpPr>
            <p:spPr>
              <a:xfrm>
                <a:off x="7505144" y="1940924"/>
                <a:ext cx="830501" cy="3620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n= 697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526751A8-49E5-6248-85E1-FDCD8B5A9C0A}"/>
                  </a:ext>
                </a:extLst>
              </p:cNvPr>
              <p:cNvSpPr txBox="1"/>
              <p:nvPr/>
            </p:nvSpPr>
            <p:spPr>
              <a:xfrm>
                <a:off x="7517691" y="2130972"/>
                <a:ext cx="830501" cy="3620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n= 694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8ED5DF72-21FE-7647-83D7-452D89918414}"/>
                  </a:ext>
                </a:extLst>
              </p:cNvPr>
              <p:cNvSpPr txBox="1"/>
              <p:nvPr/>
            </p:nvSpPr>
            <p:spPr>
              <a:xfrm>
                <a:off x="6722897" y="1953355"/>
                <a:ext cx="996506" cy="3620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Resolute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8DBEBDB2-F1FD-3640-8ADE-D774C07B091C}"/>
                  </a:ext>
                </a:extLst>
              </p:cNvPr>
              <p:cNvSpPr txBox="1"/>
              <p:nvPr/>
            </p:nvSpPr>
            <p:spPr>
              <a:xfrm>
                <a:off x="6727705" y="2130972"/>
                <a:ext cx="984649" cy="3620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Xience V</a:t>
                </a:r>
              </a:p>
            </p:txBody>
          </p: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9E3ED4E6-882C-214A-86E2-1425AD0B2CF5}"/>
                  </a:ext>
                </a:extLst>
              </p:cNvPr>
              <p:cNvCxnSpPr/>
              <p:nvPr/>
            </p:nvCxnSpPr>
            <p:spPr>
              <a:xfrm>
                <a:off x="6555979" y="2140351"/>
                <a:ext cx="222226" cy="0"/>
              </a:xfrm>
              <a:prstGeom prst="line">
                <a:avLst/>
              </a:prstGeom>
              <a:ln w="38100">
                <a:solidFill>
                  <a:srgbClr val="6364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4C556E97-E77B-7D4F-A887-D66B7789A4DE}"/>
                  </a:ext>
                </a:extLst>
              </p:cNvPr>
              <p:cNvCxnSpPr/>
              <p:nvPr/>
            </p:nvCxnSpPr>
            <p:spPr>
              <a:xfrm>
                <a:off x="6555979" y="2318125"/>
                <a:ext cx="222226" cy="0"/>
              </a:xfrm>
              <a:prstGeom prst="line">
                <a:avLst/>
              </a:prstGeom>
              <a:ln w="38100">
                <a:solidFill>
                  <a:srgbClr val="B93D2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A7BCDC6-8A8D-FA42-B6C9-1FC4E289E58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33039" y="5129414"/>
              <a:ext cx="1172107" cy="0"/>
            </a:xfrm>
            <a:prstGeom prst="line">
              <a:avLst/>
            </a:prstGeom>
            <a:ln w="47625">
              <a:solidFill>
                <a:srgbClr val="B93D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6" name="Picture 75">
            <a:extLst>
              <a:ext uri="{FF2B5EF4-FFF2-40B4-BE49-F238E27FC236}">
                <a16:creationId xmlns:a16="http://schemas.microsoft.com/office/drawing/2014/main" id="{60A1D008-5412-044C-B4CA-263D5F2C33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4743" y="4340010"/>
            <a:ext cx="5204294" cy="1768502"/>
          </a:xfrm>
          <a:prstGeom prst="rect">
            <a:avLst/>
          </a:prstGeom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30D370CF-EA97-8645-A5C1-03111746E12B}"/>
              </a:ext>
            </a:extLst>
          </p:cNvPr>
          <p:cNvSpPr/>
          <p:nvPr/>
        </p:nvSpPr>
        <p:spPr>
          <a:xfrm>
            <a:off x="5285978" y="1075411"/>
            <a:ext cx="5609541" cy="338554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en-US" sz="1600" dirty="0">
                <a:solidFill>
                  <a:schemeClr val="bg1"/>
                </a:solidFill>
              </a:rPr>
              <a:t>DES Improve Outcomes, but Carry Long-Term TVF Risks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35FFB9A5-3AB5-4A4E-86EA-82B6566397FC}"/>
              </a:ext>
            </a:extLst>
          </p:cNvPr>
          <p:cNvSpPr/>
          <p:nvPr/>
        </p:nvSpPr>
        <p:spPr>
          <a:xfrm>
            <a:off x="747209" y="5362473"/>
            <a:ext cx="5873803" cy="218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52" name="Picture 51" descr="Stents.png">
            <a:extLst>
              <a:ext uri="{FF2B5EF4-FFF2-40B4-BE49-F238E27FC236}">
                <a16:creationId xmlns:a16="http://schemas.microsoft.com/office/drawing/2014/main" id="{44EA90C8-730D-4AA5-B336-1F96158B3A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0305" y="1780259"/>
            <a:ext cx="798955" cy="7922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284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BAFDA3-80B0-4438-BA78-5A6455F5E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Adams, NCVH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680886-51BC-451D-997D-EDE1CCB6C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5ACD1-4A73-4841-A687-BF1F7B96F10C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07C3E5-B4AB-4204-918B-686BF3BA9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5" y="-88466"/>
            <a:ext cx="11258550" cy="723900"/>
          </a:xfrm>
        </p:spPr>
        <p:txBody>
          <a:bodyPr>
            <a:noAutofit/>
          </a:bodyPr>
          <a:lstStyle/>
          <a:p>
            <a:pPr algn="ctr"/>
            <a:r>
              <a:rPr lang="en-US" sz="3200" b="0" dirty="0"/>
              <a:t>TANGO Preliminary Outcomes Compared to DCB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A3DBF6F-78E7-438A-A227-48F5C9D69F2C}"/>
              </a:ext>
            </a:extLst>
          </p:cNvPr>
          <p:cNvSpPr txBox="1">
            <a:spLocks/>
          </p:cNvSpPr>
          <p:nvPr/>
        </p:nvSpPr>
        <p:spPr>
          <a:xfrm>
            <a:off x="3244850" y="947257"/>
            <a:ext cx="6661150" cy="67873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u="sng" dirty="0">
                <a:solidFill>
                  <a:srgbClr val="841623"/>
                </a:solidFill>
              </a:rPr>
              <a:t>Comparison to </a:t>
            </a:r>
            <a:r>
              <a:rPr lang="en-US" u="sng" dirty="0" err="1">
                <a:solidFill>
                  <a:srgbClr val="841623"/>
                </a:solidFill>
              </a:rPr>
              <a:t>Lutonix</a:t>
            </a:r>
            <a:r>
              <a:rPr lang="en-US" u="sng" dirty="0">
                <a:solidFill>
                  <a:srgbClr val="841623"/>
                </a:solidFill>
              </a:rPr>
              <a:t>-BTK outcomes</a:t>
            </a:r>
          </a:p>
        </p:txBody>
      </p:sp>
      <p:sp>
        <p:nvSpPr>
          <p:cNvPr id="17" name="Content Placeholder 14">
            <a:extLst>
              <a:ext uri="{FF2B5EF4-FFF2-40B4-BE49-F238E27FC236}">
                <a16:creationId xmlns:a16="http://schemas.microsoft.com/office/drawing/2014/main" id="{317BE6A4-09B8-44E6-A992-4EF6B93C4133}"/>
              </a:ext>
            </a:extLst>
          </p:cNvPr>
          <p:cNvSpPr txBox="1">
            <a:spLocks/>
          </p:cNvSpPr>
          <p:nvPr/>
        </p:nvSpPr>
        <p:spPr>
          <a:xfrm>
            <a:off x="287675" y="1443426"/>
            <a:ext cx="11717340" cy="7568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841623"/>
              </a:buClr>
              <a:buFont typeface="Calibri" panose="020F0502020204030204" pitchFamily="34" charset="0"/>
              <a:buChar char="›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4162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41623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41623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41623"/>
              </a:buClr>
              <a:buFont typeface="Wingdings" panose="05000000000000000000" pitchFamily="2" charset="2"/>
              <a:buChar char="q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*Primary efficacy endpoint defined in </a:t>
            </a:r>
            <a:r>
              <a:rPr lang="en-US" sz="1800" dirty="0" err="1"/>
              <a:t>Lutonix</a:t>
            </a:r>
            <a:r>
              <a:rPr lang="en-US" sz="1800" dirty="0"/>
              <a:t>-BTK trial: Composite of freedom from CD-TLR and lack of occlusion by DUS</a:t>
            </a:r>
          </a:p>
          <a:p>
            <a:r>
              <a:rPr lang="en-US" sz="1800" dirty="0"/>
              <a:t>For comparison purposes, Mercator analysis assumes &gt;95% angiographic narrowing = occlusion</a:t>
            </a:r>
          </a:p>
        </p:txBody>
      </p:sp>
      <p:graphicFrame>
        <p:nvGraphicFramePr>
          <p:cNvPr id="19" name="Content Placeholder 7">
            <a:extLst>
              <a:ext uri="{FF2B5EF4-FFF2-40B4-BE49-F238E27FC236}">
                <a16:creationId xmlns:a16="http://schemas.microsoft.com/office/drawing/2014/main" id="{EB15E61C-685C-41FB-AD33-4199BA4D9D90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450851" y="2200275"/>
          <a:ext cx="5181600" cy="3976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Content Placeholder 7">
            <a:extLst>
              <a:ext uri="{FF2B5EF4-FFF2-40B4-BE49-F238E27FC236}">
                <a16:creationId xmlns:a16="http://schemas.microsoft.com/office/drawing/2014/main" id="{A8FA2766-4259-45F6-85B3-70956489084E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6370364" y="2200275"/>
          <a:ext cx="5181600" cy="3976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79CB665-853D-4250-A821-DB5CA7C77369}"/>
              </a:ext>
            </a:extLst>
          </p:cNvPr>
          <p:cNvCxnSpPr/>
          <p:nvPr/>
        </p:nvCxnSpPr>
        <p:spPr>
          <a:xfrm flipV="1">
            <a:off x="5444359" y="4004441"/>
            <a:ext cx="0" cy="4624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BFB1006-E505-4A9C-BEB1-30F050AEB828}"/>
              </a:ext>
            </a:extLst>
          </p:cNvPr>
          <p:cNvSpPr txBox="1"/>
          <p:nvPr/>
        </p:nvSpPr>
        <p:spPr>
          <a:xfrm>
            <a:off x="4768211" y="3372106"/>
            <a:ext cx="1450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45% relative improvement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69298CA-893C-4D88-AAD3-0B17C80F04FD}"/>
              </a:ext>
            </a:extLst>
          </p:cNvPr>
          <p:cNvCxnSpPr>
            <a:cxnSpLocks/>
          </p:cNvCxnSpPr>
          <p:nvPr/>
        </p:nvCxnSpPr>
        <p:spPr>
          <a:xfrm flipV="1">
            <a:off x="11417737" y="3615559"/>
            <a:ext cx="0" cy="2050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23197D1-F33F-4E4C-8C1A-0294C0FD8786}"/>
              </a:ext>
            </a:extLst>
          </p:cNvPr>
          <p:cNvSpPr txBox="1"/>
          <p:nvPr/>
        </p:nvSpPr>
        <p:spPr>
          <a:xfrm>
            <a:off x="10692532" y="2991831"/>
            <a:ext cx="1450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16% relative improvement</a:t>
            </a:r>
          </a:p>
        </p:txBody>
      </p:sp>
    </p:spTree>
    <p:extLst>
      <p:ext uri="{BB962C8B-B14F-4D97-AF65-F5344CB8AC3E}">
        <p14:creationId xmlns:p14="http://schemas.microsoft.com/office/powerpoint/2010/main" val="287602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9_Office Theme">
  <a:themeElements>
    <a:clrScheme name="UNCH 1">
      <a:dk1>
        <a:srgbClr val="000000"/>
      </a:dk1>
      <a:lt1>
        <a:srgbClr val="FFFFFF"/>
      </a:lt1>
      <a:dk2>
        <a:srgbClr val="515151"/>
      </a:dk2>
      <a:lt2>
        <a:srgbClr val="FFFFFF"/>
      </a:lt2>
      <a:accent1>
        <a:srgbClr val="004163"/>
      </a:accent1>
      <a:accent2>
        <a:srgbClr val="4B9CD3"/>
      </a:accent2>
      <a:accent3>
        <a:srgbClr val="CFF000"/>
      </a:accent3>
      <a:accent4>
        <a:srgbClr val="F52CA8"/>
      </a:accent4>
      <a:accent5>
        <a:srgbClr val="89E8A2"/>
      </a:accent5>
      <a:accent6>
        <a:srgbClr val="5FD7ED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chemeClr val="accent2"/>
        </a:solidFill>
        <a:ln>
          <a:noFill/>
        </a:ln>
        <a:effectLst/>
      </a:spPr>
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600">
            <a:solidFill>
              <a:schemeClr val="bg1"/>
            </a:solidFill>
          </a:defRPr>
        </a:defPPr>
      </a:lstStyle>
    </a:spDef>
    <a:txDef>
      <a:spPr>
        <a:noFill/>
      </a:spPr>
      <a:bodyPr wrap="square" lIns="0" tIns="73152" rIns="0" bIns="0" rtlCol="0">
        <a:normAutofit/>
      </a:bodyPr>
      <a:lstStyle>
        <a:defPPr algn="l">
          <a:defRPr sz="16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nch_ppt_16x9_200429" id="{E1065C6E-8BE6-1446-8DF7-135AD08CD9BA}" vid="{B984B1A8-ECDB-FE44-863D-472AEB6075D5}"/>
    </a:ext>
  </a:extLst>
</a:theme>
</file>

<file path=ppt/theme/theme2.xml><?xml version="1.0" encoding="utf-8"?>
<a:theme xmlns:a="http://schemas.openxmlformats.org/drawingml/2006/main" name="1_Office Theme">
  <a:themeElements>
    <a:clrScheme name="UNCH 1">
      <a:dk1>
        <a:srgbClr val="000000"/>
      </a:dk1>
      <a:lt1>
        <a:srgbClr val="FFFFFF"/>
      </a:lt1>
      <a:dk2>
        <a:srgbClr val="515151"/>
      </a:dk2>
      <a:lt2>
        <a:srgbClr val="FFFFFF"/>
      </a:lt2>
      <a:accent1>
        <a:srgbClr val="004163"/>
      </a:accent1>
      <a:accent2>
        <a:srgbClr val="4B9CD3"/>
      </a:accent2>
      <a:accent3>
        <a:srgbClr val="CFF000"/>
      </a:accent3>
      <a:accent4>
        <a:srgbClr val="F52CA8"/>
      </a:accent4>
      <a:accent5>
        <a:srgbClr val="89E8A2"/>
      </a:accent5>
      <a:accent6>
        <a:srgbClr val="5FD7ED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chemeClr val="accent2"/>
        </a:solidFill>
        <a:ln>
          <a:noFill/>
        </a:ln>
        <a:effectLst/>
      </a:spPr>
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600">
            <a:solidFill>
              <a:schemeClr val="bg1"/>
            </a:solidFill>
          </a:defRPr>
        </a:defPPr>
      </a:lstStyle>
    </a:spDef>
    <a:txDef>
      <a:spPr>
        <a:noFill/>
      </a:spPr>
      <a:bodyPr wrap="square" lIns="0" tIns="73152" rIns="0" bIns="0" rtlCol="0">
        <a:normAutofit/>
      </a:bodyPr>
      <a:lstStyle>
        <a:defPPr algn="l">
          <a:defRPr sz="16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nch_ppt_16x9_200429" id="{E1065C6E-8BE6-1446-8DF7-135AD08CD9BA}" vid="{B984B1A8-ECDB-FE44-863D-472AEB6075D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4C1621E1788D4F987890235EDB5CFF" ma:contentTypeVersion="0" ma:contentTypeDescription="Create a new document." ma:contentTypeScope="" ma:versionID="db181adcd4b94d6f8d9ed752ee46c26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79B8272-82EA-4130-916A-5791546164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03ABE13-571D-4F13-91F9-3FE628A081EA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65670F8-F7D6-4DFA-ABE0-2A48B40C1A5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18873</TotalTime>
  <Words>2425</Words>
  <Application>Microsoft Office PowerPoint</Application>
  <PresentationFormat>Widescreen</PresentationFormat>
  <Paragraphs>454</Paragraphs>
  <Slides>22</Slides>
  <Notes>15</Notes>
  <HiddenSlides>12</HiddenSlides>
  <MMClips>5</MMClips>
  <ScaleCrop>false</ScaleCrop>
  <HeadingPairs>
    <vt:vector size="8" baseType="variant">
      <vt:variant>
        <vt:lpstr>Fonts Used</vt:lpstr>
      </vt:variant>
      <vt:variant>
        <vt:i4>16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41" baseType="lpstr">
      <vt:lpstr>맑은 고딕</vt:lpstr>
      <vt:lpstr>ＭＳ Ｐゴシック</vt:lpstr>
      <vt:lpstr>Arial</vt:lpstr>
      <vt:lpstr>Arial Narrow</vt:lpstr>
      <vt:lpstr>Arial Unicode MS</vt:lpstr>
      <vt:lpstr>Calibri</vt:lpstr>
      <vt:lpstr>Corbel</vt:lpstr>
      <vt:lpstr>Courier New</vt:lpstr>
      <vt:lpstr>Georgia</vt:lpstr>
      <vt:lpstr>굴림</vt:lpstr>
      <vt:lpstr>Helvetica-Bold</vt:lpstr>
      <vt:lpstr>Source Sans Pro</vt:lpstr>
      <vt:lpstr>System Font Regular</vt:lpstr>
      <vt:lpstr>Times New Roman</vt:lpstr>
      <vt:lpstr>Wingdings</vt:lpstr>
      <vt:lpstr>ヒラギノ角ゴ Pro W3</vt:lpstr>
      <vt:lpstr>9_Office Theme</vt:lpstr>
      <vt:lpstr>1_Office Theme</vt:lpstr>
      <vt:lpstr>think-cell Slide</vt:lpstr>
      <vt:lpstr>Drug Delivery for BTK Interventions: Which Drug and What Platform?</vt:lpstr>
      <vt:lpstr>BTK:  Current Knowledge</vt:lpstr>
      <vt:lpstr>DCB in BTK: A Series of Negative Studies</vt:lpstr>
      <vt:lpstr>BTK:  Gaps in our Current Knowledge</vt:lpstr>
      <vt:lpstr>Ideas/Possible Solutions:  Sirolimus may be better,  but…  Challenging for Balloon Delivery:  </vt:lpstr>
      <vt:lpstr>Challenges for BTK Balloon Drug Delivery</vt:lpstr>
      <vt:lpstr>Potential Solutions Virtue® SAB- delivers sirulimus (Orchestra BioMed)</vt:lpstr>
      <vt:lpstr>Virtue® SAB- delivers sirulimus (Orchestra BioMed)</vt:lpstr>
      <vt:lpstr>Virtue® SAB- delivers sirulimus (Orchestra BioMed)</vt:lpstr>
      <vt:lpstr>The Bullfrog® Micro-Infusion Device</vt:lpstr>
      <vt:lpstr>PowerPoint Presentation</vt:lpstr>
      <vt:lpstr>PowerPoint Presentation</vt:lpstr>
      <vt:lpstr>Adventitial Drug Therapy Clinical Trials</vt:lpstr>
      <vt:lpstr>Validating Temsirolimus BTK with TANGO Trial</vt:lpstr>
      <vt:lpstr>Personalization of Care with Drug Delivery in PAD</vt:lpstr>
      <vt:lpstr>SELUTION SLR™  Sirolimus-Eluting Balloon with Sustained Release</vt:lpstr>
      <vt:lpstr>Targeting the Restenosis Cascade</vt:lpstr>
      <vt:lpstr>SELUTION SLR BTK IDE Study – General Overview </vt:lpstr>
      <vt:lpstr>SELUTION SLR BTK-IDE Trial- Flow Chart</vt:lpstr>
      <vt:lpstr>Addressing Coating Limitations</vt:lpstr>
      <vt:lpstr>PowerPoint Presentation</vt:lpstr>
      <vt:lpstr>TANGO Preliminary Outcomes Compared to DCB</vt:lpstr>
    </vt:vector>
  </TitlesOfParts>
  <Company>UNC Chapel Hill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Khan, Tippu</dc:creator>
  <cp:lastModifiedBy>Zidar, Jim, MD</cp:lastModifiedBy>
  <cp:revision>174</cp:revision>
  <dcterms:created xsi:type="dcterms:W3CDTF">2020-11-17T15:58:50Z</dcterms:created>
  <dcterms:modified xsi:type="dcterms:W3CDTF">2022-02-02T12:27:23Z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0x010100484C1621E1788D4F987890235EDB5CFF</vt:lpwstr>
  </property>
</Properties>
</file>