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</p:sldMasterIdLst>
  <p:notesMasterIdLst>
    <p:notesMasterId r:id="rId30"/>
  </p:notesMasterIdLst>
  <p:sldIdLst>
    <p:sldId id="11312" r:id="rId5"/>
    <p:sldId id="11313" r:id="rId6"/>
    <p:sldId id="11293" r:id="rId7"/>
    <p:sldId id="11303" r:id="rId8"/>
    <p:sldId id="11302" r:id="rId9"/>
    <p:sldId id="11297" r:id="rId10"/>
    <p:sldId id="2601" r:id="rId11"/>
    <p:sldId id="2628" r:id="rId12"/>
    <p:sldId id="11287" r:id="rId13"/>
    <p:sldId id="11310" r:id="rId14"/>
    <p:sldId id="11288" r:id="rId15"/>
    <p:sldId id="11307" r:id="rId16"/>
    <p:sldId id="11311" r:id="rId17"/>
    <p:sldId id="11308" r:id="rId18"/>
    <p:sldId id="11309" r:id="rId19"/>
    <p:sldId id="2631" r:id="rId20"/>
    <p:sldId id="11199" r:id="rId21"/>
    <p:sldId id="11306" r:id="rId22"/>
    <p:sldId id="11298" r:id="rId23"/>
    <p:sldId id="2605" r:id="rId24"/>
    <p:sldId id="2596" r:id="rId25"/>
    <p:sldId id="11291" r:id="rId26"/>
    <p:sldId id="11299" r:id="rId27"/>
    <p:sldId id="11304" r:id="rId28"/>
    <p:sldId id="259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el Hugh-Bloch" initials="MHB" lastIdx="8" clrIdx="0"/>
  <p:cmAuthor id="2" name="Jill Amstutz" initials="JA" lastIdx="8" clrIdx="1"/>
  <p:cmAuthor id="3" name="Jill Amstutz" initials="JA [2]" lastIdx="1" clrIdx="2"/>
  <p:cmAuthor id="4" name="Jill Amstutz" initials="JA [3]" lastIdx="1" clrIdx="3"/>
  <p:cmAuthor id="5" name="Jill Amstutz" initials="JA [4]" lastIdx="1" clrIdx="4"/>
  <p:cmAuthor id="6" name="Jill Amstutz" initials="JA [5]" lastIdx="1" clrIdx="5"/>
  <p:cmAuthor id="7" name="Jill Amstutz" initials="JA [6]" lastIdx="1" clrIdx="6"/>
  <p:cmAuthor id="8" name="Jill Amstutz" initials="JA [7]" lastIdx="1" clrIdx="7"/>
  <p:cmAuthor id="9" name="Jill Amstutz" initials="JA [8]" lastIdx="1" clrIdx="8"/>
  <p:cmAuthor id="10" name="Jill Amstutz" initials="JA [9]" lastIdx="1" clrIdx="9"/>
  <p:cmAuthor id="11" name="Jill Amstutz" initials="JA [10]" lastIdx="1" clrIdx="10"/>
  <p:cmAuthor id="12" name="Ali Kakavand" initials="AK" lastIdx="3" clrIdx="11">
    <p:extLst>
      <p:ext uri="{19B8F6BF-5375-455C-9EA6-DF929625EA0E}">
        <p15:presenceInfo xmlns:p15="http://schemas.microsoft.com/office/powerpoint/2012/main" userId="S-1-5-21-3611612133-3283500915-2708649994-1106" providerId="AD"/>
      </p:ext>
    </p:extLst>
  </p:cmAuthor>
  <p:cmAuthor id="13" name="Nicole Haratani" initials="NH" lastIdx="11" clrIdx="12">
    <p:extLst>
      <p:ext uri="{19B8F6BF-5375-455C-9EA6-DF929625EA0E}">
        <p15:presenceInfo xmlns:p15="http://schemas.microsoft.com/office/powerpoint/2012/main" userId="S-1-5-21-3611612133-3283500915-2708649994-111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85" autoAdjust="0"/>
    <p:restoredTop sz="93475" autoAdjust="0"/>
  </p:normalViewPr>
  <p:slideViewPr>
    <p:cSldViewPr snapToGrid="0" snapToObjects="1">
      <p:cViewPr varScale="1">
        <p:scale>
          <a:sx n="122" d="100"/>
          <a:sy n="122" d="100"/>
        </p:scale>
        <p:origin x="1016" y="2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hap71\Documents\Consulting\1Projects\Ablative%20Solutions\CR0001%20PEREGRINE%20Post%20Market\Primary%20Analysis\AnalysisData\Master%20BP%20Final%206M%2011Dec18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hap71\Documents\Consulting\1Projects\Ablative%20Solutions\CR0001%20PEREGRINE%20Post%20Market\Primary%20Analysis\AnalysisData\Master%20BP%20Final%206M%2011Dec18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 (N=164)</c:v>
                </c:pt>
              </c:strCache>
            </c:strRef>
          </c:tx>
          <c:spPr>
            <a:ln w="47625" cap="rnd">
              <a:solidFill>
                <a:srgbClr val="7F7F7F"/>
              </a:solidFill>
              <a:prstDash val="solid"/>
              <a:round/>
            </a:ln>
            <a:effectLst/>
          </c:spPr>
          <c:marker>
            <c:symbol val="none"/>
          </c:marker>
          <c:errBars>
            <c:errDir val="y"/>
            <c:errBarType val="plus"/>
            <c:errValType val="cust"/>
            <c:noEndCap val="0"/>
            <c:plus>
              <c:numRef>
                <c:f>Sheet1!$H$2:$H$25</c:f>
                <c:numCache>
                  <c:formatCode>General</c:formatCode>
                  <c:ptCount val="24"/>
                  <c:pt idx="0">
                    <c:v>1.28454713798025</c:v>
                  </c:pt>
                  <c:pt idx="1">
                    <c:v>1.1435602569824177</c:v>
                  </c:pt>
                  <c:pt idx="2">
                    <c:v>1.3042191741885212</c:v>
                  </c:pt>
                  <c:pt idx="3">
                    <c:v>1.2923797424801298</c:v>
                  </c:pt>
                  <c:pt idx="4">
                    <c:v>1.0932163332202425</c:v>
                  </c:pt>
                  <c:pt idx="5">
                    <c:v>1.2062210929814543</c:v>
                  </c:pt>
                  <c:pt idx="6">
                    <c:v>1.1478771498812546</c:v>
                  </c:pt>
                  <c:pt idx="7">
                    <c:v>1.3240254824816891</c:v>
                  </c:pt>
                  <c:pt idx="8">
                    <c:v>1.3604029559404984</c:v>
                  </c:pt>
                  <c:pt idx="9">
                    <c:v>1.1929547458478991</c:v>
                  </c:pt>
                  <c:pt idx="10">
                    <c:v>1.1971303267014333</c:v>
                  </c:pt>
                  <c:pt idx="11">
                    <c:v>1.2846199621697341</c:v>
                  </c:pt>
                  <c:pt idx="12">
                    <c:v>1.3006046005777563</c:v>
                  </c:pt>
                  <c:pt idx="13">
                    <c:v>1.2012914991053523</c:v>
                  </c:pt>
                  <c:pt idx="14">
                    <c:v>1.3008816216822241</c:v>
                  </c:pt>
                  <c:pt idx="15">
                    <c:v>1.2886281465186145</c:v>
                  </c:pt>
                  <c:pt idx="16">
                    <c:v>1.2490996757665098</c:v>
                  </c:pt>
                  <c:pt idx="17">
                    <c:v>1.4731790150068016</c:v>
                  </c:pt>
                  <c:pt idx="18">
                    <c:v>1.2885056901621532</c:v>
                  </c:pt>
                  <c:pt idx="19">
                    <c:v>1.2847435688633935</c:v>
                  </c:pt>
                  <c:pt idx="20">
                    <c:v>1.1785113019775793</c:v>
                  </c:pt>
                  <c:pt idx="21">
                    <c:v>1.2570787221094177</c:v>
                  </c:pt>
                  <c:pt idx="22">
                    <c:v>1.3312331945162044</c:v>
                  </c:pt>
                  <c:pt idx="23">
                    <c:v>1.3628731829790457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0</c:v>
                </c:pt>
              </c:numLit>
            </c:minus>
            <c:spPr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round/>
              </a:ln>
              <a:effectLst/>
            </c:spPr>
          </c:errBars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4.1666666666666664E-2</c:v>
                </c:pt>
                <c:pt idx="2">
                  <c:v>8.3333333333333329E-2</c:v>
                </c:pt>
                <c:pt idx="3">
                  <c:v>0.125</c:v>
                </c:pt>
                <c:pt idx="4">
                  <c:v>0.16666666666666666</c:v>
                </c:pt>
                <c:pt idx="5">
                  <c:v>0.20833333333333334</c:v>
                </c:pt>
                <c:pt idx="6">
                  <c:v>0.25</c:v>
                </c:pt>
                <c:pt idx="7">
                  <c:v>0.29166666666666669</c:v>
                </c:pt>
                <c:pt idx="8">
                  <c:v>0.33333333333333331</c:v>
                </c:pt>
                <c:pt idx="9">
                  <c:v>0.375</c:v>
                </c:pt>
                <c:pt idx="10">
                  <c:v>0.41666666666666669</c:v>
                </c:pt>
                <c:pt idx="11">
                  <c:v>0.45833333333333331</c:v>
                </c:pt>
                <c:pt idx="12">
                  <c:v>0.5</c:v>
                </c:pt>
                <c:pt idx="13">
                  <c:v>0.54166666666666663</c:v>
                </c:pt>
                <c:pt idx="14">
                  <c:v>0.58333333333333337</c:v>
                </c:pt>
                <c:pt idx="15">
                  <c:v>0.625</c:v>
                </c:pt>
                <c:pt idx="16">
                  <c:v>0.66666666666666663</c:v>
                </c:pt>
                <c:pt idx="17">
                  <c:v>0.70833333333333337</c:v>
                </c:pt>
                <c:pt idx="18">
                  <c:v>0.75</c:v>
                </c:pt>
                <c:pt idx="19">
                  <c:v>0.79166666666666663</c:v>
                </c:pt>
                <c:pt idx="20">
                  <c:v>0.83333333333333337</c:v>
                </c:pt>
                <c:pt idx="21">
                  <c:v>0.875</c:v>
                </c:pt>
                <c:pt idx="22">
                  <c:v>0.91666666666666663</c:v>
                </c:pt>
                <c:pt idx="23">
                  <c:v>0.95833333333333337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141.30000000000001</c:v>
                </c:pt>
                <c:pt idx="1">
                  <c:v>139.1</c:v>
                </c:pt>
                <c:pt idx="2">
                  <c:v>138.19999999999999</c:v>
                </c:pt>
                <c:pt idx="3">
                  <c:v>136.80000000000001</c:v>
                </c:pt>
                <c:pt idx="4">
                  <c:v>137.1</c:v>
                </c:pt>
                <c:pt idx="5">
                  <c:v>140.19999999999999</c:v>
                </c:pt>
                <c:pt idx="6">
                  <c:v>145.19999999999999</c:v>
                </c:pt>
                <c:pt idx="7">
                  <c:v>150.5</c:v>
                </c:pt>
                <c:pt idx="8">
                  <c:v>155.6</c:v>
                </c:pt>
                <c:pt idx="9">
                  <c:v>156.80000000000001</c:v>
                </c:pt>
                <c:pt idx="10">
                  <c:v>159</c:v>
                </c:pt>
                <c:pt idx="11">
                  <c:v>158.69999999999999</c:v>
                </c:pt>
                <c:pt idx="12">
                  <c:v>158.5</c:v>
                </c:pt>
                <c:pt idx="13">
                  <c:v>157.4</c:v>
                </c:pt>
                <c:pt idx="14">
                  <c:v>153.30000000000001</c:v>
                </c:pt>
                <c:pt idx="15">
                  <c:v>155.80000000000001</c:v>
                </c:pt>
                <c:pt idx="16">
                  <c:v>157.5</c:v>
                </c:pt>
                <c:pt idx="17">
                  <c:v>155.6</c:v>
                </c:pt>
                <c:pt idx="18">
                  <c:v>157.9</c:v>
                </c:pt>
                <c:pt idx="19">
                  <c:v>158.19999999999999</c:v>
                </c:pt>
                <c:pt idx="20">
                  <c:v>156.30000000000001</c:v>
                </c:pt>
                <c:pt idx="21">
                  <c:v>154.19999999999999</c:v>
                </c:pt>
                <c:pt idx="22">
                  <c:v>151.19999999999999</c:v>
                </c:pt>
                <c:pt idx="23">
                  <c:v>145.5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6C-674E-941B-48B630DE0B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 Months (n=134)</c:v>
                </c:pt>
              </c:strCache>
            </c:strRef>
          </c:tx>
          <c:spPr>
            <a:ln w="47625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none"/>
          </c:marker>
          <c:errBars>
            <c:errDir val="y"/>
            <c:errBarType val="minus"/>
            <c:errValType val="cust"/>
            <c:noEndCap val="0"/>
            <c:plus>
              <c:numLit>
                <c:formatCode>General</c:formatCode>
                <c:ptCount val="1"/>
                <c:pt idx="0">
                  <c:v>0</c:v>
                </c:pt>
              </c:numLit>
            </c:plus>
            <c:minus>
              <c:numRef>
                <c:f>Sheet1!$I$2:$I$25</c:f>
                <c:numCache>
                  <c:formatCode>General</c:formatCode>
                  <c:ptCount val="24"/>
                  <c:pt idx="0">
                    <c:v>1.5868112442291396</c:v>
                  </c:pt>
                  <c:pt idx="1">
                    <c:v>1.5895179030697024</c:v>
                  </c:pt>
                  <c:pt idx="2">
                    <c:v>1.5928105519946354</c:v>
                  </c:pt>
                  <c:pt idx="3">
                    <c:v>1.4740869481910039</c:v>
                  </c:pt>
                  <c:pt idx="4">
                    <c:v>1.5174424466672098</c:v>
                  </c:pt>
                  <c:pt idx="5">
                    <c:v>1.5579950208034956</c:v>
                  </c:pt>
                  <c:pt idx="6">
                    <c:v>1.5549631660464482</c:v>
                  </c:pt>
                  <c:pt idx="7">
                    <c:v>1.5954823439243806</c:v>
                  </c:pt>
                  <c:pt idx="8">
                    <c:v>1.6099689437998486</c:v>
                  </c:pt>
                  <c:pt idx="9">
                    <c:v>1.5495935951330981</c:v>
                  </c:pt>
                  <c:pt idx="10">
                    <c:v>1.3630323337533643</c:v>
                  </c:pt>
                  <c:pt idx="11">
                    <c:v>1.3206763594884356</c:v>
                  </c:pt>
                  <c:pt idx="12">
                    <c:v>1.5733125881400682</c:v>
                  </c:pt>
                  <c:pt idx="13">
                    <c:v>1.6687747482225825</c:v>
                  </c:pt>
                  <c:pt idx="14">
                    <c:v>1.6137867555249337</c:v>
                  </c:pt>
                  <c:pt idx="15">
                    <c:v>1.6041534436196219</c:v>
                  </c:pt>
                  <c:pt idx="16">
                    <c:v>1.6617009357883867</c:v>
                  </c:pt>
                  <c:pt idx="17">
                    <c:v>1.5173103734011606</c:v>
                  </c:pt>
                  <c:pt idx="18">
                    <c:v>1.7320726767591934</c:v>
                  </c:pt>
                  <c:pt idx="19">
                    <c:v>1.3142863024655187</c:v>
                  </c:pt>
                  <c:pt idx="20">
                    <c:v>1.4351349773107669</c:v>
                  </c:pt>
                  <c:pt idx="21">
                    <c:v>1.4081055336976169</c:v>
                  </c:pt>
                  <c:pt idx="22">
                    <c:v>1.5202450585902059</c:v>
                  </c:pt>
                  <c:pt idx="23">
                    <c:v>1.5868112442291396</c:v>
                  </c:pt>
                </c:numCache>
              </c:numRef>
            </c:minus>
            <c:spPr>
              <a:noFill/>
              <a:ln w="6350" cap="flat" cmpd="sng" algn="ctr">
                <a:solidFill>
                  <a:srgbClr val="C00000"/>
                </a:solidFill>
                <a:round/>
              </a:ln>
              <a:effectLst/>
            </c:spPr>
          </c:errBars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4.1666666666666664E-2</c:v>
                </c:pt>
                <c:pt idx="2">
                  <c:v>8.3333333333333329E-2</c:v>
                </c:pt>
                <c:pt idx="3">
                  <c:v>0.125</c:v>
                </c:pt>
                <c:pt idx="4">
                  <c:v>0.16666666666666666</c:v>
                </c:pt>
                <c:pt idx="5">
                  <c:v>0.20833333333333334</c:v>
                </c:pt>
                <c:pt idx="6">
                  <c:v>0.25</c:v>
                </c:pt>
                <c:pt idx="7">
                  <c:v>0.29166666666666669</c:v>
                </c:pt>
                <c:pt idx="8">
                  <c:v>0.33333333333333331</c:v>
                </c:pt>
                <c:pt idx="9">
                  <c:v>0.375</c:v>
                </c:pt>
                <c:pt idx="10">
                  <c:v>0.41666666666666669</c:v>
                </c:pt>
                <c:pt idx="11">
                  <c:v>0.45833333333333331</c:v>
                </c:pt>
                <c:pt idx="12">
                  <c:v>0.5</c:v>
                </c:pt>
                <c:pt idx="13">
                  <c:v>0.54166666666666663</c:v>
                </c:pt>
                <c:pt idx="14">
                  <c:v>0.58333333333333337</c:v>
                </c:pt>
                <c:pt idx="15">
                  <c:v>0.625</c:v>
                </c:pt>
                <c:pt idx="16">
                  <c:v>0.66666666666666663</c:v>
                </c:pt>
                <c:pt idx="17">
                  <c:v>0.70833333333333337</c:v>
                </c:pt>
                <c:pt idx="18">
                  <c:v>0.75</c:v>
                </c:pt>
                <c:pt idx="19">
                  <c:v>0.79166666666666663</c:v>
                </c:pt>
                <c:pt idx="20">
                  <c:v>0.83333333333333337</c:v>
                </c:pt>
                <c:pt idx="21">
                  <c:v>0.875</c:v>
                </c:pt>
                <c:pt idx="22">
                  <c:v>0.91666666666666663</c:v>
                </c:pt>
                <c:pt idx="23">
                  <c:v>0.95833333333333337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140.80000000000001</c:v>
                </c:pt>
                <c:pt idx="1">
                  <c:v>138.9</c:v>
                </c:pt>
                <c:pt idx="2">
                  <c:v>137.69999999999999</c:v>
                </c:pt>
                <c:pt idx="3">
                  <c:v>137.4</c:v>
                </c:pt>
                <c:pt idx="4">
                  <c:v>137.30000000000001</c:v>
                </c:pt>
                <c:pt idx="5">
                  <c:v>139.5</c:v>
                </c:pt>
                <c:pt idx="6">
                  <c:v>142.19999999999999</c:v>
                </c:pt>
                <c:pt idx="7">
                  <c:v>148.4</c:v>
                </c:pt>
                <c:pt idx="8">
                  <c:v>155</c:v>
                </c:pt>
                <c:pt idx="9">
                  <c:v>155.9</c:v>
                </c:pt>
                <c:pt idx="10">
                  <c:v>158.6</c:v>
                </c:pt>
                <c:pt idx="11">
                  <c:v>158.69999999999999</c:v>
                </c:pt>
                <c:pt idx="12">
                  <c:v>157.69999999999999</c:v>
                </c:pt>
                <c:pt idx="13">
                  <c:v>156.19999999999999</c:v>
                </c:pt>
                <c:pt idx="14">
                  <c:v>154.6</c:v>
                </c:pt>
                <c:pt idx="15">
                  <c:v>156.1</c:v>
                </c:pt>
                <c:pt idx="16">
                  <c:v>155.6</c:v>
                </c:pt>
                <c:pt idx="17">
                  <c:v>156.1</c:v>
                </c:pt>
                <c:pt idx="18">
                  <c:v>158.5</c:v>
                </c:pt>
                <c:pt idx="19">
                  <c:v>157.4</c:v>
                </c:pt>
                <c:pt idx="20">
                  <c:v>156</c:v>
                </c:pt>
                <c:pt idx="21">
                  <c:v>153.5</c:v>
                </c:pt>
                <c:pt idx="22">
                  <c:v>150.30000000000001</c:v>
                </c:pt>
                <c:pt idx="23">
                  <c:v>144.19999999999999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6C-674E-941B-48B630DE0B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7093264"/>
        <c:axId val="507092936"/>
      </c:lineChart>
      <c:catAx>
        <c:axId val="507093264"/>
        <c:scaling>
          <c:orientation val="minMax"/>
        </c:scaling>
        <c:delete val="0"/>
        <c:axPos val="b"/>
        <c:numFmt formatCode="h:mm" sourceLinked="1"/>
        <c:majorTickMark val="out"/>
        <c:minorTickMark val="none"/>
        <c:tickLblPos val="nextTo"/>
        <c:spPr>
          <a:noFill/>
          <a:ln w="19050" cap="flat" cmpd="sng" algn="ctr">
            <a:solidFill>
              <a:sysClr val="windowText" lastClr="000000">
                <a:lumMod val="50000"/>
                <a:lumOff val="50000"/>
              </a:sys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7092936"/>
        <c:crosses val="autoZero"/>
        <c:auto val="1"/>
        <c:lblAlgn val="ctr"/>
        <c:lblOffset val="100"/>
        <c:noMultiLvlLbl val="0"/>
      </c:catAx>
      <c:valAx>
        <c:axId val="507092936"/>
        <c:scaling>
          <c:orientation val="minMax"/>
          <c:max val="161"/>
          <c:min val="13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ysClr val="windowText" lastClr="000000">
                <a:lumMod val="50000"/>
                <a:lumOff val="50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7093264"/>
        <c:crosses val="autoZero"/>
        <c:crossBetween val="between"/>
        <c:majorUnit val="10"/>
        <c:min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 (N=164)</c:v>
                </c:pt>
              </c:strCache>
            </c:strRef>
          </c:tx>
          <c:spPr>
            <a:ln w="47625" cap="rnd">
              <a:solidFill>
                <a:schemeClr val="bg1">
                  <a:lumMod val="50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errBars>
            <c:errDir val="y"/>
            <c:errBarType val="plus"/>
            <c:errValType val="cust"/>
            <c:noEndCap val="0"/>
            <c:plus>
              <c:numRef>
                <c:f>Sheet1!$G$2:$G$25</c:f>
                <c:numCache>
                  <c:formatCode>General</c:formatCode>
                  <c:ptCount val="24"/>
                  <c:pt idx="0">
                    <c:v>1.3196682879587212</c:v>
                  </c:pt>
                  <c:pt idx="1">
                    <c:v>1.210346654636697</c:v>
                  </c:pt>
                  <c:pt idx="2">
                    <c:v>1.1278950479826586</c:v>
                  </c:pt>
                  <c:pt idx="3">
                    <c:v>1.1863680439907631</c:v>
                  </c:pt>
                  <c:pt idx="4">
                    <c:v>1.1357276524825382</c:v>
                  </c:pt>
                  <c:pt idx="5">
                    <c:v>1.4309306412261917</c:v>
                  </c:pt>
                  <c:pt idx="6">
                    <c:v>1.1979278174834329</c:v>
                  </c:pt>
                  <c:pt idx="7">
                    <c:v>1.5990701411932173</c:v>
                  </c:pt>
                  <c:pt idx="8">
                    <c:v>1.3683585287822555</c:v>
                  </c:pt>
                  <c:pt idx="9">
                    <c:v>1.3126695188899544</c:v>
                  </c:pt>
                  <c:pt idx="10">
                    <c:v>1.2570053699169308</c:v>
                  </c:pt>
                  <c:pt idx="11">
                    <c:v>1.3047139460481971</c:v>
                  </c:pt>
                  <c:pt idx="12">
                    <c:v>1.3727094412843102</c:v>
                  </c:pt>
                  <c:pt idx="13">
                    <c:v>1.3487668347502813</c:v>
                  </c:pt>
                  <c:pt idx="14">
                    <c:v>1.2172026447888671</c:v>
                  </c:pt>
                  <c:pt idx="15">
                    <c:v>1.1689355227771361</c:v>
                  </c:pt>
                  <c:pt idx="16">
                    <c:v>1.3719792432923894</c:v>
                  </c:pt>
                  <c:pt idx="17">
                    <c:v>1.3290636765822232</c:v>
                  </c:pt>
                  <c:pt idx="18">
                    <c:v>1.3085351164349377</c:v>
                  </c:pt>
                  <c:pt idx="19">
                    <c:v>1.4028365231055993</c:v>
                  </c:pt>
                  <c:pt idx="20">
                    <c:v>1.2373333377953879</c:v>
                  </c:pt>
                  <c:pt idx="21">
                    <c:v>1.1706545599643954</c:v>
                  </c:pt>
                  <c:pt idx="22">
                    <c:v>1.1979278174834329</c:v>
                  </c:pt>
                  <c:pt idx="23">
                    <c:v>1.3949554190432081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0</c:v>
                </c:pt>
              </c:numLit>
            </c:minus>
            <c:spPr>
              <a:noFill/>
              <a:ln w="3175" cap="flat" cmpd="sng" algn="ctr">
                <a:solidFill>
                  <a:schemeClr val="bg1">
                    <a:lumMod val="50000"/>
                  </a:schemeClr>
                </a:solidFill>
                <a:round/>
              </a:ln>
              <a:effectLst/>
            </c:spPr>
          </c:errBars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4.1666666666666664E-2</c:v>
                </c:pt>
                <c:pt idx="2">
                  <c:v>8.3333333333333329E-2</c:v>
                </c:pt>
                <c:pt idx="3">
                  <c:v>0.125</c:v>
                </c:pt>
                <c:pt idx="4">
                  <c:v>0.16666666666666666</c:v>
                </c:pt>
                <c:pt idx="5">
                  <c:v>0.20833333333333334</c:v>
                </c:pt>
                <c:pt idx="6">
                  <c:v>0.25</c:v>
                </c:pt>
                <c:pt idx="7">
                  <c:v>0.29166666666666669</c:v>
                </c:pt>
                <c:pt idx="8">
                  <c:v>0.33333333333333331</c:v>
                </c:pt>
                <c:pt idx="9">
                  <c:v>0.375</c:v>
                </c:pt>
                <c:pt idx="10">
                  <c:v>0.41666666666666669</c:v>
                </c:pt>
                <c:pt idx="11">
                  <c:v>0.45833333333333331</c:v>
                </c:pt>
                <c:pt idx="12">
                  <c:v>0.5</c:v>
                </c:pt>
                <c:pt idx="13">
                  <c:v>0.54166666666666663</c:v>
                </c:pt>
                <c:pt idx="14">
                  <c:v>0.58333333333333337</c:v>
                </c:pt>
                <c:pt idx="15">
                  <c:v>0.625</c:v>
                </c:pt>
                <c:pt idx="16">
                  <c:v>0.66666666666666663</c:v>
                </c:pt>
                <c:pt idx="17">
                  <c:v>0.70833333333333337</c:v>
                </c:pt>
                <c:pt idx="18">
                  <c:v>0.75</c:v>
                </c:pt>
                <c:pt idx="19">
                  <c:v>0.79166666666666663</c:v>
                </c:pt>
                <c:pt idx="20">
                  <c:v>0.83333333333333337</c:v>
                </c:pt>
                <c:pt idx="21">
                  <c:v>0.875</c:v>
                </c:pt>
                <c:pt idx="22">
                  <c:v>0.91666666666666663</c:v>
                </c:pt>
                <c:pt idx="23">
                  <c:v>0.95833333333333337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144.1</c:v>
                </c:pt>
                <c:pt idx="1">
                  <c:v>140.80000000000001</c:v>
                </c:pt>
                <c:pt idx="2">
                  <c:v>139.9</c:v>
                </c:pt>
                <c:pt idx="3">
                  <c:v>139.9</c:v>
                </c:pt>
                <c:pt idx="4">
                  <c:v>139.19999999999999</c:v>
                </c:pt>
                <c:pt idx="5">
                  <c:v>142</c:v>
                </c:pt>
                <c:pt idx="6">
                  <c:v>146</c:v>
                </c:pt>
                <c:pt idx="7">
                  <c:v>154.1</c:v>
                </c:pt>
                <c:pt idx="8">
                  <c:v>156</c:v>
                </c:pt>
                <c:pt idx="9">
                  <c:v>158.6</c:v>
                </c:pt>
                <c:pt idx="10">
                  <c:v>159.19999999999999</c:v>
                </c:pt>
                <c:pt idx="11">
                  <c:v>158.9</c:v>
                </c:pt>
                <c:pt idx="12">
                  <c:v>157.4</c:v>
                </c:pt>
                <c:pt idx="13">
                  <c:v>153.5</c:v>
                </c:pt>
                <c:pt idx="14">
                  <c:v>154.80000000000001</c:v>
                </c:pt>
                <c:pt idx="15">
                  <c:v>155.1</c:v>
                </c:pt>
                <c:pt idx="16">
                  <c:v>154.4</c:v>
                </c:pt>
                <c:pt idx="17">
                  <c:v>154.69999999999999</c:v>
                </c:pt>
                <c:pt idx="18">
                  <c:v>156.4</c:v>
                </c:pt>
                <c:pt idx="19">
                  <c:v>158</c:v>
                </c:pt>
                <c:pt idx="20">
                  <c:v>155.30000000000001</c:v>
                </c:pt>
                <c:pt idx="21">
                  <c:v>156</c:v>
                </c:pt>
                <c:pt idx="22">
                  <c:v>151.5</c:v>
                </c:pt>
                <c:pt idx="23">
                  <c:v>147.4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16-1C42-8FE0-7B04A64C47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 Months (n=143)</c:v>
                </c:pt>
              </c:strCache>
            </c:strRef>
          </c:tx>
          <c:spPr>
            <a:ln w="47625" cap="rnd">
              <a:solidFill>
                <a:srgbClr val="002060"/>
              </a:solidFill>
              <a:prstDash val="solid"/>
              <a:round/>
            </a:ln>
            <a:effectLst/>
          </c:spPr>
          <c:marker>
            <c:symbol val="none"/>
          </c:marker>
          <c:errBars>
            <c:errDir val="y"/>
            <c:errBarType val="minus"/>
            <c:errValType val="cust"/>
            <c:noEndCap val="0"/>
            <c:plus>
              <c:numLit>
                <c:formatCode>General</c:formatCode>
                <c:ptCount val="1"/>
                <c:pt idx="0">
                  <c:v>0</c:v>
                </c:pt>
              </c:numLit>
            </c:plus>
            <c:minus>
              <c:numRef>
                <c:f>Sheet1!$H$2:$H$25</c:f>
                <c:numCache>
                  <c:formatCode>General</c:formatCode>
                  <c:ptCount val="24"/>
                  <c:pt idx="0">
                    <c:v>1.5550838287004705</c:v>
                  </c:pt>
                  <c:pt idx="1">
                    <c:v>1.4536653181330483</c:v>
                  </c:pt>
                  <c:pt idx="2">
                    <c:v>1.4634235175124088</c:v>
                  </c:pt>
                  <c:pt idx="3">
                    <c:v>1.4114076053966227</c:v>
                  </c:pt>
                  <c:pt idx="4">
                    <c:v>1.446698677312267</c:v>
                  </c:pt>
                  <c:pt idx="5">
                    <c:v>1.2632278815997784</c:v>
                  </c:pt>
                  <c:pt idx="6">
                    <c:v>1.4249574018623514</c:v>
                  </c:pt>
                  <c:pt idx="7">
                    <c:v>1.4758487376431495</c:v>
                  </c:pt>
                  <c:pt idx="8">
                    <c:v>1.3642861121277607</c:v>
                  </c:pt>
                  <c:pt idx="9">
                    <c:v>1.5891052433531754</c:v>
                  </c:pt>
                  <c:pt idx="10">
                    <c:v>1.6599502349795598</c:v>
                  </c:pt>
                  <c:pt idx="11">
                    <c:v>1.74928556845359</c:v>
                  </c:pt>
                  <c:pt idx="12">
                    <c:v>1.6659974325476838</c:v>
                  </c:pt>
                  <c:pt idx="13">
                    <c:v>1.5466322861531854</c:v>
                  </c:pt>
                  <c:pt idx="14">
                    <c:v>1.6061923965075107</c:v>
                  </c:pt>
                  <c:pt idx="15">
                    <c:v>1.5916671308157209</c:v>
                  </c:pt>
                  <c:pt idx="16">
                    <c:v>1.5637725587132596</c:v>
                  </c:pt>
                  <c:pt idx="17">
                    <c:v>1.6599502349795598</c:v>
                  </c:pt>
                  <c:pt idx="18">
                    <c:v>1.5495595347623947</c:v>
                  </c:pt>
                  <c:pt idx="19">
                    <c:v>1.6258999737492099</c:v>
                  </c:pt>
                  <c:pt idx="20">
                    <c:v>1.5237491900581599</c:v>
                  </c:pt>
                  <c:pt idx="21">
                    <c:v>1.5043745734167595</c:v>
                  </c:pt>
                  <c:pt idx="22">
                    <c:v>1.600088650026386</c:v>
                  </c:pt>
                  <c:pt idx="23">
                    <c:v>1.6306719195138271</c:v>
                  </c:pt>
                </c:numCache>
              </c:numRef>
            </c:minus>
            <c:spPr>
              <a:noFill/>
              <a:ln w="3175" cap="flat" cmpd="sng" algn="ctr">
                <a:solidFill>
                  <a:schemeClr val="accent1"/>
                </a:solidFill>
                <a:round/>
              </a:ln>
              <a:effectLst/>
            </c:spPr>
          </c:errBars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4.1666666666666664E-2</c:v>
                </c:pt>
                <c:pt idx="2">
                  <c:v>8.3333333333333329E-2</c:v>
                </c:pt>
                <c:pt idx="3">
                  <c:v>0.125</c:v>
                </c:pt>
                <c:pt idx="4">
                  <c:v>0.16666666666666666</c:v>
                </c:pt>
                <c:pt idx="5">
                  <c:v>0.20833333333333334</c:v>
                </c:pt>
                <c:pt idx="6">
                  <c:v>0.25</c:v>
                </c:pt>
                <c:pt idx="7">
                  <c:v>0.29166666666666669</c:v>
                </c:pt>
                <c:pt idx="8">
                  <c:v>0.33333333333333331</c:v>
                </c:pt>
                <c:pt idx="9">
                  <c:v>0.375</c:v>
                </c:pt>
                <c:pt idx="10">
                  <c:v>0.41666666666666669</c:v>
                </c:pt>
                <c:pt idx="11">
                  <c:v>0.45833333333333331</c:v>
                </c:pt>
                <c:pt idx="12">
                  <c:v>0.5</c:v>
                </c:pt>
                <c:pt idx="13">
                  <c:v>0.54166666666666663</c:v>
                </c:pt>
                <c:pt idx="14">
                  <c:v>0.58333333333333337</c:v>
                </c:pt>
                <c:pt idx="15">
                  <c:v>0.625</c:v>
                </c:pt>
                <c:pt idx="16">
                  <c:v>0.66666666666666663</c:v>
                </c:pt>
                <c:pt idx="17">
                  <c:v>0.70833333333333337</c:v>
                </c:pt>
                <c:pt idx="18">
                  <c:v>0.75</c:v>
                </c:pt>
                <c:pt idx="19">
                  <c:v>0.79166666666666663</c:v>
                </c:pt>
                <c:pt idx="20">
                  <c:v>0.83333333333333337</c:v>
                </c:pt>
                <c:pt idx="21">
                  <c:v>0.875</c:v>
                </c:pt>
                <c:pt idx="22">
                  <c:v>0.91666666666666663</c:v>
                </c:pt>
                <c:pt idx="23">
                  <c:v>0.95833333333333337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137.5</c:v>
                </c:pt>
                <c:pt idx="1">
                  <c:v>133.6</c:v>
                </c:pt>
                <c:pt idx="2">
                  <c:v>133.5</c:v>
                </c:pt>
                <c:pt idx="3">
                  <c:v>134.80000000000001</c:v>
                </c:pt>
                <c:pt idx="4">
                  <c:v>134.9</c:v>
                </c:pt>
                <c:pt idx="5">
                  <c:v>136.69999999999999</c:v>
                </c:pt>
                <c:pt idx="6">
                  <c:v>140.19999999999999</c:v>
                </c:pt>
                <c:pt idx="7">
                  <c:v>146.80000000000001</c:v>
                </c:pt>
                <c:pt idx="8">
                  <c:v>150</c:v>
                </c:pt>
                <c:pt idx="9">
                  <c:v>153.30000000000001</c:v>
                </c:pt>
                <c:pt idx="10">
                  <c:v>156.6</c:v>
                </c:pt>
                <c:pt idx="11">
                  <c:v>153.4</c:v>
                </c:pt>
                <c:pt idx="12">
                  <c:v>150.9</c:v>
                </c:pt>
                <c:pt idx="13">
                  <c:v>149.4</c:v>
                </c:pt>
                <c:pt idx="14">
                  <c:v>149.6</c:v>
                </c:pt>
                <c:pt idx="15">
                  <c:v>149.30000000000001</c:v>
                </c:pt>
                <c:pt idx="16">
                  <c:v>151.30000000000001</c:v>
                </c:pt>
                <c:pt idx="17">
                  <c:v>154.19999999999999</c:v>
                </c:pt>
                <c:pt idx="18">
                  <c:v>153.30000000000001</c:v>
                </c:pt>
                <c:pt idx="19">
                  <c:v>153.9</c:v>
                </c:pt>
                <c:pt idx="20">
                  <c:v>150.80000000000001</c:v>
                </c:pt>
                <c:pt idx="21">
                  <c:v>148.5</c:v>
                </c:pt>
                <c:pt idx="22">
                  <c:v>145.4</c:v>
                </c:pt>
                <c:pt idx="23">
                  <c:v>142.19999999999999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16-1C42-8FE0-7B04A64C47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7093264"/>
        <c:axId val="507092936"/>
      </c:lineChart>
      <c:catAx>
        <c:axId val="507093264"/>
        <c:scaling>
          <c:orientation val="minMax"/>
        </c:scaling>
        <c:delete val="0"/>
        <c:axPos val="b"/>
        <c:numFmt formatCode="h:mm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092936"/>
        <c:crosses val="autoZero"/>
        <c:auto val="1"/>
        <c:lblAlgn val="ctr"/>
        <c:lblOffset val="100"/>
        <c:noMultiLvlLbl val="0"/>
      </c:catAx>
      <c:valAx>
        <c:axId val="507092936"/>
        <c:scaling>
          <c:orientation val="minMax"/>
          <c:max val="161"/>
          <c:min val="13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>
                <a:lumMod val="50000"/>
                <a:lumOff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7093264"/>
        <c:crosses val="autoZero"/>
        <c:crossBetween val="between"/>
        <c:majorUnit val="10"/>
        <c:min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Hourly!$D$26</c:f>
              <c:strCache>
                <c:ptCount val="1"/>
                <c:pt idx="0">
                  <c:v>Baseline (N=44)</c:v>
                </c:pt>
              </c:strCache>
            </c:strRef>
          </c:tx>
          <c:spPr>
            <a:ln w="44450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Hourly!$F$2:$F$25</c:f>
                <c:numCache>
                  <c:formatCode>General</c:formatCode>
                  <c:ptCount val="24"/>
                  <c:pt idx="0">
                    <c:v>6.0652171623577296</c:v>
                  </c:pt>
                  <c:pt idx="1">
                    <c:v>5.6744265649392061</c:v>
                  </c:pt>
                  <c:pt idx="2">
                    <c:v>4.8205828873766148</c:v>
                  </c:pt>
                  <c:pt idx="3">
                    <c:v>6.0040703105630699</c:v>
                  </c:pt>
                  <c:pt idx="4">
                    <c:v>5.2814702478524698</c:v>
                  </c:pt>
                  <c:pt idx="5">
                    <c:v>5.7229455583807827</c:v>
                  </c:pt>
                  <c:pt idx="6">
                    <c:v>5.3130680548626996</c:v>
                  </c:pt>
                  <c:pt idx="7">
                    <c:v>6.4085687776543798</c:v>
                  </c:pt>
                  <c:pt idx="8">
                    <c:v>6.3346236431310103</c:v>
                  </c:pt>
                  <c:pt idx="9">
                    <c:v>5.7852392228129803</c:v>
                  </c:pt>
                  <c:pt idx="10">
                    <c:v>5.4437645172942304</c:v>
                  </c:pt>
                  <c:pt idx="11">
                    <c:v>4.8503070940388104</c:v>
                  </c:pt>
                  <c:pt idx="12">
                    <c:v>6.4010619403037801</c:v>
                  </c:pt>
                  <c:pt idx="13">
                    <c:v>6.1693529227376303</c:v>
                  </c:pt>
                  <c:pt idx="14">
                    <c:v>5.9669329874583399</c:v>
                  </c:pt>
                  <c:pt idx="15">
                    <c:v>5.7084900809886401</c:v>
                  </c:pt>
                  <c:pt idx="16">
                    <c:v>5.8937210388293098</c:v>
                  </c:pt>
                  <c:pt idx="17">
                    <c:v>5.9126260994564497</c:v>
                  </c:pt>
                  <c:pt idx="18">
                    <c:v>5.8921117813248998</c:v>
                  </c:pt>
                  <c:pt idx="19">
                    <c:v>5.4875521026834004</c:v>
                  </c:pt>
                  <c:pt idx="20">
                    <c:v>6.3032145791574639</c:v>
                  </c:pt>
                  <c:pt idx="21">
                    <c:v>6.4218850349561496</c:v>
                  </c:pt>
                  <c:pt idx="22">
                    <c:v>6.4791463752327401</c:v>
                  </c:pt>
                  <c:pt idx="23">
                    <c:v>5.4337354657425303</c:v>
                  </c:pt>
                </c:numCache>
              </c:numRef>
            </c:plus>
            <c:minus>
              <c:numRef>
                <c:f>Hourly!$E$2:$E$25</c:f>
                <c:numCache>
                  <c:formatCode>General</c:formatCode>
                  <c:ptCount val="24"/>
                  <c:pt idx="0">
                    <c:v>6.0652171623577296</c:v>
                  </c:pt>
                  <c:pt idx="1">
                    <c:v>5.6744265649392061</c:v>
                  </c:pt>
                  <c:pt idx="2">
                    <c:v>4.8205828873766148</c:v>
                  </c:pt>
                  <c:pt idx="3">
                    <c:v>6.0040703105630699</c:v>
                  </c:pt>
                  <c:pt idx="4">
                    <c:v>5.2814702478524698</c:v>
                  </c:pt>
                  <c:pt idx="5">
                    <c:v>5.7229455583807827</c:v>
                  </c:pt>
                  <c:pt idx="6">
                    <c:v>5.3130680548626996</c:v>
                  </c:pt>
                  <c:pt idx="7">
                    <c:v>6.4085687776543798</c:v>
                  </c:pt>
                  <c:pt idx="8">
                    <c:v>6.3346236431310103</c:v>
                  </c:pt>
                  <c:pt idx="9">
                    <c:v>5.7852392228129803</c:v>
                  </c:pt>
                  <c:pt idx="10">
                    <c:v>5.4437645172942304</c:v>
                  </c:pt>
                  <c:pt idx="11">
                    <c:v>4.8503070940388104</c:v>
                  </c:pt>
                  <c:pt idx="12">
                    <c:v>6.4010619403037801</c:v>
                  </c:pt>
                  <c:pt idx="13">
                    <c:v>6.1693529227376303</c:v>
                  </c:pt>
                  <c:pt idx="14">
                    <c:v>5.9669329874583399</c:v>
                  </c:pt>
                  <c:pt idx="15">
                    <c:v>5.7084900809886401</c:v>
                  </c:pt>
                  <c:pt idx="16">
                    <c:v>5.8937210388293098</c:v>
                  </c:pt>
                  <c:pt idx="17">
                    <c:v>5.9126260994564497</c:v>
                  </c:pt>
                  <c:pt idx="18">
                    <c:v>5.8921117813248998</c:v>
                  </c:pt>
                  <c:pt idx="19">
                    <c:v>5.4875521026834004</c:v>
                  </c:pt>
                  <c:pt idx="20">
                    <c:v>6.3032145791574639</c:v>
                  </c:pt>
                  <c:pt idx="21">
                    <c:v>6.4218850349561496</c:v>
                  </c:pt>
                  <c:pt idx="22">
                    <c:v>6.4791463752327401</c:v>
                  </c:pt>
                  <c:pt idx="23">
                    <c:v>5.4337354657425303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Hourly!$B$2:$B$25</c:f>
              <c:strCache>
                <c:ptCount val="24"/>
                <c:pt idx="0">
                  <c:v>7:00</c:v>
                </c:pt>
                <c:pt idx="1">
                  <c:v>8:00</c:v>
                </c:pt>
                <c:pt idx="2">
                  <c:v>9:00</c:v>
                </c:pt>
                <c:pt idx="3">
                  <c:v>10:00</c:v>
                </c:pt>
                <c:pt idx="4">
                  <c:v>11:00</c:v>
                </c:pt>
                <c:pt idx="5">
                  <c:v>12:00</c:v>
                </c:pt>
                <c:pt idx="6">
                  <c:v>13:00</c:v>
                </c:pt>
                <c:pt idx="7">
                  <c:v>14:00</c:v>
                </c:pt>
                <c:pt idx="8">
                  <c:v>15:00</c:v>
                </c:pt>
                <c:pt idx="9">
                  <c:v>16:00</c:v>
                </c:pt>
                <c:pt idx="10">
                  <c:v>17:00</c:v>
                </c:pt>
                <c:pt idx="11">
                  <c:v>18:00</c:v>
                </c:pt>
                <c:pt idx="12">
                  <c:v>19:00</c:v>
                </c:pt>
                <c:pt idx="13">
                  <c:v>20:00</c:v>
                </c:pt>
                <c:pt idx="14">
                  <c:v>21:00</c:v>
                </c:pt>
                <c:pt idx="15">
                  <c:v>22:00</c:v>
                </c:pt>
                <c:pt idx="16">
                  <c:v>23:00</c:v>
                </c:pt>
                <c:pt idx="17">
                  <c:v>0:00</c:v>
                </c:pt>
                <c:pt idx="18">
                  <c:v>1:00</c:v>
                </c:pt>
                <c:pt idx="19">
                  <c:v>2:00</c:v>
                </c:pt>
                <c:pt idx="20">
                  <c:v>3:00</c:v>
                </c:pt>
                <c:pt idx="21">
                  <c:v>4:00</c:v>
                </c:pt>
                <c:pt idx="22">
                  <c:v>5:00</c:v>
                </c:pt>
                <c:pt idx="23">
                  <c:v>6:00</c:v>
                </c:pt>
              </c:strCache>
            </c:strRef>
          </c:cat>
          <c:val>
            <c:numRef>
              <c:f>Hourly!$D$2:$D$25</c:f>
              <c:numCache>
                <c:formatCode>General</c:formatCode>
                <c:ptCount val="24"/>
                <c:pt idx="0">
                  <c:v>153.53658536585399</c:v>
                </c:pt>
                <c:pt idx="1">
                  <c:v>158.70038759689899</c:v>
                </c:pt>
                <c:pt idx="2">
                  <c:v>158.43217054263599</c:v>
                </c:pt>
                <c:pt idx="3">
                  <c:v>160.11818181818199</c:v>
                </c:pt>
                <c:pt idx="4">
                  <c:v>156.719696969697</c:v>
                </c:pt>
                <c:pt idx="5">
                  <c:v>156.063095238095</c:v>
                </c:pt>
                <c:pt idx="6">
                  <c:v>152.68604651162801</c:v>
                </c:pt>
                <c:pt idx="7">
                  <c:v>156.46511627907</c:v>
                </c:pt>
                <c:pt idx="8">
                  <c:v>155.49404761904799</c:v>
                </c:pt>
                <c:pt idx="9">
                  <c:v>156.767441860465</c:v>
                </c:pt>
                <c:pt idx="10">
                  <c:v>156.801136363636</c:v>
                </c:pt>
                <c:pt idx="11">
                  <c:v>158.05681818181799</c:v>
                </c:pt>
                <c:pt idx="12">
                  <c:v>155.56439393939399</c:v>
                </c:pt>
                <c:pt idx="13">
                  <c:v>155.67441860465101</c:v>
                </c:pt>
                <c:pt idx="14">
                  <c:v>155.28409090909099</c:v>
                </c:pt>
                <c:pt idx="15">
                  <c:v>150.80620155038801</c:v>
                </c:pt>
                <c:pt idx="16">
                  <c:v>144.488636363636</c:v>
                </c:pt>
                <c:pt idx="17">
                  <c:v>140.023255813953</c:v>
                </c:pt>
                <c:pt idx="18">
                  <c:v>137.11742424242399</c:v>
                </c:pt>
                <c:pt idx="19">
                  <c:v>137.761363636364</c:v>
                </c:pt>
                <c:pt idx="20">
                  <c:v>138.44573643410899</c:v>
                </c:pt>
                <c:pt idx="21">
                  <c:v>138.772727272727</c:v>
                </c:pt>
                <c:pt idx="22">
                  <c:v>140.15909090909099</c:v>
                </c:pt>
                <c:pt idx="23">
                  <c:v>147.82558139534899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2D-DB41-894D-D028F94D981C}"/>
            </c:ext>
          </c:extLst>
        </c:ser>
        <c:ser>
          <c:idx val="1"/>
          <c:order val="1"/>
          <c:tx>
            <c:strRef>
              <c:f>Hourly!$L$26</c:f>
              <c:strCache>
                <c:ptCount val="1"/>
                <c:pt idx="0">
                  <c:v>Month 1 (N=43)</c:v>
                </c:pt>
              </c:strCache>
            </c:strRef>
          </c:tx>
          <c:spPr>
            <a:ln w="50800" cap="rnd">
              <a:solidFill>
                <a:srgbClr val="4472C4">
                  <a:lumMod val="75000"/>
                </a:srgbClr>
              </a:solidFill>
              <a:prstDash val="sysDash"/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Hourly!$N$2:$N$25</c:f>
                <c:numCache>
                  <c:formatCode>General</c:formatCode>
                  <c:ptCount val="24"/>
                  <c:pt idx="0">
                    <c:v>5.7228829000700276</c:v>
                  </c:pt>
                  <c:pt idx="1">
                    <c:v>6.8128461159410598</c:v>
                  </c:pt>
                  <c:pt idx="2">
                    <c:v>6.4453730391608399</c:v>
                  </c:pt>
                  <c:pt idx="3">
                    <c:v>5.9274766098222562</c:v>
                  </c:pt>
                  <c:pt idx="4">
                    <c:v>6.2275053509198663</c:v>
                  </c:pt>
                  <c:pt idx="5">
                    <c:v>6.5185523239844398</c:v>
                  </c:pt>
                  <c:pt idx="6">
                    <c:v>6.1247519456232462</c:v>
                  </c:pt>
                  <c:pt idx="7">
                    <c:v>5.6293893260958257</c:v>
                  </c:pt>
                  <c:pt idx="8">
                    <c:v>5.8405154549060656</c:v>
                  </c:pt>
                  <c:pt idx="9">
                    <c:v>5.8969628781490462</c:v>
                  </c:pt>
                  <c:pt idx="10">
                    <c:v>5.48574217764914</c:v>
                  </c:pt>
                  <c:pt idx="11">
                    <c:v>6.7488828403440699</c:v>
                  </c:pt>
                  <c:pt idx="12">
                    <c:v>6.6252109996235298</c:v>
                  </c:pt>
                  <c:pt idx="13">
                    <c:v>6.7366316626287004</c:v>
                  </c:pt>
                  <c:pt idx="14">
                    <c:v>6.9378168429342963</c:v>
                  </c:pt>
                  <c:pt idx="15">
                    <c:v>7.09246638463057</c:v>
                  </c:pt>
                  <c:pt idx="16">
                    <c:v>6.4275423902773197</c:v>
                  </c:pt>
                  <c:pt idx="17">
                    <c:v>6.3010003469878466</c:v>
                  </c:pt>
                  <c:pt idx="18">
                    <c:v>6.6979761067633463</c:v>
                  </c:pt>
                  <c:pt idx="19">
                    <c:v>6.3123905309537562</c:v>
                  </c:pt>
                  <c:pt idx="20">
                    <c:v>5.9822947196906897</c:v>
                  </c:pt>
                  <c:pt idx="21">
                    <c:v>6.6909569761737338</c:v>
                  </c:pt>
                  <c:pt idx="22">
                    <c:v>5.8393761922392002</c:v>
                  </c:pt>
                  <c:pt idx="23">
                    <c:v>6.1772131335353002</c:v>
                  </c:pt>
                </c:numCache>
              </c:numRef>
            </c:plus>
            <c:minus>
              <c:numRef>
                <c:f>Hourly!$M$2:$M$25</c:f>
                <c:numCache>
                  <c:formatCode>General</c:formatCode>
                  <c:ptCount val="24"/>
                  <c:pt idx="0">
                    <c:v>5.7228829000700276</c:v>
                  </c:pt>
                  <c:pt idx="1">
                    <c:v>6.8128461159410598</c:v>
                  </c:pt>
                  <c:pt idx="2">
                    <c:v>6.4453730391608399</c:v>
                  </c:pt>
                  <c:pt idx="3">
                    <c:v>5.9274766098222562</c:v>
                  </c:pt>
                  <c:pt idx="4">
                    <c:v>6.2275053509198663</c:v>
                  </c:pt>
                  <c:pt idx="5">
                    <c:v>6.5185523239844398</c:v>
                  </c:pt>
                  <c:pt idx="6">
                    <c:v>6.1247519456232462</c:v>
                  </c:pt>
                  <c:pt idx="7">
                    <c:v>5.6293893260958257</c:v>
                  </c:pt>
                  <c:pt idx="8">
                    <c:v>5.8405154549060656</c:v>
                  </c:pt>
                  <c:pt idx="9">
                    <c:v>5.8969628781490462</c:v>
                  </c:pt>
                  <c:pt idx="10">
                    <c:v>5.48574217764914</c:v>
                  </c:pt>
                  <c:pt idx="11">
                    <c:v>6.7488828403440699</c:v>
                  </c:pt>
                  <c:pt idx="12">
                    <c:v>6.6252109996235298</c:v>
                  </c:pt>
                  <c:pt idx="13">
                    <c:v>6.7366316626287004</c:v>
                  </c:pt>
                  <c:pt idx="14">
                    <c:v>6.9378168429342963</c:v>
                  </c:pt>
                  <c:pt idx="15">
                    <c:v>7.09246638463057</c:v>
                  </c:pt>
                  <c:pt idx="16">
                    <c:v>6.4275423902773197</c:v>
                  </c:pt>
                  <c:pt idx="17">
                    <c:v>6.3010003469878466</c:v>
                  </c:pt>
                  <c:pt idx="18">
                    <c:v>6.6979761067633277</c:v>
                  </c:pt>
                  <c:pt idx="19">
                    <c:v>6.3123905309537456</c:v>
                  </c:pt>
                  <c:pt idx="20">
                    <c:v>5.9822947196906897</c:v>
                  </c:pt>
                  <c:pt idx="21">
                    <c:v>6.6909569761737338</c:v>
                  </c:pt>
                  <c:pt idx="22">
                    <c:v>5.8393761922392002</c:v>
                  </c:pt>
                  <c:pt idx="23">
                    <c:v>6.1772131335353002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Hourly!$B$2:$B$25</c:f>
              <c:strCache>
                <c:ptCount val="24"/>
                <c:pt idx="0">
                  <c:v>7:00</c:v>
                </c:pt>
                <c:pt idx="1">
                  <c:v>8:00</c:v>
                </c:pt>
                <c:pt idx="2">
                  <c:v>9:00</c:v>
                </c:pt>
                <c:pt idx="3">
                  <c:v>10:00</c:v>
                </c:pt>
                <c:pt idx="4">
                  <c:v>11:00</c:v>
                </c:pt>
                <c:pt idx="5">
                  <c:v>12:00</c:v>
                </c:pt>
                <c:pt idx="6">
                  <c:v>13:00</c:v>
                </c:pt>
                <c:pt idx="7">
                  <c:v>14:00</c:v>
                </c:pt>
                <c:pt idx="8">
                  <c:v>15:00</c:v>
                </c:pt>
                <c:pt idx="9">
                  <c:v>16:00</c:v>
                </c:pt>
                <c:pt idx="10">
                  <c:v>17:00</c:v>
                </c:pt>
                <c:pt idx="11">
                  <c:v>18:00</c:v>
                </c:pt>
                <c:pt idx="12">
                  <c:v>19:00</c:v>
                </c:pt>
                <c:pt idx="13">
                  <c:v>20:00</c:v>
                </c:pt>
                <c:pt idx="14">
                  <c:v>21:00</c:v>
                </c:pt>
                <c:pt idx="15">
                  <c:v>22:00</c:v>
                </c:pt>
                <c:pt idx="16">
                  <c:v>23:00</c:v>
                </c:pt>
                <c:pt idx="17">
                  <c:v>0:00</c:v>
                </c:pt>
                <c:pt idx="18">
                  <c:v>1:00</c:v>
                </c:pt>
                <c:pt idx="19">
                  <c:v>2:00</c:v>
                </c:pt>
                <c:pt idx="20">
                  <c:v>3:00</c:v>
                </c:pt>
                <c:pt idx="21">
                  <c:v>4:00</c:v>
                </c:pt>
                <c:pt idx="22">
                  <c:v>5:00</c:v>
                </c:pt>
                <c:pt idx="23">
                  <c:v>6:00</c:v>
                </c:pt>
              </c:strCache>
            </c:strRef>
          </c:cat>
          <c:val>
            <c:numRef>
              <c:f>Hourly!$L$2:$L$25</c:f>
              <c:numCache>
                <c:formatCode>General</c:formatCode>
                <c:ptCount val="24"/>
                <c:pt idx="0">
                  <c:v>140.64728682170499</c:v>
                </c:pt>
                <c:pt idx="1">
                  <c:v>142.178294573643</c:v>
                </c:pt>
                <c:pt idx="2">
                  <c:v>147.10119047619</c:v>
                </c:pt>
                <c:pt idx="3">
                  <c:v>147.459689922481</c:v>
                </c:pt>
                <c:pt idx="4">
                  <c:v>145.79880952381001</c:v>
                </c:pt>
                <c:pt idx="5">
                  <c:v>145.962790697674</c:v>
                </c:pt>
                <c:pt idx="6">
                  <c:v>144.88953488372101</c:v>
                </c:pt>
                <c:pt idx="7">
                  <c:v>145.18902439024399</c:v>
                </c:pt>
                <c:pt idx="8">
                  <c:v>148.48809523809501</c:v>
                </c:pt>
                <c:pt idx="9">
                  <c:v>148.44246031745999</c:v>
                </c:pt>
                <c:pt idx="10">
                  <c:v>150.31007751938</c:v>
                </c:pt>
                <c:pt idx="11">
                  <c:v>147.41472868217099</c:v>
                </c:pt>
                <c:pt idx="12">
                  <c:v>147.33139534883699</c:v>
                </c:pt>
                <c:pt idx="13">
                  <c:v>143.252032520325</c:v>
                </c:pt>
                <c:pt idx="14">
                  <c:v>143.527777777778</c:v>
                </c:pt>
                <c:pt idx="15">
                  <c:v>138.767441860465</c:v>
                </c:pt>
                <c:pt idx="16">
                  <c:v>136.96511627907</c:v>
                </c:pt>
                <c:pt idx="17">
                  <c:v>133.17441860465101</c:v>
                </c:pt>
                <c:pt idx="18">
                  <c:v>129.988372093023</c:v>
                </c:pt>
                <c:pt idx="19">
                  <c:v>129.77906976744191</c:v>
                </c:pt>
                <c:pt idx="20">
                  <c:v>129.07364341085301</c:v>
                </c:pt>
                <c:pt idx="21">
                  <c:v>132.197674418605</c:v>
                </c:pt>
                <c:pt idx="22">
                  <c:v>134.011627906977</c:v>
                </c:pt>
                <c:pt idx="23">
                  <c:v>135.523255813953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2D-DB41-894D-D028F94D981C}"/>
            </c:ext>
          </c:extLst>
        </c:ser>
        <c:ser>
          <c:idx val="3"/>
          <c:order val="2"/>
          <c:tx>
            <c:strRef>
              <c:f>Hourly!$AB$26</c:f>
              <c:strCache>
                <c:ptCount val="1"/>
                <c:pt idx="0">
                  <c:v>Month 6 (N=43)</c:v>
                </c:pt>
              </c:strCache>
            </c:strRef>
          </c:tx>
          <c:spPr>
            <a:ln w="50800" cap="rnd">
              <a:solidFill>
                <a:srgbClr val="00B050"/>
              </a:solidFill>
              <a:prstDash val="sysDash"/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Hourly!$AH$2:$AH$25</c:f>
                <c:numCache>
                  <c:formatCode>General</c:formatCode>
                  <c:ptCount val="24"/>
                  <c:pt idx="0">
                    <c:v>4.4611848539432062</c:v>
                  </c:pt>
                  <c:pt idx="1">
                    <c:v>4.2901012758460286</c:v>
                  </c:pt>
                  <c:pt idx="2">
                    <c:v>4.0067982487170202</c:v>
                  </c:pt>
                  <c:pt idx="3">
                    <c:v>3.834802319971526</c:v>
                  </c:pt>
                  <c:pt idx="4">
                    <c:v>3.9173741504051698</c:v>
                  </c:pt>
                  <c:pt idx="5">
                    <c:v>4.5475715083469526</c:v>
                  </c:pt>
                  <c:pt idx="6">
                    <c:v>4.5106222796848803</c:v>
                  </c:pt>
                  <c:pt idx="7">
                    <c:v>5.0651361647201298</c:v>
                  </c:pt>
                  <c:pt idx="8">
                    <c:v>4.8649541661811426</c:v>
                  </c:pt>
                  <c:pt idx="9">
                    <c:v>3.87721674592049</c:v>
                  </c:pt>
                  <c:pt idx="10">
                    <c:v>5.0712409026244396</c:v>
                  </c:pt>
                  <c:pt idx="11">
                    <c:v>4.7843817861854063</c:v>
                  </c:pt>
                  <c:pt idx="12">
                    <c:v>5.0028263381485063</c:v>
                  </c:pt>
                  <c:pt idx="13">
                    <c:v>4.8682090268846396</c:v>
                  </c:pt>
                  <c:pt idx="14">
                    <c:v>4.6581429331651396</c:v>
                  </c:pt>
                  <c:pt idx="15">
                    <c:v>4.8104183469585049</c:v>
                  </c:pt>
                  <c:pt idx="16">
                    <c:v>4.6211187517660264</c:v>
                  </c:pt>
                  <c:pt idx="17">
                    <c:v>4.703710967231256</c:v>
                  </c:pt>
                  <c:pt idx="18">
                    <c:v>4.4350628835263803</c:v>
                  </c:pt>
                  <c:pt idx="19">
                    <c:v>4.3761210283520597</c:v>
                  </c:pt>
                  <c:pt idx="20">
                    <c:v>4.81635972183176</c:v>
                  </c:pt>
                  <c:pt idx="21">
                    <c:v>4.8002959140307802</c:v>
                  </c:pt>
                  <c:pt idx="22">
                    <c:v>4.3011632513995197</c:v>
                  </c:pt>
                  <c:pt idx="23">
                    <c:v>4.2124922942146696</c:v>
                  </c:pt>
                </c:numCache>
              </c:numRef>
            </c:plus>
            <c:minus>
              <c:numRef>
                <c:f>Hourly!$AG$2:$AG$25</c:f>
                <c:numCache>
                  <c:formatCode>General</c:formatCode>
                  <c:ptCount val="24"/>
                  <c:pt idx="0">
                    <c:v>4.4611848539432062</c:v>
                  </c:pt>
                  <c:pt idx="1">
                    <c:v>4.2901012758460286</c:v>
                  </c:pt>
                  <c:pt idx="2">
                    <c:v>4.0067982487170202</c:v>
                  </c:pt>
                  <c:pt idx="3">
                    <c:v>3.834802319971526</c:v>
                  </c:pt>
                  <c:pt idx="4">
                    <c:v>3.9173741504051698</c:v>
                  </c:pt>
                  <c:pt idx="5">
                    <c:v>4.5475715083469526</c:v>
                  </c:pt>
                  <c:pt idx="6">
                    <c:v>4.5106222796848803</c:v>
                  </c:pt>
                  <c:pt idx="7">
                    <c:v>5.0651361647201298</c:v>
                  </c:pt>
                  <c:pt idx="8">
                    <c:v>4.8649541661811426</c:v>
                  </c:pt>
                  <c:pt idx="9">
                    <c:v>3.87721674592049</c:v>
                  </c:pt>
                  <c:pt idx="10">
                    <c:v>5.0712409026244396</c:v>
                  </c:pt>
                  <c:pt idx="11">
                    <c:v>4.7843817861854063</c:v>
                  </c:pt>
                  <c:pt idx="12">
                    <c:v>5.0028263381485063</c:v>
                  </c:pt>
                  <c:pt idx="13">
                    <c:v>4.8682090268846396</c:v>
                  </c:pt>
                  <c:pt idx="14">
                    <c:v>4.6581429331651396</c:v>
                  </c:pt>
                  <c:pt idx="15">
                    <c:v>4.8104183469585049</c:v>
                  </c:pt>
                  <c:pt idx="16">
                    <c:v>4.6211187517660264</c:v>
                  </c:pt>
                  <c:pt idx="17">
                    <c:v>4.703710967231256</c:v>
                  </c:pt>
                  <c:pt idx="18">
                    <c:v>4.4350628835263803</c:v>
                  </c:pt>
                  <c:pt idx="19">
                    <c:v>4.3761210283520597</c:v>
                  </c:pt>
                  <c:pt idx="20">
                    <c:v>4.81635972183176</c:v>
                  </c:pt>
                  <c:pt idx="21">
                    <c:v>4.8002959140307802</c:v>
                  </c:pt>
                  <c:pt idx="22">
                    <c:v>4.3011632513995197</c:v>
                  </c:pt>
                  <c:pt idx="23">
                    <c:v>4.2124922942146696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Hourly!$B$2:$B$25</c:f>
              <c:strCache>
                <c:ptCount val="24"/>
                <c:pt idx="0">
                  <c:v>7:00</c:v>
                </c:pt>
                <c:pt idx="1">
                  <c:v>8:00</c:v>
                </c:pt>
                <c:pt idx="2">
                  <c:v>9:00</c:v>
                </c:pt>
                <c:pt idx="3">
                  <c:v>10:00</c:v>
                </c:pt>
                <c:pt idx="4">
                  <c:v>11:00</c:v>
                </c:pt>
                <c:pt idx="5">
                  <c:v>12:00</c:v>
                </c:pt>
                <c:pt idx="6">
                  <c:v>13:00</c:v>
                </c:pt>
                <c:pt idx="7">
                  <c:v>14:00</c:v>
                </c:pt>
                <c:pt idx="8">
                  <c:v>15:00</c:v>
                </c:pt>
                <c:pt idx="9">
                  <c:v>16:00</c:v>
                </c:pt>
                <c:pt idx="10">
                  <c:v>17:00</c:v>
                </c:pt>
                <c:pt idx="11">
                  <c:v>18:00</c:v>
                </c:pt>
                <c:pt idx="12">
                  <c:v>19:00</c:v>
                </c:pt>
                <c:pt idx="13">
                  <c:v>20:00</c:v>
                </c:pt>
                <c:pt idx="14">
                  <c:v>21:00</c:v>
                </c:pt>
                <c:pt idx="15">
                  <c:v>22:00</c:v>
                </c:pt>
                <c:pt idx="16">
                  <c:v>23:00</c:v>
                </c:pt>
                <c:pt idx="17">
                  <c:v>0:00</c:v>
                </c:pt>
                <c:pt idx="18">
                  <c:v>1:00</c:v>
                </c:pt>
                <c:pt idx="19">
                  <c:v>2:00</c:v>
                </c:pt>
                <c:pt idx="20">
                  <c:v>3:00</c:v>
                </c:pt>
                <c:pt idx="21">
                  <c:v>4:00</c:v>
                </c:pt>
                <c:pt idx="22">
                  <c:v>5:00</c:v>
                </c:pt>
                <c:pt idx="23">
                  <c:v>6:00</c:v>
                </c:pt>
              </c:strCache>
            </c:strRef>
          </c:cat>
          <c:val>
            <c:numRef>
              <c:f>Hourly!$AB$2:$AB$25</c:f>
              <c:numCache>
                <c:formatCode>General</c:formatCode>
                <c:ptCount val="24"/>
                <c:pt idx="0">
                  <c:v>143.43902439024399</c:v>
                </c:pt>
                <c:pt idx="1">
                  <c:v>144.75793650793699</c:v>
                </c:pt>
                <c:pt idx="2">
                  <c:v>146.65833333333299</c:v>
                </c:pt>
                <c:pt idx="3">
                  <c:v>144.412601626016</c:v>
                </c:pt>
                <c:pt idx="4">
                  <c:v>142.80284552845501</c:v>
                </c:pt>
                <c:pt idx="5">
                  <c:v>142.17658730158701</c:v>
                </c:pt>
                <c:pt idx="6">
                  <c:v>143.58527131782901</c:v>
                </c:pt>
                <c:pt idx="7">
                  <c:v>142.839147286822</c:v>
                </c:pt>
                <c:pt idx="8">
                  <c:v>144.194444444444</c:v>
                </c:pt>
                <c:pt idx="9">
                  <c:v>145.87708333333299</c:v>
                </c:pt>
                <c:pt idx="10">
                  <c:v>148.16511627906999</c:v>
                </c:pt>
                <c:pt idx="11">
                  <c:v>146.244186046512</c:v>
                </c:pt>
                <c:pt idx="12">
                  <c:v>144.84883720930199</c:v>
                </c:pt>
                <c:pt idx="13">
                  <c:v>145.220930232558</c:v>
                </c:pt>
                <c:pt idx="14">
                  <c:v>141.011627906977</c:v>
                </c:pt>
                <c:pt idx="15">
                  <c:v>137.27380952380969</c:v>
                </c:pt>
                <c:pt idx="16">
                  <c:v>135.10465116279099</c:v>
                </c:pt>
                <c:pt idx="17">
                  <c:v>130.5</c:v>
                </c:pt>
                <c:pt idx="18">
                  <c:v>131.08527131782901</c:v>
                </c:pt>
                <c:pt idx="19">
                  <c:v>128.05813953488399</c:v>
                </c:pt>
                <c:pt idx="20">
                  <c:v>130.11904761904799</c:v>
                </c:pt>
                <c:pt idx="21">
                  <c:v>128.94573643410899</c:v>
                </c:pt>
                <c:pt idx="22">
                  <c:v>133.15116279069801</c:v>
                </c:pt>
                <c:pt idx="23">
                  <c:v>136.888888888889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2D-DB41-894D-D028F94D981C}"/>
            </c:ext>
          </c:extLst>
        </c:ser>
        <c:ser>
          <c:idx val="4"/>
          <c:order val="3"/>
          <c:tx>
            <c:strRef>
              <c:f>Hourly!$AJ$26</c:f>
              <c:strCache>
                <c:ptCount val="1"/>
                <c:pt idx="0">
                  <c:v>Month 12 (N=39)</c:v>
                </c:pt>
              </c:strCache>
            </c:strRef>
          </c:tx>
          <c:spPr>
            <a:ln w="50800" cap="rnd">
              <a:solidFill>
                <a:srgbClr val="ED7D31"/>
              </a:solidFill>
              <a:prstDash val="sysDash"/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Hourly!$AL$2:$AL$25</c:f>
                <c:numCache>
                  <c:formatCode>General</c:formatCode>
                  <c:ptCount val="24"/>
                  <c:pt idx="0">
                    <c:v>6.5322145844438397</c:v>
                  </c:pt>
                  <c:pt idx="1">
                    <c:v>6.7850529209374297</c:v>
                  </c:pt>
                  <c:pt idx="2">
                    <c:v>6.3974592504965138</c:v>
                  </c:pt>
                  <c:pt idx="3">
                    <c:v>6.5969397495158466</c:v>
                  </c:pt>
                  <c:pt idx="4">
                    <c:v>5.7607383431908099</c:v>
                  </c:pt>
                  <c:pt idx="5">
                    <c:v>6.0268720907207598</c:v>
                  </c:pt>
                  <c:pt idx="6">
                    <c:v>5.7875220723596499</c:v>
                  </c:pt>
                  <c:pt idx="7">
                    <c:v>5.4728056483422698</c:v>
                  </c:pt>
                  <c:pt idx="8">
                    <c:v>6.2329134903202998</c:v>
                  </c:pt>
                  <c:pt idx="9">
                    <c:v>6.1529774949228502</c:v>
                  </c:pt>
                  <c:pt idx="10">
                    <c:v>6.4622160405341198</c:v>
                  </c:pt>
                  <c:pt idx="11">
                    <c:v>6.5718150536884474</c:v>
                  </c:pt>
                  <c:pt idx="12">
                    <c:v>6.6459454090875161</c:v>
                  </c:pt>
                  <c:pt idx="13">
                    <c:v>7.2628323792766256</c:v>
                  </c:pt>
                  <c:pt idx="14">
                    <c:v>7.1789868846711897</c:v>
                  </c:pt>
                  <c:pt idx="15">
                    <c:v>7.6633935738244601</c:v>
                  </c:pt>
                  <c:pt idx="16">
                    <c:v>6.9236864899361299</c:v>
                  </c:pt>
                  <c:pt idx="17">
                    <c:v>7.1030628128851001</c:v>
                  </c:pt>
                  <c:pt idx="18">
                    <c:v>7.7328141939712403</c:v>
                  </c:pt>
                  <c:pt idx="19">
                    <c:v>7.0289624470190786</c:v>
                  </c:pt>
                  <c:pt idx="20">
                    <c:v>7.0182372673740856</c:v>
                  </c:pt>
                  <c:pt idx="21">
                    <c:v>7.9227423546078297</c:v>
                  </c:pt>
                  <c:pt idx="22">
                    <c:v>7.2012214435422903</c:v>
                  </c:pt>
                  <c:pt idx="23">
                    <c:v>8.0350963889548801</c:v>
                  </c:pt>
                </c:numCache>
              </c:numRef>
            </c:plus>
            <c:minus>
              <c:numRef>
                <c:f>Hourly!$AK$2:$AK$25</c:f>
                <c:numCache>
                  <c:formatCode>General</c:formatCode>
                  <c:ptCount val="24"/>
                  <c:pt idx="0">
                    <c:v>6.5322145844438397</c:v>
                  </c:pt>
                  <c:pt idx="1">
                    <c:v>6.7850529209374297</c:v>
                  </c:pt>
                  <c:pt idx="2">
                    <c:v>6.3974592504965138</c:v>
                  </c:pt>
                  <c:pt idx="3">
                    <c:v>6.5969397495158466</c:v>
                  </c:pt>
                  <c:pt idx="4">
                    <c:v>5.7607383431908099</c:v>
                  </c:pt>
                  <c:pt idx="5">
                    <c:v>6.0268720907207598</c:v>
                  </c:pt>
                  <c:pt idx="6">
                    <c:v>5.7875220723596499</c:v>
                  </c:pt>
                  <c:pt idx="7">
                    <c:v>5.4728056483422698</c:v>
                  </c:pt>
                  <c:pt idx="8">
                    <c:v>6.2329134903202998</c:v>
                  </c:pt>
                  <c:pt idx="9">
                    <c:v>6.1529774949228502</c:v>
                  </c:pt>
                  <c:pt idx="10">
                    <c:v>6.4622160405341198</c:v>
                  </c:pt>
                  <c:pt idx="11">
                    <c:v>6.5718150536884474</c:v>
                  </c:pt>
                  <c:pt idx="12">
                    <c:v>6.6459454090875161</c:v>
                  </c:pt>
                  <c:pt idx="13">
                    <c:v>7.2628323792766256</c:v>
                  </c:pt>
                  <c:pt idx="14">
                    <c:v>7.1789868846711897</c:v>
                  </c:pt>
                  <c:pt idx="15">
                    <c:v>7.6633935738244601</c:v>
                  </c:pt>
                  <c:pt idx="16">
                    <c:v>6.9236864899361201</c:v>
                  </c:pt>
                  <c:pt idx="17">
                    <c:v>7.1030628128851001</c:v>
                  </c:pt>
                  <c:pt idx="18">
                    <c:v>7.7328141939712403</c:v>
                  </c:pt>
                  <c:pt idx="19">
                    <c:v>7.0289624470190786</c:v>
                  </c:pt>
                  <c:pt idx="20">
                    <c:v>7.0182372673740856</c:v>
                  </c:pt>
                  <c:pt idx="21">
                    <c:v>7.9227423546078297</c:v>
                  </c:pt>
                  <c:pt idx="22">
                    <c:v>7.2012214435422903</c:v>
                  </c:pt>
                  <c:pt idx="23">
                    <c:v>8.0350963889548694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Hourly!$B$2:$B$25</c:f>
              <c:strCache>
                <c:ptCount val="24"/>
                <c:pt idx="0">
                  <c:v>7:00</c:v>
                </c:pt>
                <c:pt idx="1">
                  <c:v>8:00</c:v>
                </c:pt>
                <c:pt idx="2">
                  <c:v>9:00</c:v>
                </c:pt>
                <c:pt idx="3">
                  <c:v>10:00</c:v>
                </c:pt>
                <c:pt idx="4">
                  <c:v>11:00</c:v>
                </c:pt>
                <c:pt idx="5">
                  <c:v>12:00</c:v>
                </c:pt>
                <c:pt idx="6">
                  <c:v>13:00</c:v>
                </c:pt>
                <c:pt idx="7">
                  <c:v>14:00</c:v>
                </c:pt>
                <c:pt idx="8">
                  <c:v>15:00</c:v>
                </c:pt>
                <c:pt idx="9">
                  <c:v>16:00</c:v>
                </c:pt>
                <c:pt idx="10">
                  <c:v>17:00</c:v>
                </c:pt>
                <c:pt idx="11">
                  <c:v>18:00</c:v>
                </c:pt>
                <c:pt idx="12">
                  <c:v>19:00</c:v>
                </c:pt>
                <c:pt idx="13">
                  <c:v>20:00</c:v>
                </c:pt>
                <c:pt idx="14">
                  <c:v>21:00</c:v>
                </c:pt>
                <c:pt idx="15">
                  <c:v>22:00</c:v>
                </c:pt>
                <c:pt idx="16">
                  <c:v>23:00</c:v>
                </c:pt>
                <c:pt idx="17">
                  <c:v>0:00</c:v>
                </c:pt>
                <c:pt idx="18">
                  <c:v>1:00</c:v>
                </c:pt>
                <c:pt idx="19">
                  <c:v>2:00</c:v>
                </c:pt>
                <c:pt idx="20">
                  <c:v>3:00</c:v>
                </c:pt>
                <c:pt idx="21">
                  <c:v>4:00</c:v>
                </c:pt>
                <c:pt idx="22">
                  <c:v>5:00</c:v>
                </c:pt>
                <c:pt idx="23">
                  <c:v>6:00</c:v>
                </c:pt>
              </c:strCache>
            </c:strRef>
          </c:cat>
          <c:val>
            <c:numRef>
              <c:f>Hourly!$AJ$2:$AJ$25</c:f>
              <c:numCache>
                <c:formatCode>General</c:formatCode>
                <c:ptCount val="24"/>
                <c:pt idx="0">
                  <c:v>140.60087719298201</c:v>
                </c:pt>
                <c:pt idx="1">
                  <c:v>142.09188034188</c:v>
                </c:pt>
                <c:pt idx="2">
                  <c:v>145.57719298245601</c:v>
                </c:pt>
                <c:pt idx="3">
                  <c:v>145.880630630631</c:v>
                </c:pt>
                <c:pt idx="4">
                  <c:v>142.83699633699601</c:v>
                </c:pt>
                <c:pt idx="5">
                  <c:v>140.92280701754399</c:v>
                </c:pt>
                <c:pt idx="6">
                  <c:v>142.56578947368399</c:v>
                </c:pt>
                <c:pt idx="7">
                  <c:v>141.25131578947401</c:v>
                </c:pt>
                <c:pt idx="8">
                  <c:v>137.95394736842101</c:v>
                </c:pt>
                <c:pt idx="9">
                  <c:v>140.030701754386</c:v>
                </c:pt>
                <c:pt idx="10">
                  <c:v>143.458333333333</c:v>
                </c:pt>
                <c:pt idx="11">
                  <c:v>145.42948717948701</c:v>
                </c:pt>
                <c:pt idx="12">
                  <c:v>143.40384615384599</c:v>
                </c:pt>
                <c:pt idx="13">
                  <c:v>142.98717948717899</c:v>
                </c:pt>
                <c:pt idx="14">
                  <c:v>144.128205128205</c:v>
                </c:pt>
                <c:pt idx="15">
                  <c:v>141.77564102564099</c:v>
                </c:pt>
                <c:pt idx="16">
                  <c:v>130.871794871795</c:v>
                </c:pt>
                <c:pt idx="17">
                  <c:v>128.88461538461499</c:v>
                </c:pt>
                <c:pt idx="18">
                  <c:v>127.371794871795</c:v>
                </c:pt>
                <c:pt idx="19">
                  <c:v>126.583333333333</c:v>
                </c:pt>
                <c:pt idx="20">
                  <c:v>127.171052631579</c:v>
                </c:pt>
                <c:pt idx="21">
                  <c:v>127.75</c:v>
                </c:pt>
                <c:pt idx="22">
                  <c:v>132.121794871795</c:v>
                </c:pt>
                <c:pt idx="23">
                  <c:v>134.05405405405401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C2D-DB41-894D-D028F94D98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142616600"/>
        <c:axId val="-2142612888"/>
      </c:lineChart>
      <c:catAx>
        <c:axId val="-2142616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42612888"/>
        <c:crosses val="autoZero"/>
        <c:auto val="1"/>
        <c:lblAlgn val="ctr"/>
        <c:lblOffset val="100"/>
        <c:noMultiLvlLbl val="0"/>
      </c:catAx>
      <c:valAx>
        <c:axId val="-2142612888"/>
        <c:scaling>
          <c:orientation val="minMax"/>
          <c:min val="1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Hourly!$C$27</c:f>
              <c:strCache>
                <c:ptCount val="1"/>
                <c:pt idx="0">
                  <c:v>Systolic ABP (mmHg)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4261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OBP!$C$227</c:f>
          <c:strCache>
            <c:ptCount val="1"/>
            <c:pt idx="0">
              <c:v>Mean Reduction Systolic OBP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4957044303888239E-2"/>
          <c:y val="0.1828065778465682"/>
          <c:w val="0.90999741835549242"/>
          <c:h val="0.6410470900736849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63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63500" h="38100"/>
              </a:sp3d>
            </c:spPr>
            <c:extLst>
              <c:ext xmlns:c16="http://schemas.microsoft.com/office/drawing/2014/chart" uri="{C3380CC4-5D6E-409C-BE32-E72D297353CC}">
                <c16:uniqueId val="{00000001-53B8-8442-944B-32B82B55113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63500" h="38100"/>
              </a:sp3d>
            </c:spPr>
            <c:extLst>
              <c:ext xmlns:c16="http://schemas.microsoft.com/office/drawing/2014/chart" uri="{C3380CC4-5D6E-409C-BE32-E72D297353CC}">
                <c16:uniqueId val="{00000003-53B8-8442-944B-32B82B55113A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63500" h="38100"/>
              </a:sp3d>
            </c:spPr>
            <c:extLst>
              <c:ext xmlns:c16="http://schemas.microsoft.com/office/drawing/2014/chart" uri="{C3380CC4-5D6E-409C-BE32-E72D297353CC}">
                <c16:uniqueId val="{00000005-53B8-8442-944B-32B82B55113A}"/>
              </c:ext>
            </c:extLst>
          </c:dPt>
          <c:dPt>
            <c:idx val="3"/>
            <c:invertIfNegative val="0"/>
            <c:bubble3D val="0"/>
            <c:spPr>
              <a:solidFill>
                <a:srgbClr val="660066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63500" h="38100"/>
              </a:sp3d>
            </c:spPr>
            <c:extLst>
              <c:ext xmlns:c16="http://schemas.microsoft.com/office/drawing/2014/chart" uri="{C3380CC4-5D6E-409C-BE32-E72D297353CC}">
                <c16:uniqueId val="{00000007-53B8-8442-944B-32B82B55113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5DB699F9-D899-6B4E-9A53-FB995E38F91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53B8-8442-944B-32B82B55113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7289B53B-3FAA-084E-8677-02DF1DC10C0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53B8-8442-944B-32B82B55113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4E2883AC-8719-9C4B-8CBA-F852416A3AB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53B8-8442-944B-32B82B55113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A00A4ED-B3E5-C248-A754-4CD7D0FFB88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53B8-8442-944B-32B82B5511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(OBP!$E$106,OBP!$G$106,OBP!$I$106,OBP!$K$106)</c:f>
                <c:numCache>
                  <c:formatCode>General</c:formatCode>
                  <c:ptCount val="4"/>
                  <c:pt idx="0">
                    <c:v>6.09686815988709</c:v>
                  </c:pt>
                  <c:pt idx="1">
                    <c:v>6.5197300240549296</c:v>
                  </c:pt>
                  <c:pt idx="2">
                    <c:v>6.1697005914924405</c:v>
                  </c:pt>
                  <c:pt idx="3">
                    <c:v>10.009009850594634</c:v>
                  </c:pt>
                </c:numCache>
              </c:numRef>
            </c:plus>
            <c:minus>
              <c:numRef>
                <c:f>(OBP!$E$106,OBP!$G$106,OBP!$I$106,OBP!$K$106)</c:f>
                <c:numCache>
                  <c:formatCode>General</c:formatCode>
                  <c:ptCount val="4"/>
                  <c:pt idx="0">
                    <c:v>6.09686815988709</c:v>
                  </c:pt>
                  <c:pt idx="1">
                    <c:v>6.5197300240549296</c:v>
                  </c:pt>
                  <c:pt idx="2">
                    <c:v>6.1697005914924405</c:v>
                  </c:pt>
                  <c:pt idx="3">
                    <c:v>10.009009850594634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(OBP!$E$110,OBP!$G$110,OBP!$I$110,OBP!$K$110)</c:f>
              <c:strCache>
                <c:ptCount val="4"/>
                <c:pt idx="0">
                  <c:v>1-M (N=45)</c:v>
                </c:pt>
                <c:pt idx="1">
                  <c:v>3-M (N=43)</c:v>
                </c:pt>
                <c:pt idx="2">
                  <c:v>6-M (N=44)</c:v>
                </c:pt>
                <c:pt idx="3">
                  <c:v>12-M (N=28)</c:v>
                </c:pt>
              </c:strCache>
            </c:strRef>
          </c:cat>
          <c:val>
            <c:numRef>
              <c:f>(OBP!$E$103,OBP!$G$103,OBP!$I$103,OBP!$K$103)</c:f>
              <c:numCache>
                <c:formatCode>0</c:formatCode>
                <c:ptCount val="4"/>
                <c:pt idx="0">
                  <c:v>-18.022222222222222</c:v>
                </c:pt>
                <c:pt idx="1">
                  <c:v>-17.581395348837209</c:v>
                </c:pt>
                <c:pt idx="2">
                  <c:v>-18.295454545454547</c:v>
                </c:pt>
                <c:pt idx="3">
                  <c:v>-20.392857142857142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(OBP!$E$109,OBP!$G$109,OBP!$I$109,OBP!$K$109)</c15:f>
                <c15:dlblRangeCache>
                  <c:ptCount val="4"/>
                  <c:pt idx="0">
                    <c:v>-18 ± 21 mmHg</c:v>
                  </c:pt>
                  <c:pt idx="1">
                    <c:v>-18 ± 22 mmHg</c:v>
                  </c:pt>
                  <c:pt idx="2">
                    <c:v>-18 ± 21 mmHg</c:v>
                  </c:pt>
                  <c:pt idx="3">
                    <c:v>-20 ± 27 mmHg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53B8-8442-944B-32B82B55113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7"/>
        <c:axId val="128300872"/>
        <c:axId val="128298912"/>
      </c:barChart>
      <c:catAx>
        <c:axId val="128300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298912"/>
        <c:crosses val="autoZero"/>
        <c:auto val="1"/>
        <c:lblAlgn val="ctr"/>
        <c:lblOffset val="100"/>
        <c:noMultiLvlLbl val="0"/>
      </c:catAx>
      <c:valAx>
        <c:axId val="128298912"/>
        <c:scaling>
          <c:orientation val="minMax"/>
          <c:min val="-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00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'24HR ABPM'!$C$227</c:f>
          <c:strCache>
            <c:ptCount val="1"/>
            <c:pt idx="0">
              <c:v>Mean Reduction 24-Hr Systolic ABPM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4957044303888239E-2"/>
          <c:y val="0.1828065778465682"/>
          <c:w val="0.90999741835549242"/>
          <c:h val="0.6410470900736849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63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63500" h="38100"/>
              </a:sp3d>
            </c:spPr>
            <c:extLst>
              <c:ext xmlns:c16="http://schemas.microsoft.com/office/drawing/2014/chart" uri="{C3380CC4-5D6E-409C-BE32-E72D297353CC}">
                <c16:uniqueId val="{00000001-9C58-4745-B83C-A38DC8A183F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63500" h="38100"/>
              </a:sp3d>
            </c:spPr>
            <c:extLst>
              <c:ext xmlns:c16="http://schemas.microsoft.com/office/drawing/2014/chart" uri="{C3380CC4-5D6E-409C-BE32-E72D297353CC}">
                <c16:uniqueId val="{00000003-9C58-4745-B83C-A38DC8A183FE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63500" h="38100"/>
              </a:sp3d>
            </c:spPr>
            <c:extLst>
              <c:ext xmlns:c16="http://schemas.microsoft.com/office/drawing/2014/chart" uri="{C3380CC4-5D6E-409C-BE32-E72D297353CC}">
                <c16:uniqueId val="{00000005-9C58-4745-B83C-A38DC8A183FE}"/>
              </c:ext>
            </c:extLst>
          </c:dPt>
          <c:dPt>
            <c:idx val="3"/>
            <c:invertIfNegative val="0"/>
            <c:bubble3D val="0"/>
            <c:spPr>
              <a:solidFill>
                <a:srgbClr val="660066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63500" h="38100"/>
              </a:sp3d>
            </c:spPr>
            <c:extLst>
              <c:ext xmlns:c16="http://schemas.microsoft.com/office/drawing/2014/chart" uri="{C3380CC4-5D6E-409C-BE32-E72D297353CC}">
                <c16:uniqueId val="{00000007-9C58-4745-B83C-A38DC8A183F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50085270-DB34-E942-9469-0F0238728F6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9C58-4745-B83C-A38DC8A183F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BB3E7D4-D341-274A-A6C9-ED062763DF0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9C58-4745-B83C-A38DC8A183F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19E99F9-60A1-F04F-8507-4F349B57DCD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9C58-4745-B83C-A38DC8A183F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06D340D1-B526-CB44-A068-0758521A175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9C58-4745-B83C-A38DC8A183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('24HR ABPM'!$E$106,'24HR ABPM'!$G$106,'24HR ABPM'!$I$106,'24HR ABPM'!$K$106)</c:f>
                <c:numCache>
                  <c:formatCode>General</c:formatCode>
                  <c:ptCount val="4"/>
                  <c:pt idx="0">
                    <c:v>3.8667039253710995</c:v>
                  </c:pt>
                  <c:pt idx="1">
                    <c:v>4.104162873094694</c:v>
                  </c:pt>
                  <c:pt idx="2">
                    <c:v>4.2206977609786325</c:v>
                  </c:pt>
                  <c:pt idx="3">
                    <c:v>7.7652998174819121</c:v>
                  </c:pt>
                </c:numCache>
              </c:numRef>
            </c:plus>
            <c:minus>
              <c:numRef>
                <c:f>('24HR ABPM'!$E$106,'24HR ABPM'!$G$106,'24HR ABPM'!$I$106,'24HR ABPM'!$K$106)</c:f>
                <c:numCache>
                  <c:formatCode>General</c:formatCode>
                  <c:ptCount val="4"/>
                  <c:pt idx="0">
                    <c:v>3.8667039253710995</c:v>
                  </c:pt>
                  <c:pt idx="1">
                    <c:v>4.104162873094694</c:v>
                  </c:pt>
                  <c:pt idx="2">
                    <c:v>4.2206977609786325</c:v>
                  </c:pt>
                  <c:pt idx="3">
                    <c:v>7.7652998174819121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('24HR ABPM'!$E$110,'24HR ABPM'!$G$110,'24HR ABPM'!$I$110,'24HR ABPM'!$K$110)</c:f>
              <c:strCache>
                <c:ptCount val="4"/>
                <c:pt idx="0">
                  <c:v>1-M (N=42)</c:v>
                </c:pt>
                <c:pt idx="1">
                  <c:v>3-M (N=36)</c:v>
                </c:pt>
                <c:pt idx="2">
                  <c:v>6-M (N=42)</c:v>
                </c:pt>
                <c:pt idx="3">
                  <c:v>12-M (N=26)</c:v>
                </c:pt>
              </c:strCache>
            </c:strRef>
          </c:cat>
          <c:val>
            <c:numRef>
              <c:f>('24HR ABPM'!$E$103,'24HR ABPM'!$G$103,'24HR ABPM'!$I$103,'24HR ABPM'!$K$103)</c:f>
              <c:numCache>
                <c:formatCode>0</c:formatCode>
                <c:ptCount val="4"/>
                <c:pt idx="0">
                  <c:v>-8.5476190476190474</c:v>
                </c:pt>
                <c:pt idx="1">
                  <c:v>-9.7222222222222214</c:v>
                </c:pt>
                <c:pt idx="2">
                  <c:v>-11.142857142857142</c:v>
                </c:pt>
                <c:pt idx="3">
                  <c:v>-10.423076923076923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('24HR ABPM'!$E$109,'24HR ABPM'!$G$109,'24HR ABPM'!$I$109,'24HR ABPM'!$K$109)</c15:f>
                <c15:dlblRangeCache>
                  <c:ptCount val="4"/>
                  <c:pt idx="0">
                    <c:v>-9 ± 13 mmHg</c:v>
                  </c:pt>
                  <c:pt idx="1">
                    <c:v>-10 ± 12 mmHg</c:v>
                  </c:pt>
                  <c:pt idx="2">
                    <c:v>-11 ± 14 mmHg</c:v>
                  </c:pt>
                  <c:pt idx="3">
                    <c:v>-10 ± 20 mmHg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9C58-4745-B83C-A38DC8A183F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7"/>
        <c:axId val="128301656"/>
        <c:axId val="128302048"/>
      </c:barChart>
      <c:catAx>
        <c:axId val="128301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02048"/>
        <c:crosses val="autoZero"/>
        <c:auto val="1"/>
        <c:lblAlgn val="ctr"/>
        <c:lblOffset val="100"/>
        <c:noMultiLvlLbl val="0"/>
      </c:catAx>
      <c:valAx>
        <c:axId val="128302048"/>
        <c:scaling>
          <c:orientation val="minMax"/>
          <c:min val="-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01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30475A-923C-462A-8A32-5DF9789C5D91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4C15202-8521-4D7E-95E3-481905630C1C}">
      <dgm:prSet phldrT="[Text]" custT="1"/>
      <dgm:spPr/>
      <dgm:t>
        <a:bodyPr/>
        <a:lstStyle/>
        <a:p>
          <a:r>
            <a:rPr lang="en-US" sz="1200" dirty="0"/>
            <a:t>BP</a:t>
          </a:r>
        </a:p>
      </dgm:t>
    </dgm:pt>
    <dgm:pt modelId="{295131B9-2305-4AD8-851B-B6019F12C3A4}" type="parTrans" cxnId="{E244E66F-E8B5-42A3-A543-09AC89A643F1}">
      <dgm:prSet/>
      <dgm:spPr/>
      <dgm:t>
        <a:bodyPr/>
        <a:lstStyle/>
        <a:p>
          <a:endParaRPr lang="en-US" sz="1200"/>
        </a:p>
      </dgm:t>
    </dgm:pt>
    <dgm:pt modelId="{D53522D3-FE6B-4CE8-8E52-47DC8AE4A60C}" type="sibTrans" cxnId="{E244E66F-E8B5-42A3-A543-09AC89A643F1}">
      <dgm:prSet/>
      <dgm:spPr/>
      <dgm:t>
        <a:bodyPr/>
        <a:lstStyle/>
        <a:p>
          <a:endParaRPr lang="en-US" sz="1200"/>
        </a:p>
      </dgm:t>
    </dgm:pt>
    <dgm:pt modelId="{E1C47A00-7A1F-4433-9D66-D7E645FB8EBF}">
      <dgm:prSet phldrT="[Text]" custT="1"/>
      <dgm:spPr/>
      <dgm:t>
        <a:bodyPr/>
        <a:lstStyle/>
        <a:p>
          <a:r>
            <a:rPr lang="en-US" sz="1200" dirty="0"/>
            <a:t>Risk</a:t>
          </a:r>
        </a:p>
      </dgm:t>
    </dgm:pt>
    <dgm:pt modelId="{7BC6B36A-1F21-4DDD-BA41-59ABAC3E3EEC}" type="parTrans" cxnId="{5994F9BA-7064-4AA8-B709-8B5EE33B18FF}">
      <dgm:prSet/>
      <dgm:spPr/>
      <dgm:t>
        <a:bodyPr/>
        <a:lstStyle/>
        <a:p>
          <a:endParaRPr lang="en-US" sz="1200"/>
        </a:p>
      </dgm:t>
    </dgm:pt>
    <dgm:pt modelId="{CDFD80B1-04BF-4F16-91F6-8B0EFB21DAA7}" type="sibTrans" cxnId="{5994F9BA-7064-4AA8-B709-8B5EE33B18FF}">
      <dgm:prSet/>
      <dgm:spPr/>
      <dgm:t>
        <a:bodyPr/>
        <a:lstStyle/>
        <a:p>
          <a:endParaRPr lang="en-US" sz="1200"/>
        </a:p>
      </dgm:t>
    </dgm:pt>
    <dgm:pt modelId="{CA641706-9EB6-4EEF-B715-00948F5FD244}" type="pres">
      <dgm:prSet presAssocID="{D430475A-923C-462A-8A32-5DF9789C5D91}" presName="compositeShape" presStyleCnt="0">
        <dgm:presLayoutVars>
          <dgm:chMax val="2"/>
          <dgm:dir/>
          <dgm:resizeHandles val="exact"/>
        </dgm:presLayoutVars>
      </dgm:prSet>
      <dgm:spPr/>
    </dgm:pt>
    <dgm:pt modelId="{6839D049-BC6F-4053-85AA-B02C9CB961DF}" type="pres">
      <dgm:prSet presAssocID="{D430475A-923C-462A-8A32-5DF9789C5D91}" presName="divider" presStyleLbl="fgShp" presStyleIdx="0" presStyleCnt="1"/>
      <dgm:spPr>
        <a:ln>
          <a:noFill/>
        </a:ln>
      </dgm:spPr>
    </dgm:pt>
    <dgm:pt modelId="{BD5D3911-6CFC-49EA-9AA4-925B56B6D39B}" type="pres">
      <dgm:prSet presAssocID="{C4C15202-8521-4D7E-95E3-481905630C1C}" presName="downArrow" presStyleLbl="node1" presStyleIdx="0" presStyleCnt="2" custScaleX="107520"/>
      <dgm:spPr>
        <a:ln>
          <a:noFill/>
        </a:ln>
      </dgm:spPr>
    </dgm:pt>
    <dgm:pt modelId="{00913127-E6B7-4613-A822-8A73065A3BF8}" type="pres">
      <dgm:prSet presAssocID="{C4C15202-8521-4D7E-95E3-481905630C1C}" presName="downArrowText" presStyleLbl="revTx" presStyleIdx="0" presStyleCnt="2">
        <dgm:presLayoutVars>
          <dgm:bulletEnabled val="1"/>
        </dgm:presLayoutVars>
      </dgm:prSet>
      <dgm:spPr/>
    </dgm:pt>
    <dgm:pt modelId="{1763C0AF-6655-4552-BC9A-52F0286E685C}" type="pres">
      <dgm:prSet presAssocID="{E1C47A00-7A1F-4433-9D66-D7E645FB8EBF}" presName="upArrow" presStyleLbl="node1" presStyleIdx="1" presStyleCnt="2" custFlipVert="1" custScaleX="108911" custScaleY="93926"/>
      <dgm:spPr>
        <a:ln>
          <a:noFill/>
        </a:ln>
      </dgm:spPr>
    </dgm:pt>
    <dgm:pt modelId="{496A2FF1-9B77-4344-B001-82C6701A61DB}" type="pres">
      <dgm:prSet presAssocID="{E1C47A00-7A1F-4433-9D66-D7E645FB8EBF}" presName="upArrowText" presStyleLbl="revTx" presStyleIdx="1" presStyleCnt="2" custScaleX="179744">
        <dgm:presLayoutVars>
          <dgm:bulletEnabled val="1"/>
        </dgm:presLayoutVars>
      </dgm:prSet>
      <dgm:spPr/>
    </dgm:pt>
  </dgm:ptLst>
  <dgm:cxnLst>
    <dgm:cxn modelId="{E244E66F-E8B5-42A3-A543-09AC89A643F1}" srcId="{D430475A-923C-462A-8A32-5DF9789C5D91}" destId="{C4C15202-8521-4D7E-95E3-481905630C1C}" srcOrd="0" destOrd="0" parTransId="{295131B9-2305-4AD8-851B-B6019F12C3A4}" sibTransId="{D53522D3-FE6B-4CE8-8E52-47DC8AE4A60C}"/>
    <dgm:cxn modelId="{CB55BE8A-AC78-4FFF-A50D-D6315B6B5A43}" type="presOf" srcId="{D430475A-923C-462A-8A32-5DF9789C5D91}" destId="{CA641706-9EB6-4EEF-B715-00948F5FD244}" srcOrd="0" destOrd="0" presId="urn:microsoft.com/office/officeart/2005/8/layout/arrow3"/>
    <dgm:cxn modelId="{4BF81693-63FC-4C2E-BAF2-121C548DA884}" type="presOf" srcId="{C4C15202-8521-4D7E-95E3-481905630C1C}" destId="{00913127-E6B7-4613-A822-8A73065A3BF8}" srcOrd="0" destOrd="0" presId="urn:microsoft.com/office/officeart/2005/8/layout/arrow3"/>
    <dgm:cxn modelId="{58B6BFB8-9A2C-4FD7-9911-384A3E750EBF}" type="presOf" srcId="{E1C47A00-7A1F-4433-9D66-D7E645FB8EBF}" destId="{496A2FF1-9B77-4344-B001-82C6701A61DB}" srcOrd="0" destOrd="0" presId="urn:microsoft.com/office/officeart/2005/8/layout/arrow3"/>
    <dgm:cxn modelId="{5994F9BA-7064-4AA8-B709-8B5EE33B18FF}" srcId="{D430475A-923C-462A-8A32-5DF9789C5D91}" destId="{E1C47A00-7A1F-4433-9D66-D7E645FB8EBF}" srcOrd="1" destOrd="0" parTransId="{7BC6B36A-1F21-4DDD-BA41-59ABAC3E3EEC}" sibTransId="{CDFD80B1-04BF-4F16-91F6-8B0EFB21DAA7}"/>
    <dgm:cxn modelId="{5457C7C0-DC96-4A9E-BD0A-36A82E28DEFA}" type="presParOf" srcId="{CA641706-9EB6-4EEF-B715-00948F5FD244}" destId="{6839D049-BC6F-4053-85AA-B02C9CB961DF}" srcOrd="0" destOrd="0" presId="urn:microsoft.com/office/officeart/2005/8/layout/arrow3"/>
    <dgm:cxn modelId="{951BAC6C-9F56-49DC-9CAD-E251258EA325}" type="presParOf" srcId="{CA641706-9EB6-4EEF-B715-00948F5FD244}" destId="{BD5D3911-6CFC-49EA-9AA4-925B56B6D39B}" srcOrd="1" destOrd="0" presId="urn:microsoft.com/office/officeart/2005/8/layout/arrow3"/>
    <dgm:cxn modelId="{4A85E315-88E2-4ABD-B900-A7508A85A399}" type="presParOf" srcId="{CA641706-9EB6-4EEF-B715-00948F5FD244}" destId="{00913127-E6B7-4613-A822-8A73065A3BF8}" srcOrd="2" destOrd="0" presId="urn:microsoft.com/office/officeart/2005/8/layout/arrow3"/>
    <dgm:cxn modelId="{FAE79EF8-9C55-4E3F-B6CE-D979C37A60A5}" type="presParOf" srcId="{CA641706-9EB6-4EEF-B715-00948F5FD244}" destId="{1763C0AF-6655-4552-BC9A-52F0286E685C}" srcOrd="3" destOrd="0" presId="urn:microsoft.com/office/officeart/2005/8/layout/arrow3"/>
    <dgm:cxn modelId="{378351D2-BC25-4218-8000-C0C81637A4C9}" type="presParOf" srcId="{CA641706-9EB6-4EEF-B715-00948F5FD244}" destId="{496A2FF1-9B77-4344-B001-82C6701A61DB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39D049-BC6F-4053-85AA-B02C9CB961DF}">
      <dsp:nvSpPr>
        <dsp:cNvPr id="0" name=""/>
        <dsp:cNvSpPr/>
      </dsp:nvSpPr>
      <dsp:spPr>
        <a:xfrm rot="21300000">
          <a:off x="4433" y="614616"/>
          <a:ext cx="1435986" cy="164442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5D3911-6CFC-49EA-9AA4-925B56B6D39B}">
      <dsp:nvSpPr>
        <dsp:cNvPr id="0" name=""/>
        <dsp:cNvSpPr/>
      </dsp:nvSpPr>
      <dsp:spPr>
        <a:xfrm>
          <a:off x="157084" y="69683"/>
          <a:ext cx="466052" cy="557470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913127-E6B7-4613-A822-8A73065A3BF8}">
      <dsp:nvSpPr>
        <dsp:cNvPr id="0" name=""/>
        <dsp:cNvSpPr/>
      </dsp:nvSpPr>
      <dsp:spPr>
        <a:xfrm>
          <a:off x="765772" y="0"/>
          <a:ext cx="462353" cy="585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BP</a:t>
          </a:r>
        </a:p>
      </dsp:txBody>
      <dsp:txXfrm>
        <a:off x="765772" y="0"/>
        <a:ext cx="462353" cy="585343"/>
      </dsp:txXfrm>
    </dsp:sp>
    <dsp:sp modelId="{1763C0AF-6655-4552-BC9A-52F0286E685C}">
      <dsp:nvSpPr>
        <dsp:cNvPr id="0" name=""/>
        <dsp:cNvSpPr/>
      </dsp:nvSpPr>
      <dsp:spPr>
        <a:xfrm flipV="1">
          <a:off x="818702" y="783452"/>
          <a:ext cx="472081" cy="523609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6A2FF1-9B77-4344-B001-82C6701A61DB}">
      <dsp:nvSpPr>
        <dsp:cNvPr id="0" name=""/>
        <dsp:cNvSpPr/>
      </dsp:nvSpPr>
      <dsp:spPr>
        <a:xfrm>
          <a:off x="32378" y="808332"/>
          <a:ext cx="831052" cy="585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Risk</a:t>
          </a:r>
        </a:p>
      </dsp:txBody>
      <dsp:txXfrm>
        <a:off x="32378" y="808332"/>
        <a:ext cx="831052" cy="5853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0.70461</cdr:x>
      <cdr:y>0.84777</cdr:y>
    </cdr:from>
    <cdr:to>
      <cdr:x>1</cdr:x>
      <cdr:y>0.91334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5275959A-ABFD-4890-941D-3BBFEFB93C8D}"/>
            </a:ext>
          </a:extLst>
        </cdr:cNvPr>
        <cdr:cNvSpPr txBox="1"/>
      </cdr:nvSpPr>
      <cdr:spPr>
        <a:xfrm xmlns:a="http://schemas.openxmlformats.org/drawingml/2006/main">
          <a:off x="3014119" y="2865727"/>
          <a:ext cx="1188720" cy="22164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ysClr val="windowText" lastClr="000000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/>
            <a:t>Bars = 95% CI</a:t>
          </a:r>
        </a:p>
      </cdr:txBody>
    </cdr:sp>
  </cdr:relSizeAnchor>
  <cdr:relSizeAnchor xmlns:cdr="http://schemas.openxmlformats.org/drawingml/2006/chartDrawing">
    <cdr:from>
      <cdr:x>0.17019</cdr:x>
      <cdr:y>0.90464</cdr:y>
    </cdr:from>
    <cdr:to>
      <cdr:x>0.82497</cdr:x>
      <cdr:y>0.9884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C2392474-1A1F-487E-AAAF-EE7EB0282777}"/>
            </a:ext>
          </a:extLst>
        </cdr:cNvPr>
        <cdr:cNvSpPr txBox="1"/>
      </cdr:nvSpPr>
      <cdr:spPr>
        <a:xfrm xmlns:a="http://schemas.openxmlformats.org/drawingml/2006/main">
          <a:off x="685800" y="2971800"/>
          <a:ext cx="2638425" cy="2751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672AF145-4D29-43F9-9AE8-F759BEE4148A}" type="TxLink">
            <a:rPr lang="en-US" sz="1400" b="1" i="0" u="none" strike="noStrike">
              <a:solidFill>
                <a:srgbClr val="C00000"/>
              </a:solidFill>
              <a:latin typeface="Calibri"/>
              <a:cs typeface="Calibri"/>
            </a:rPr>
            <a:pPr algn="ctr"/>
            <a:t>Baseline OBP: 169 ± 15 mmHg (N=45)</a:t>
          </a:fld>
          <a:endParaRPr lang="en-US" sz="11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0.10007</cdr:x>
      <cdr:y>0.77223</cdr:y>
    </cdr:from>
    <cdr:to>
      <cdr:x>0.2939</cdr:x>
      <cdr:y>0.82732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8EE21E00-4457-429A-B353-512F6199972A}"/>
            </a:ext>
          </a:extLst>
        </cdr:cNvPr>
        <cdr:cNvSpPr txBox="1"/>
      </cdr:nvSpPr>
      <cdr:spPr>
        <a:xfrm xmlns:a="http://schemas.openxmlformats.org/drawingml/2006/main">
          <a:off x="403225" y="2536825"/>
          <a:ext cx="781037" cy="1809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D6318E97-55B6-497E-92EC-A590390C45E1}" type="TxLink">
            <a:rPr lang="en-US" sz="1400" b="0" i="0" u="none" strike="noStrike">
              <a:solidFill>
                <a:srgbClr val="000000"/>
              </a:solidFill>
              <a:latin typeface="Calibri"/>
              <a:cs typeface="Calibri"/>
            </a:rPr>
            <a:pPr algn="ctr"/>
            <a:t>P&lt;0.001</a:t>
          </a:fld>
          <a:endParaRPr lang="en-US" sz="1400" dirty="0"/>
        </a:p>
      </cdr:txBody>
    </cdr:sp>
  </cdr:relSizeAnchor>
  <cdr:relSizeAnchor xmlns:cdr="http://schemas.openxmlformats.org/drawingml/2006/chartDrawing">
    <cdr:from>
      <cdr:x>0.78085</cdr:x>
      <cdr:y>0.76933</cdr:y>
    </cdr:from>
    <cdr:to>
      <cdr:x>0.97468</cdr:x>
      <cdr:y>0.82442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8EE21E00-4457-429A-B353-512F6199972A}"/>
            </a:ext>
          </a:extLst>
        </cdr:cNvPr>
        <cdr:cNvSpPr txBox="1"/>
      </cdr:nvSpPr>
      <cdr:spPr>
        <a:xfrm xmlns:a="http://schemas.openxmlformats.org/drawingml/2006/main">
          <a:off x="3146425" y="2527300"/>
          <a:ext cx="781037" cy="1809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1C297F51-F594-4CB7-95D1-369054DB73DC}" type="TxLink">
            <a:rPr lang="en-US" sz="1400" b="0" i="0" u="none" strike="noStrike">
              <a:solidFill>
                <a:srgbClr val="000000"/>
              </a:solidFill>
              <a:latin typeface="Calibri"/>
              <a:cs typeface="Calibri"/>
            </a:rPr>
            <a:pPr algn="ctr"/>
            <a:t>P&lt;0.001</a:t>
          </a:fld>
          <a:endParaRPr lang="en-US" sz="1100" dirty="0"/>
        </a:p>
      </cdr:txBody>
    </cdr:sp>
  </cdr:relSizeAnchor>
  <cdr:relSizeAnchor xmlns:cdr="http://schemas.openxmlformats.org/drawingml/2006/chartDrawing">
    <cdr:from>
      <cdr:x>0.55156</cdr:x>
      <cdr:y>0.76643</cdr:y>
    </cdr:from>
    <cdr:to>
      <cdr:x>0.74539</cdr:x>
      <cdr:y>0.82152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8EE21E00-4457-429A-B353-512F6199972A}"/>
            </a:ext>
          </a:extLst>
        </cdr:cNvPr>
        <cdr:cNvSpPr txBox="1"/>
      </cdr:nvSpPr>
      <cdr:spPr>
        <a:xfrm xmlns:a="http://schemas.openxmlformats.org/drawingml/2006/main">
          <a:off x="2222500" y="2517775"/>
          <a:ext cx="781037" cy="1809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C431C3F0-5FDE-46D3-9CE8-3D5BD3D13770}" type="TxLink">
            <a:rPr lang="en-US" sz="1400" b="0" i="0" u="none" strike="noStrike">
              <a:solidFill>
                <a:srgbClr val="000000"/>
              </a:solidFill>
              <a:latin typeface="Calibri"/>
              <a:cs typeface="Calibri"/>
            </a:rPr>
            <a:pPr algn="ctr"/>
            <a:t>P&lt;0.001</a:t>
          </a:fld>
          <a:endParaRPr lang="en-US" sz="1100" dirty="0"/>
        </a:p>
      </cdr:txBody>
    </cdr:sp>
  </cdr:relSizeAnchor>
  <cdr:relSizeAnchor xmlns:cdr="http://schemas.openxmlformats.org/drawingml/2006/chartDrawing">
    <cdr:from>
      <cdr:x>0.32699</cdr:x>
      <cdr:y>0.76933</cdr:y>
    </cdr:from>
    <cdr:to>
      <cdr:x>0.52082</cdr:x>
      <cdr:y>0.82442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8EE21E00-4457-429A-B353-512F6199972A}"/>
            </a:ext>
          </a:extLst>
        </cdr:cNvPr>
        <cdr:cNvSpPr txBox="1"/>
      </cdr:nvSpPr>
      <cdr:spPr>
        <a:xfrm xmlns:a="http://schemas.openxmlformats.org/drawingml/2006/main">
          <a:off x="1317625" y="2527300"/>
          <a:ext cx="781037" cy="1809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6C5A302C-5466-4114-954B-ABAEA6F267C7}" type="TxLink">
            <a:rPr lang="en-US" sz="1400" b="0" i="0" u="none" strike="noStrike">
              <a:solidFill>
                <a:srgbClr val="000000"/>
              </a:solidFill>
              <a:latin typeface="Calibri"/>
              <a:cs typeface="Calibri"/>
            </a:rPr>
            <a:pPr algn="ctr"/>
            <a:t>P&lt;0.001</a:t>
          </a:fld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0.68213</cdr:x>
      <cdr:y>0.84526</cdr:y>
    </cdr:from>
    <cdr:to>
      <cdr:x>0.97752</cdr:x>
      <cdr:y>0.91083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5275959A-ABFD-4890-941D-3BBFEFB93C8D}"/>
            </a:ext>
          </a:extLst>
        </cdr:cNvPr>
        <cdr:cNvSpPr txBox="1"/>
      </cdr:nvSpPr>
      <cdr:spPr>
        <a:xfrm xmlns:a="http://schemas.openxmlformats.org/drawingml/2006/main">
          <a:off x="3733800" y="3334568"/>
          <a:ext cx="1616876" cy="258675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ysClr val="windowText" lastClr="000000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/>
            <a:t>Bars = 95% CI</a:t>
          </a:r>
        </a:p>
      </cdr:txBody>
    </cdr:sp>
  </cdr:relSizeAnchor>
  <cdr:relSizeAnchor xmlns:cdr="http://schemas.openxmlformats.org/drawingml/2006/chartDrawing">
    <cdr:from>
      <cdr:x>0.20829</cdr:x>
      <cdr:y>0.91624</cdr:y>
    </cdr:from>
    <cdr:to>
      <cdr:x>0.80934</cdr:x>
      <cdr:y>0.99186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C2392474-1A1F-487E-AAAF-EE7EB0282777}"/>
            </a:ext>
          </a:extLst>
        </cdr:cNvPr>
        <cdr:cNvSpPr txBox="1"/>
      </cdr:nvSpPr>
      <cdr:spPr>
        <a:xfrm xmlns:a="http://schemas.openxmlformats.org/drawingml/2006/main">
          <a:off x="838200" y="3097181"/>
          <a:ext cx="2418751" cy="255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5CFC8D80-FAD3-4D2E-BDF1-0841BFEDFD1C}" type="TxLink">
            <a:rPr lang="en-US" sz="1400" b="1" i="0" u="none" strike="noStrike">
              <a:solidFill>
                <a:srgbClr val="C00000"/>
              </a:solidFill>
              <a:latin typeface="Calibri"/>
              <a:cs typeface="Calibri"/>
            </a:rPr>
            <a:pPr algn="ctr"/>
            <a:t>Baseline ABPM: 151 ± 14 mmHg (N=44)</a:t>
          </a:fld>
          <a:endParaRPr lang="en-US" sz="11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0.78266</cdr:x>
      <cdr:y>0.77145</cdr:y>
    </cdr:from>
    <cdr:to>
      <cdr:x>0.97649</cdr:x>
      <cdr:y>0.82654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72749809-AAC1-4D09-894A-F36AE19A1E50}"/>
            </a:ext>
          </a:extLst>
        </cdr:cNvPr>
        <cdr:cNvSpPr txBox="1"/>
      </cdr:nvSpPr>
      <cdr:spPr>
        <a:xfrm xmlns:a="http://schemas.openxmlformats.org/drawingml/2006/main">
          <a:off x="3149600" y="2607733"/>
          <a:ext cx="780012" cy="1862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6B247165-41D9-4EF9-8DB8-55F8EF0F4AD4}" type="TxLink">
            <a:rPr lang="en-US" sz="1400" b="0" i="0" u="none" strike="noStrike">
              <a:solidFill>
                <a:srgbClr val="000000"/>
              </a:solidFill>
              <a:latin typeface="Calibri"/>
              <a:cs typeface="Calibri"/>
            </a:rPr>
            <a:pPr algn="ctr"/>
            <a:t>P=0.014</a:t>
          </a:fld>
          <a:endParaRPr lang="en-US" sz="1100" dirty="0"/>
        </a:p>
      </cdr:txBody>
    </cdr:sp>
  </cdr:relSizeAnchor>
  <cdr:relSizeAnchor xmlns:cdr="http://schemas.openxmlformats.org/drawingml/2006/chartDrawing">
    <cdr:from>
      <cdr:x>0.55544</cdr:x>
      <cdr:y>0.76894</cdr:y>
    </cdr:from>
    <cdr:to>
      <cdr:x>0.74927</cdr:x>
      <cdr:y>0.82403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72749809-AAC1-4D09-894A-F36AE19A1E50}"/>
            </a:ext>
          </a:extLst>
        </cdr:cNvPr>
        <cdr:cNvSpPr txBox="1"/>
      </cdr:nvSpPr>
      <cdr:spPr>
        <a:xfrm xmlns:a="http://schemas.openxmlformats.org/drawingml/2006/main">
          <a:off x="2235200" y="2599266"/>
          <a:ext cx="780012" cy="1862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3690D97C-1450-4605-963B-14EB6703E02B}" type="TxLink">
            <a:rPr lang="en-US" sz="1400" b="0" i="0" u="none" strike="noStrike">
              <a:solidFill>
                <a:srgbClr val="000000"/>
              </a:solidFill>
              <a:latin typeface="Calibri"/>
              <a:cs typeface="Calibri"/>
            </a:rPr>
            <a:pPr algn="ctr"/>
            <a:t>P&lt;0.001</a:t>
          </a:fld>
          <a:endParaRPr lang="en-US" sz="1400" dirty="0"/>
        </a:p>
      </cdr:txBody>
    </cdr:sp>
  </cdr:relSizeAnchor>
  <cdr:relSizeAnchor xmlns:cdr="http://schemas.openxmlformats.org/drawingml/2006/chartDrawing">
    <cdr:from>
      <cdr:x>0.32611</cdr:x>
      <cdr:y>0.77145</cdr:y>
    </cdr:from>
    <cdr:to>
      <cdr:x>0.51994</cdr:x>
      <cdr:y>0.82654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72749809-AAC1-4D09-894A-F36AE19A1E50}"/>
            </a:ext>
          </a:extLst>
        </cdr:cNvPr>
        <cdr:cNvSpPr txBox="1"/>
      </cdr:nvSpPr>
      <cdr:spPr>
        <a:xfrm xmlns:a="http://schemas.openxmlformats.org/drawingml/2006/main">
          <a:off x="1312333" y="2607733"/>
          <a:ext cx="780012" cy="1862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595146E5-C4C4-4DA4-973F-9DAF82522015}" type="TxLink">
            <a:rPr lang="en-US" sz="1400" b="0" i="0" u="none" strike="noStrike">
              <a:solidFill>
                <a:srgbClr val="000000"/>
              </a:solidFill>
              <a:latin typeface="Calibri"/>
              <a:cs typeface="Calibri"/>
            </a:rPr>
            <a:pPr algn="ctr"/>
            <a:t>P&lt;0.001</a:t>
          </a:fld>
          <a:endParaRPr lang="en-US" sz="1100" dirty="0"/>
        </a:p>
      </cdr:txBody>
    </cdr:sp>
  </cdr:relSizeAnchor>
  <cdr:relSizeAnchor xmlns:cdr="http://schemas.openxmlformats.org/drawingml/2006/chartDrawing">
    <cdr:from>
      <cdr:x>0.09678</cdr:x>
      <cdr:y>0.76894</cdr:y>
    </cdr:from>
    <cdr:to>
      <cdr:x>0.29061</cdr:x>
      <cdr:y>0.82403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72749809-AAC1-4D09-894A-F36AE19A1E50}"/>
            </a:ext>
          </a:extLst>
        </cdr:cNvPr>
        <cdr:cNvSpPr txBox="1"/>
      </cdr:nvSpPr>
      <cdr:spPr>
        <a:xfrm xmlns:a="http://schemas.openxmlformats.org/drawingml/2006/main">
          <a:off x="389467" y="2599266"/>
          <a:ext cx="780012" cy="1862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9A4E62F4-996A-429F-A4FC-C09CB1D3BFEE}" type="TxLink">
            <a:rPr lang="en-US" sz="1400" b="0" i="0" u="none" strike="noStrike">
              <a:solidFill>
                <a:srgbClr val="000000"/>
              </a:solidFill>
              <a:latin typeface="Calibri"/>
              <a:cs typeface="Calibri"/>
            </a:rPr>
            <a:pPr algn="ctr"/>
            <a:t>P&lt;0.001</a:t>
          </a:fld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917791-E633-6C4A-A253-AAC9A205DA78}" type="datetimeFigureOut">
              <a:rPr lang="en-US" smtClean="0"/>
              <a:t>2/1/22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2B935-4200-AF4C-ACED-FD197D3F2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746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2B935-4200-AF4C-ACED-FD197D3F27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8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renal denervation procedure is a percutaneous procedure – access is primarily via a sheath introduced into the femoral artery at the groin.  A guiding catheter is advanced up to the renal artery.  The RDN catheter is then advanced through the guide into the renal artery, and positioned mid-way in the renal artery.   (Click next for animation)   There are currently 3 main approaches to RDN.  RF energy, Ultrasound energy, and Chemical RDN.  The catheters that use energy create burns through the artery wall to the surrounding nerves – with variations in depth and circumferential ablation.   With Chemical RDN, micro-needles are deployed through the artery wall in order to deliver the alcohol directly to the perivascular space where the nerves are located – for targeted, circumferential ablation.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B935-4200-AF4C-ACED-FD197D3F27F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50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2B935-4200-AF4C-ACED-FD197D3F27F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40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gif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gi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/Visu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 rot="16200000">
            <a:off x="5565647" y="-5560946"/>
            <a:ext cx="1060704" cy="12192002"/>
          </a:xfrm>
          <a:prstGeom prst="rect">
            <a:avLst/>
          </a:prstGeom>
          <a:solidFill>
            <a:srgbClr val="103D5F">
              <a:alpha val="1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8291" y="1531726"/>
            <a:ext cx="5181600" cy="4351338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charset="0"/>
              <a:buChar char="•"/>
              <a:defRPr/>
            </a:lvl1pPr>
            <a:lvl2pPr marL="800100" indent="-342900">
              <a:buFont typeface="Courier New" charset="0"/>
              <a:buChar char="o"/>
              <a:defRPr sz="2000" b="0" i="0" baseline="0">
                <a:latin typeface="+mn-lt"/>
                <a:ea typeface="Myriad Pro" charset="0"/>
                <a:cs typeface="Myriad Pro" charset="0"/>
              </a:defRPr>
            </a:lvl2pPr>
            <a:lvl3pPr marL="1200150" indent="-285750">
              <a:buFont typeface="Wingdings" charset="2"/>
              <a:buChar char="§"/>
              <a:defRPr sz="1800" b="0" i="0" baseline="0">
                <a:latin typeface="+mn-lt"/>
                <a:ea typeface="Myriad Pro" charset="0"/>
                <a:cs typeface="Myriad Pro" charset="0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7794" y="1531726"/>
            <a:ext cx="5181600" cy="4351338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Rectangle 8"/>
          <p:cNvSpPr/>
          <p:nvPr userDrawn="1"/>
        </p:nvSpPr>
        <p:spPr>
          <a:xfrm rot="16200000">
            <a:off x="5349896" y="1091915"/>
            <a:ext cx="436562" cy="11136355"/>
          </a:xfrm>
          <a:prstGeom prst="rect">
            <a:avLst/>
          </a:prstGeom>
          <a:solidFill>
            <a:srgbClr val="103D5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A4F164-CAE3-4E53-BBA6-6E5370127C53}"/>
              </a:ext>
            </a:extLst>
          </p:cNvPr>
          <p:cNvSpPr txBox="1"/>
          <p:nvPr userDrawn="1"/>
        </p:nvSpPr>
        <p:spPr>
          <a:xfrm>
            <a:off x="1115211" y="6536433"/>
            <a:ext cx="100211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 b="1">
                <a:solidFill>
                  <a:srgbClr val="223E6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</a:rPr>
              <a:t>CONFIDENTIAL</a:t>
            </a:r>
            <a:r>
              <a:rPr lang="mr-IN" sz="800" dirty="0">
                <a:solidFill>
                  <a:schemeClr val="bg1"/>
                </a:solidFill>
              </a:rPr>
              <a:t>–</a:t>
            </a:r>
            <a:r>
              <a:rPr lang="en-US" sz="800" dirty="0">
                <a:solidFill>
                  <a:schemeClr val="bg1"/>
                </a:solidFill>
              </a:rPr>
              <a:t> for internal ASI use only.  Do not copy or distribute this material externally.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1121484" y="6449672"/>
            <a:ext cx="1070517" cy="416879"/>
          </a:xfrm>
          <a:prstGeom prst="rect">
            <a:avLst/>
          </a:prstGeom>
          <a:noFill/>
          <a:ln>
            <a:solidFill>
              <a:srgbClr val="103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93758" y="6492026"/>
            <a:ext cx="6036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22311D1-53A2-8A40-9084-6D6E338E8D30}" type="slidenum">
              <a:rPr lang="en-US" sz="1100" b="1" i="0" smtClean="0">
                <a:solidFill>
                  <a:schemeClr val="bg1"/>
                </a:solidFill>
                <a:latin typeface="+mn-lt"/>
                <a:ea typeface="Myriad Pro" charset="0"/>
                <a:cs typeface="Myriad Pro" charset="0"/>
              </a:rPr>
              <a:t>‹#›</a:t>
            </a:fld>
            <a:endParaRPr lang="en-US" sz="1100" b="1" i="0" dirty="0">
              <a:solidFill>
                <a:schemeClr val="bg1"/>
              </a:solidFill>
              <a:latin typeface="+mn-lt"/>
              <a:ea typeface="Myriad Pro" charset="0"/>
              <a:cs typeface="Myriad Pro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751" y="259162"/>
            <a:ext cx="1867989" cy="595016"/>
          </a:xfrm>
          <a:prstGeom prst="rect">
            <a:avLst/>
          </a:prstGeom>
        </p:spPr>
      </p:pic>
      <p:pic>
        <p:nvPicPr>
          <p:cNvPr id="15" name="Picture 9" descr="ASI-logo-final.gif"/>
          <p:cNvPicPr>
            <a:picLocks noChangeAspect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349394" y="6491463"/>
            <a:ext cx="680925" cy="306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654502" y="219957"/>
            <a:ext cx="8740510" cy="74179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216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183340"/>
            <a:ext cx="12192000" cy="5674660"/>
          </a:xfrm>
          <a:prstGeom prst="rect">
            <a:avLst/>
          </a:prstGeom>
          <a:solidFill>
            <a:srgbClr val="103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Rectangle 5"/>
          <p:cNvSpPr/>
          <p:nvPr userDrawn="1"/>
        </p:nvSpPr>
        <p:spPr>
          <a:xfrm>
            <a:off x="0" y="5"/>
            <a:ext cx="12192000" cy="11833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7" t="-17131" r="-19467" b="17545"/>
          <a:stretch/>
        </p:blipFill>
        <p:spPr>
          <a:xfrm>
            <a:off x="2" y="1361914"/>
            <a:ext cx="5277395" cy="549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604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6200000">
            <a:off x="5565649" y="-5565649"/>
            <a:ext cx="1060704" cy="12192002"/>
          </a:xfrm>
          <a:prstGeom prst="rect">
            <a:avLst/>
          </a:prstGeom>
          <a:solidFill>
            <a:srgbClr val="103D5F">
              <a:alpha val="1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770" y="1228726"/>
            <a:ext cx="10824633" cy="4666749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457189"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>
                <a:latin typeface="+mn-lt"/>
                <a:ea typeface="Myriad Pro" charset="0"/>
                <a:cs typeface="Myriad Pro" charset="0"/>
              </a:defRPr>
            </a:lvl1pPr>
            <a:lvl2pPr marL="914377" indent="-457189">
              <a:buClr>
                <a:schemeClr val="accent1">
                  <a:lumMod val="50000"/>
                </a:schemeClr>
              </a:buClr>
              <a:buFont typeface="Courier New" charset="0"/>
              <a:buChar char="o"/>
              <a:defRPr lang="en-US" sz="2000" kern="120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2pPr>
            <a:lvl3pPr marL="914377" indent="-457189">
              <a:buClr>
                <a:schemeClr val="accent1">
                  <a:lumMod val="50000"/>
                </a:schemeClr>
              </a:buClr>
              <a:defRPr sz="2200"/>
            </a:lvl3pPr>
            <a:lvl4pPr marL="1600200" indent="-228600">
              <a:buClr>
                <a:schemeClr val="accent1">
                  <a:lumMod val="50000"/>
                </a:schemeClr>
              </a:buClr>
              <a:buSzPct val="100000"/>
              <a:buFont typeface="Wingdings" charset="2"/>
              <a:buChar char="§"/>
              <a:defRPr lang="en-US" sz="1800" kern="120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4pPr>
            <a:lvl5pPr marL="2171646" indent="-342891">
              <a:buClr>
                <a:schemeClr val="accent1">
                  <a:lumMod val="50000"/>
                </a:schemeClr>
              </a:buClr>
              <a:buSzPct val="75000"/>
              <a:buFont typeface="Courier New" charset="0"/>
              <a:buChar char="o"/>
              <a:defRPr sz="1600"/>
            </a:lvl5pPr>
            <a:lvl6pPr>
              <a:buClr>
                <a:schemeClr val="accent1">
                  <a:lumMod val="50000"/>
                </a:schemeClr>
              </a:buClr>
              <a:defRPr sz="18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sz="1600" dirty="0"/>
          </a:p>
        </p:txBody>
      </p:sp>
      <p:sp>
        <p:nvSpPr>
          <p:cNvPr id="10" name="Rectangle 9"/>
          <p:cNvSpPr/>
          <p:nvPr userDrawn="1"/>
        </p:nvSpPr>
        <p:spPr>
          <a:xfrm rot="16200000">
            <a:off x="5877720" y="564092"/>
            <a:ext cx="436562" cy="12192002"/>
          </a:xfrm>
          <a:prstGeom prst="rect">
            <a:avLst/>
          </a:prstGeom>
          <a:solidFill>
            <a:srgbClr val="103D5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8" name="Title 3">
            <a:extLst>
              <a:ext uri="{FF2B5EF4-FFF2-40B4-BE49-F238E27FC236}">
                <a16:creationId xmlns:a16="http://schemas.microsoft.com/office/drawing/2014/main" id="{8C8FD15B-CFF8-47D5-9220-2101397A191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95565" y="252254"/>
            <a:ext cx="8440144" cy="703304"/>
          </a:xfrm>
          <a:prstGeom prst="rect">
            <a:avLst/>
          </a:prstGeom>
          <a:noFill/>
        </p:spPr>
        <p:txBody>
          <a:bodyPr/>
          <a:lstStyle>
            <a:lvl1pPr>
              <a:defRPr b="1" i="0"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algn="l"/>
            <a:r>
              <a:rPr lang="en-US" sz="2600" b="1">
                <a:solidFill>
                  <a:srgbClr val="103D5F"/>
                </a:solidFill>
              </a:rPr>
              <a:t>Click to edit Master title style</a:t>
            </a:r>
            <a:endParaRPr lang="en-US" sz="2600" b="1" dirty="0">
              <a:solidFill>
                <a:srgbClr val="103D5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 rot="16200000">
            <a:off x="5565649" y="-5566536"/>
            <a:ext cx="1060704" cy="12192002"/>
          </a:xfrm>
          <a:prstGeom prst="rect">
            <a:avLst/>
          </a:prstGeom>
          <a:solidFill>
            <a:srgbClr val="103D5F">
              <a:alpha val="1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pic>
        <p:nvPicPr>
          <p:cNvPr id="11" name="Picture 10" descr="Picture1 (4)">
            <a:extLst>
              <a:ext uri="{FF2B5EF4-FFF2-40B4-BE49-F238E27FC236}">
                <a16:creationId xmlns:a16="http://schemas.microsoft.com/office/drawing/2014/main" id="{17293443-60BB-441E-B6D3-B3E25BD5EDDB}"/>
              </a:ext>
            </a:extLst>
          </p:cNvPr>
          <p:cNvPicPr>
            <a:picLocks noGrp="1" noChangeAspect="1"/>
          </p:cNvPicPr>
          <p:nvPr isPhoto="1" userDrawn="1"/>
        </p:nvPicPr>
        <p:blipFill rotWithShape="1">
          <a:blip r:embed="rId2">
            <a:alphaModFix amt="3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0"/>
                    </a14:imgEffect>
                    <a14:imgEffect>
                      <a14:brightnessContrast brigh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647"/>
          <a:stretch/>
        </p:blipFill>
        <p:spPr>
          <a:xfrm>
            <a:off x="-147943" y="259162"/>
            <a:ext cx="12676828" cy="688586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770" y="1228726"/>
            <a:ext cx="10824633" cy="4666749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457189"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>
                <a:latin typeface="+mn-lt"/>
                <a:ea typeface="Myriad Pro" charset="0"/>
                <a:cs typeface="Myriad Pro" charset="0"/>
              </a:defRPr>
            </a:lvl1pPr>
            <a:lvl2pPr marL="914377" indent="-457189">
              <a:buClr>
                <a:schemeClr val="accent1">
                  <a:lumMod val="50000"/>
                </a:schemeClr>
              </a:buClr>
              <a:buFont typeface="Courier New" charset="0"/>
              <a:buChar char="o"/>
              <a:defRPr lang="en-US" sz="2000" kern="120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2pPr>
            <a:lvl3pPr marL="914377" indent="-457189">
              <a:buClr>
                <a:schemeClr val="accent1">
                  <a:lumMod val="50000"/>
                </a:schemeClr>
              </a:buClr>
              <a:defRPr sz="2200"/>
            </a:lvl3pPr>
            <a:lvl4pPr marL="1600200" indent="-228600">
              <a:buClr>
                <a:schemeClr val="accent1">
                  <a:lumMod val="50000"/>
                </a:schemeClr>
              </a:buClr>
              <a:buSzPct val="100000"/>
              <a:buFont typeface="Wingdings" charset="2"/>
              <a:buChar char="§"/>
              <a:defRPr lang="en-US" sz="1800" kern="120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4pPr>
            <a:lvl5pPr marL="2171646" indent="-342891">
              <a:buClr>
                <a:schemeClr val="accent1">
                  <a:lumMod val="50000"/>
                </a:schemeClr>
              </a:buClr>
              <a:buSzPct val="75000"/>
              <a:buFont typeface="Courier New" charset="0"/>
              <a:buChar char="o"/>
              <a:defRPr sz="1600"/>
            </a:lvl5pPr>
            <a:lvl6pPr>
              <a:buClr>
                <a:schemeClr val="accent1">
                  <a:lumMod val="50000"/>
                </a:schemeClr>
              </a:buClr>
              <a:defRPr sz="18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sz="1600" dirty="0"/>
          </a:p>
        </p:txBody>
      </p:sp>
      <p:sp>
        <p:nvSpPr>
          <p:cNvPr id="10" name="Rectangle 9"/>
          <p:cNvSpPr/>
          <p:nvPr userDrawn="1"/>
        </p:nvSpPr>
        <p:spPr>
          <a:xfrm rot="16200000">
            <a:off x="5349896" y="1091915"/>
            <a:ext cx="436562" cy="11136355"/>
          </a:xfrm>
          <a:prstGeom prst="rect">
            <a:avLst/>
          </a:prstGeom>
          <a:solidFill>
            <a:srgbClr val="103D5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11121484" y="6449672"/>
            <a:ext cx="1070517" cy="416879"/>
          </a:xfrm>
          <a:prstGeom prst="rect">
            <a:avLst/>
          </a:prstGeom>
          <a:noFill/>
          <a:ln>
            <a:solidFill>
              <a:srgbClr val="103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393758" y="6492026"/>
            <a:ext cx="6036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22311D1-53A2-8A40-9084-6D6E338E8D30}" type="slidenum">
              <a:rPr lang="en-US" sz="1200" b="1" i="0" smtClean="0">
                <a:solidFill>
                  <a:schemeClr val="bg1"/>
                </a:solidFill>
                <a:latin typeface="+mn-lt"/>
                <a:ea typeface="Myriad Pro" charset="0"/>
                <a:cs typeface="Myriad Pro" charset="0"/>
              </a:rPr>
              <a:t>‹#›</a:t>
            </a:fld>
            <a:endParaRPr lang="en-US" sz="1200" b="1" i="0" dirty="0">
              <a:solidFill>
                <a:schemeClr val="bg1"/>
              </a:solidFill>
              <a:latin typeface="+mn-lt"/>
              <a:ea typeface="Myriad Pro" charset="0"/>
              <a:cs typeface="Myriad Pro" charset="0"/>
            </a:endParaRPr>
          </a:p>
        </p:txBody>
      </p:sp>
      <p:pic>
        <p:nvPicPr>
          <p:cNvPr id="17" name="Picture 9" descr="ASI-logo-final.gif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349394" y="6491463"/>
            <a:ext cx="680925" cy="306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itle 3">
            <a:extLst>
              <a:ext uri="{FF2B5EF4-FFF2-40B4-BE49-F238E27FC236}">
                <a16:creationId xmlns:a16="http://schemas.microsoft.com/office/drawing/2014/main" id="{8C8FD15B-CFF8-47D5-9220-2101397A191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95565" y="252254"/>
            <a:ext cx="8440144" cy="703304"/>
          </a:xfrm>
          <a:prstGeom prst="rect">
            <a:avLst/>
          </a:prstGeom>
          <a:noFill/>
        </p:spPr>
        <p:txBody>
          <a:bodyPr/>
          <a:lstStyle>
            <a:lvl1pPr>
              <a:defRPr b="1" i="0"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algn="l"/>
            <a:r>
              <a:rPr lang="en-US" sz="2600" b="1">
                <a:solidFill>
                  <a:srgbClr val="103D5F"/>
                </a:solidFill>
              </a:rPr>
              <a:t>Click to edit Master title style</a:t>
            </a:r>
            <a:endParaRPr lang="en-US" sz="2600" b="1" dirty="0">
              <a:solidFill>
                <a:srgbClr val="103D5F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A4F164-CAE3-4E53-BBA6-6E5370127C53}"/>
              </a:ext>
            </a:extLst>
          </p:cNvPr>
          <p:cNvSpPr txBox="1"/>
          <p:nvPr userDrawn="1"/>
        </p:nvSpPr>
        <p:spPr>
          <a:xfrm>
            <a:off x="1115211" y="6536433"/>
            <a:ext cx="100211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 b="1">
                <a:solidFill>
                  <a:srgbClr val="223E6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</a:rPr>
              <a:t>CONFIDENTIAL</a:t>
            </a:r>
            <a:r>
              <a:rPr lang="mr-IN" sz="800" dirty="0">
                <a:solidFill>
                  <a:schemeClr val="bg1"/>
                </a:solidFill>
              </a:rPr>
              <a:t>–</a:t>
            </a:r>
            <a:r>
              <a:rPr lang="en-US" sz="800" dirty="0">
                <a:solidFill>
                  <a:schemeClr val="bg1"/>
                </a:solidFill>
              </a:rPr>
              <a:t> for internal ASI use only.  Do not copy or distribute this material externally. 						21DEC2021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s/Visu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Picture1 (4)">
            <a:extLst>
              <a:ext uri="{FF2B5EF4-FFF2-40B4-BE49-F238E27FC236}">
                <a16:creationId xmlns:a16="http://schemas.microsoft.com/office/drawing/2014/main" id="{17293443-60BB-441E-B6D3-B3E25BD5EDDB}"/>
              </a:ext>
            </a:extLst>
          </p:cNvPr>
          <p:cNvPicPr>
            <a:picLocks noGrp="1" noChangeAspect="1"/>
          </p:cNvPicPr>
          <p:nvPr isPhoto="1" userDrawn="1"/>
        </p:nvPicPr>
        <p:blipFill rotWithShape="1">
          <a:blip r:embed="rId2">
            <a:alphaModFix amt="3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0"/>
                    </a14:imgEffect>
                    <a14:imgEffect>
                      <a14:brightnessContrast brigh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994"/>
          <a:stretch/>
        </p:blipFill>
        <p:spPr>
          <a:xfrm>
            <a:off x="-170620" y="-61424"/>
            <a:ext cx="12676828" cy="6859707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 rot="16200000">
            <a:off x="5565649" y="-5566536"/>
            <a:ext cx="1060704" cy="12192002"/>
          </a:xfrm>
          <a:prstGeom prst="rect">
            <a:avLst/>
          </a:prstGeom>
          <a:solidFill>
            <a:srgbClr val="103D5F">
              <a:alpha val="1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8291" y="1531726"/>
            <a:ext cx="5181600" cy="4351338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charset="0"/>
              <a:buChar char="•"/>
              <a:defRPr/>
            </a:lvl1pPr>
            <a:lvl2pPr marL="800100" indent="-342900">
              <a:buFont typeface="Courier New" charset="0"/>
              <a:buChar char="o"/>
              <a:defRPr sz="2000" b="0" i="0" baseline="0">
                <a:latin typeface="+mn-lt"/>
                <a:ea typeface="Myriad Pro" charset="0"/>
                <a:cs typeface="Myriad Pro" charset="0"/>
              </a:defRPr>
            </a:lvl2pPr>
            <a:lvl3pPr marL="1200150" indent="-285750">
              <a:buFont typeface="Wingdings" charset="2"/>
              <a:buChar char="§"/>
              <a:defRPr sz="1800" b="0" i="0" baseline="0">
                <a:latin typeface="+mn-lt"/>
                <a:ea typeface="Myriad Pro" charset="0"/>
                <a:cs typeface="Myriad Pro" charset="0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7794" y="1531726"/>
            <a:ext cx="5181600" cy="4351338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Rectangle 8"/>
          <p:cNvSpPr/>
          <p:nvPr userDrawn="1"/>
        </p:nvSpPr>
        <p:spPr>
          <a:xfrm rot="16200000">
            <a:off x="5349896" y="1091915"/>
            <a:ext cx="436562" cy="11136355"/>
          </a:xfrm>
          <a:prstGeom prst="rect">
            <a:avLst/>
          </a:prstGeom>
          <a:solidFill>
            <a:srgbClr val="103D5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1121484" y="6449672"/>
            <a:ext cx="1070517" cy="416879"/>
          </a:xfrm>
          <a:prstGeom prst="rect">
            <a:avLst/>
          </a:prstGeom>
          <a:noFill/>
          <a:ln>
            <a:solidFill>
              <a:srgbClr val="103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93758" y="6492026"/>
            <a:ext cx="6036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22311D1-53A2-8A40-9084-6D6E338E8D30}" type="slidenum">
              <a:rPr lang="en-US" sz="1200" b="1" i="0" smtClean="0">
                <a:solidFill>
                  <a:schemeClr val="bg1"/>
                </a:solidFill>
                <a:latin typeface="+mn-lt"/>
                <a:ea typeface="Myriad Pro" charset="0"/>
                <a:cs typeface="Myriad Pro" charset="0"/>
              </a:rPr>
              <a:t>‹#›</a:t>
            </a:fld>
            <a:endParaRPr lang="en-US" sz="1200" b="1" i="0" dirty="0">
              <a:solidFill>
                <a:schemeClr val="bg1"/>
              </a:solidFill>
              <a:latin typeface="+mn-lt"/>
              <a:ea typeface="Myriad Pro" charset="0"/>
              <a:cs typeface="Myriad Pro" charset="0"/>
            </a:endParaRPr>
          </a:p>
        </p:txBody>
      </p:sp>
      <p:pic>
        <p:nvPicPr>
          <p:cNvPr id="15" name="Picture 9" descr="ASI-logo-final.gif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349394" y="6491463"/>
            <a:ext cx="680925" cy="306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654502" y="219957"/>
            <a:ext cx="8740510" cy="74179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A4F164-CAE3-4E53-BBA6-6E5370127C53}"/>
              </a:ext>
            </a:extLst>
          </p:cNvPr>
          <p:cNvSpPr txBox="1"/>
          <p:nvPr userDrawn="1"/>
        </p:nvSpPr>
        <p:spPr>
          <a:xfrm>
            <a:off x="1115211" y="6536433"/>
            <a:ext cx="100211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 b="1">
                <a:solidFill>
                  <a:srgbClr val="223E6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</a:rPr>
              <a:t>CONFIDENTIAL</a:t>
            </a:r>
            <a:r>
              <a:rPr lang="mr-IN" sz="800" dirty="0">
                <a:solidFill>
                  <a:schemeClr val="bg1"/>
                </a:solidFill>
              </a:rPr>
              <a:t>–</a:t>
            </a:r>
            <a:r>
              <a:rPr lang="en-US" sz="800" dirty="0">
                <a:solidFill>
                  <a:schemeClr val="bg1"/>
                </a:solidFill>
              </a:rPr>
              <a:t> for internal ASI use only.  Do not copy or distribute this material externally						 21DEC2021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DEFFD-7A59-F844-A619-B0AED9B0612F}" type="datetimeFigureOut">
              <a:rPr lang="en-US" smtClean="0"/>
              <a:t>2/1/22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F81BB-2B58-F549-9E81-2AD8146D456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3534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Click to edit Master Text styles</a:t>
            </a:r>
          </a:p>
          <a:p>
            <a:pPr lvl="3"/>
            <a:r>
              <a:rPr lang="en-US" dirty="0"/>
              <a:t>Click to edit Master Text Styles</a:t>
            </a:r>
          </a:p>
        </p:txBody>
      </p:sp>
      <p:sp>
        <p:nvSpPr>
          <p:cNvPr id="10" name="Title Placeholder 6"/>
          <p:cNvSpPr>
            <a:spLocks noGrp="1"/>
          </p:cNvSpPr>
          <p:nvPr>
            <p:ph type="title"/>
          </p:nvPr>
        </p:nvSpPr>
        <p:spPr>
          <a:xfrm>
            <a:off x="856129" y="289998"/>
            <a:ext cx="10515600" cy="6389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96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6" r:id="rId3"/>
    <p:sldLayoutId id="2147483677" r:id="rId4"/>
    <p:sldLayoutId id="214748367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>
          <a:solidFill>
            <a:schemeClr val="tx2"/>
          </a:solidFill>
          <a:latin typeface="Century Gothic" charset="0"/>
          <a:ea typeface="Century Gothic" charset="0"/>
          <a:cs typeface="Century Gothic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75000"/>
        <a:buFont typeface="Courier New" charset="0"/>
        <a:buChar char="o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charset="2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75000"/>
        <a:buFont typeface="Courier New" charset="0"/>
        <a:buChar char="o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diagramColors" Target="../diagrams/colors1.xml"/><Relationship Id="rId3" Type="http://schemas.openxmlformats.org/officeDocument/2006/relationships/hyperlink" Target="https://www.who.int/news-room/fact-sheets/detail/hypertension" TargetMode="External"/><Relationship Id="rId7" Type="http://schemas.openxmlformats.org/officeDocument/2006/relationships/image" Target="../media/image5.png"/><Relationship Id="rId12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bmj.com/content/338/bmj.b1665.long" TargetMode="External"/><Relationship Id="rId11" Type="http://schemas.openxmlformats.org/officeDocument/2006/relationships/diagramLayout" Target="../diagrams/layout1.xml"/><Relationship Id="rId5" Type="http://schemas.openxmlformats.org/officeDocument/2006/relationships/hyperlink" Target="https://www.thelancet.com/journals/lancet/article/PIIS0140-6736(15)01225-8/fulltext" TargetMode="External"/><Relationship Id="rId10" Type="http://schemas.openxmlformats.org/officeDocument/2006/relationships/diagramData" Target="../diagrams/data1.xml"/><Relationship Id="rId4" Type="http://schemas.openxmlformats.org/officeDocument/2006/relationships/hyperlink" Target="http://www.who.int/healthinfo/global_burden_disease/cod_2008_sources_methods.pdf" TargetMode="External"/><Relationship Id="rId9" Type="http://schemas.openxmlformats.org/officeDocument/2006/relationships/image" Target="../media/image7.jpeg"/><Relationship Id="rId14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7" Type="http://schemas.openxmlformats.org/officeDocument/2006/relationships/image" Target="../media/image17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tiff"/><Relationship Id="rId4" Type="http://schemas.openxmlformats.org/officeDocument/2006/relationships/image" Target="../media/image14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F7FBAE8-B0A7-4A4E-BA64-629EC781F98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52254"/>
            <a:ext cx="12192000" cy="703304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Renal Denervation – Status of Energy-Based and Chemical Therapies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60E5B7-C818-5941-80AD-164EEEE8C901}"/>
              </a:ext>
            </a:extLst>
          </p:cNvPr>
          <p:cNvSpPr txBox="1"/>
          <p:nvPr/>
        </p:nvSpPr>
        <p:spPr>
          <a:xfrm>
            <a:off x="1177159" y="1803920"/>
            <a:ext cx="913894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Tim A. Fischell, M.D., FACC, FSCAI, FNAI</a:t>
            </a:r>
          </a:p>
          <a:p>
            <a:pPr algn="ctr"/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Professor of Medicine</a:t>
            </a:r>
          </a:p>
          <a:p>
            <a:pPr algn="ctr"/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Michigan State University</a:t>
            </a:r>
          </a:p>
          <a:p>
            <a:pPr algn="ctr"/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Director, Cardiovascular Research</a:t>
            </a:r>
          </a:p>
          <a:p>
            <a:pPr algn="ctr"/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</a:rPr>
              <a:t>Borgess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Heart Institute</a:t>
            </a:r>
          </a:p>
          <a:p>
            <a:pPr algn="ctr"/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Kalamazoo, Michigan</a:t>
            </a:r>
          </a:p>
          <a:p>
            <a:pPr algn="ctr"/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US" sz="2800" dirty="0">
                <a:solidFill>
                  <a:schemeClr val="accent5">
                    <a:lumMod val="25000"/>
                  </a:schemeClr>
                </a:solidFill>
              </a:rPr>
              <a:t>16</a:t>
            </a:r>
            <a:r>
              <a:rPr lang="en-US" sz="2800" baseline="30000" dirty="0">
                <a:solidFill>
                  <a:schemeClr val="accent5">
                    <a:lumMod val="25000"/>
                  </a:schemeClr>
                </a:solidFill>
              </a:rPr>
              <a:t>th</a:t>
            </a:r>
            <a:r>
              <a:rPr lang="en-US" sz="2800" dirty="0">
                <a:solidFill>
                  <a:schemeClr val="accent5">
                    <a:lumMod val="25000"/>
                  </a:schemeClr>
                </a:solidFill>
              </a:rPr>
              <a:t> Biennial International Andreas </a:t>
            </a:r>
            <a:r>
              <a:rPr lang="en-US" sz="2800" dirty="0" err="1">
                <a:solidFill>
                  <a:schemeClr val="accent5">
                    <a:lumMod val="25000"/>
                  </a:schemeClr>
                </a:solidFill>
              </a:rPr>
              <a:t>Gruentzig</a:t>
            </a:r>
            <a:r>
              <a:rPr lang="en-US" sz="2800" dirty="0">
                <a:solidFill>
                  <a:schemeClr val="accent5">
                    <a:lumMod val="25000"/>
                  </a:schemeClr>
                </a:solidFill>
              </a:rPr>
              <a:t> Meetings</a:t>
            </a:r>
          </a:p>
          <a:p>
            <a:pPr algn="ctr"/>
            <a:r>
              <a:rPr lang="en-US" sz="2800" dirty="0">
                <a:solidFill>
                  <a:schemeClr val="accent5">
                    <a:lumMod val="25000"/>
                  </a:schemeClr>
                </a:solidFill>
              </a:rPr>
              <a:t>Dominican Republic</a:t>
            </a:r>
          </a:p>
          <a:p>
            <a:pPr algn="ctr"/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547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60CCEAEF-F8AF-8843-81CC-654850C49B1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52254"/>
            <a:ext cx="12192000" cy="703304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Relevant Disclosures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695318-013D-AE4B-8D5C-36720EF0CB94}"/>
              </a:ext>
            </a:extLst>
          </p:cNvPr>
          <p:cNvSpPr txBox="1"/>
          <p:nvPr/>
        </p:nvSpPr>
        <p:spPr>
          <a:xfrm>
            <a:off x="1932972" y="2650601"/>
            <a:ext cx="8588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Ablative Solutions - Founder, CMO, shareholder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475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FF772FF-63A0-498C-915E-6353571D81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95564" y="252254"/>
            <a:ext cx="11067539" cy="703304"/>
          </a:xfrm>
        </p:spPr>
        <p:txBody>
          <a:bodyPr>
            <a:normAutofit fontScale="90000"/>
          </a:bodyPr>
          <a:lstStyle/>
          <a:p>
            <a:r>
              <a:rPr lang="en-US" dirty="0"/>
              <a:t>Hypertension is a Massive Healthcare Problem with Significant Unmet Need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001AA4-F154-4E28-9BA2-EFA53C3080C5}"/>
              </a:ext>
            </a:extLst>
          </p:cNvPr>
          <p:cNvSpPr/>
          <p:nvPr/>
        </p:nvSpPr>
        <p:spPr>
          <a:xfrm>
            <a:off x="381000" y="4628170"/>
            <a:ext cx="5371786" cy="11417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2184F9-4965-4426-A8E8-70FCD261C900}"/>
              </a:ext>
            </a:extLst>
          </p:cNvPr>
          <p:cNvSpPr/>
          <p:nvPr/>
        </p:nvSpPr>
        <p:spPr>
          <a:xfrm>
            <a:off x="381000" y="3504730"/>
            <a:ext cx="5371786" cy="9574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0C8F10-D6C8-44F5-BC0D-869E0ECE995B}"/>
              </a:ext>
            </a:extLst>
          </p:cNvPr>
          <p:cNvSpPr/>
          <p:nvPr/>
        </p:nvSpPr>
        <p:spPr>
          <a:xfrm>
            <a:off x="381000" y="1510991"/>
            <a:ext cx="5371786" cy="18277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2277F3-E2A5-4EA7-8DFB-EDBC898D5D41}"/>
              </a:ext>
            </a:extLst>
          </p:cNvPr>
          <p:cNvSpPr/>
          <p:nvPr/>
        </p:nvSpPr>
        <p:spPr>
          <a:xfrm>
            <a:off x="6439216" y="3507532"/>
            <a:ext cx="5371786" cy="22125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DBA1D4-0ABE-4689-B677-E2873FE8DAB9}"/>
              </a:ext>
            </a:extLst>
          </p:cNvPr>
          <p:cNvSpPr/>
          <p:nvPr/>
        </p:nvSpPr>
        <p:spPr>
          <a:xfrm>
            <a:off x="6428140" y="1510991"/>
            <a:ext cx="5371786" cy="18277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0056CFC-7257-4D7D-98FF-452A4FF5458A}"/>
              </a:ext>
            </a:extLst>
          </p:cNvPr>
          <p:cNvGrpSpPr/>
          <p:nvPr/>
        </p:nvGrpSpPr>
        <p:grpSpPr>
          <a:xfrm>
            <a:off x="440410" y="1574506"/>
            <a:ext cx="1712064" cy="1712064"/>
            <a:chOff x="887185" y="1261016"/>
            <a:chExt cx="1569660" cy="156966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4C7094D-F505-41B5-B4E5-3041BB915771}"/>
                </a:ext>
              </a:extLst>
            </p:cNvPr>
            <p:cNvSpPr/>
            <p:nvPr/>
          </p:nvSpPr>
          <p:spPr>
            <a:xfrm>
              <a:off x="887185" y="1261016"/>
              <a:ext cx="1569660" cy="1569660"/>
            </a:xfrm>
            <a:custGeom>
              <a:avLst/>
              <a:gdLst>
                <a:gd name="connsiteX0" fmla="*/ 0 w 1569660"/>
                <a:gd name="connsiteY0" fmla="*/ 784830 h 1569660"/>
                <a:gd name="connsiteX1" fmla="*/ 784830 w 1569660"/>
                <a:gd name="connsiteY1" fmla="*/ 0 h 1569660"/>
                <a:gd name="connsiteX2" fmla="*/ 1569660 w 1569660"/>
                <a:gd name="connsiteY2" fmla="*/ 784830 h 1569660"/>
                <a:gd name="connsiteX3" fmla="*/ 784830 w 1569660"/>
                <a:gd name="connsiteY3" fmla="*/ 1569660 h 1569660"/>
                <a:gd name="connsiteX4" fmla="*/ 0 w 1569660"/>
                <a:gd name="connsiteY4" fmla="*/ 784830 h 1569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9660" h="1569660">
                  <a:moveTo>
                    <a:pt x="0" y="784830"/>
                  </a:moveTo>
                  <a:cubicBezTo>
                    <a:pt x="0" y="351380"/>
                    <a:pt x="351380" y="0"/>
                    <a:pt x="784830" y="0"/>
                  </a:cubicBezTo>
                  <a:cubicBezTo>
                    <a:pt x="1218280" y="0"/>
                    <a:pt x="1569660" y="351380"/>
                    <a:pt x="1569660" y="784830"/>
                  </a:cubicBezTo>
                  <a:cubicBezTo>
                    <a:pt x="1569660" y="1218280"/>
                    <a:pt x="1218280" y="1569660"/>
                    <a:pt x="784830" y="1569660"/>
                  </a:cubicBezTo>
                  <a:cubicBezTo>
                    <a:pt x="351380" y="1569660"/>
                    <a:pt x="0" y="1218280"/>
                    <a:pt x="0" y="784830"/>
                  </a:cubicBezTo>
                  <a:close/>
                </a:path>
              </a:pathLst>
            </a:custGeom>
            <a:solidFill>
              <a:schemeClr val="tx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1241990" numCol="1" spcCol="1270" anchor="ctr" anchorCtr="0">
              <a:noAutofit/>
            </a:bodyPr>
            <a:lstStyle/>
            <a:p>
              <a:pPr marL="0" marR="0" lvl="0" indent="0" algn="ctr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1.13B Adults </a:t>
              </a:r>
              <a:b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</a:b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w/ HTN WW</a:t>
              </a:r>
              <a:r>
                <a:rPr kumimoji="0" lang="en-US" sz="10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37BF48C-E07D-449E-ACB2-F8BCD14FD359}"/>
                </a:ext>
              </a:extLst>
            </p:cNvPr>
            <p:cNvSpPr/>
            <p:nvPr/>
          </p:nvSpPr>
          <p:spPr>
            <a:xfrm>
              <a:off x="1083392" y="1653430"/>
              <a:ext cx="1177245" cy="1177245"/>
            </a:xfrm>
            <a:custGeom>
              <a:avLst/>
              <a:gdLst>
                <a:gd name="connsiteX0" fmla="*/ 0 w 1177245"/>
                <a:gd name="connsiteY0" fmla="*/ 588623 h 1177245"/>
                <a:gd name="connsiteX1" fmla="*/ 588623 w 1177245"/>
                <a:gd name="connsiteY1" fmla="*/ 0 h 1177245"/>
                <a:gd name="connsiteX2" fmla="*/ 1177246 w 1177245"/>
                <a:gd name="connsiteY2" fmla="*/ 588623 h 1177245"/>
                <a:gd name="connsiteX3" fmla="*/ 588623 w 1177245"/>
                <a:gd name="connsiteY3" fmla="*/ 1177246 h 1177245"/>
                <a:gd name="connsiteX4" fmla="*/ 0 w 1177245"/>
                <a:gd name="connsiteY4" fmla="*/ 588623 h 1177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7245" h="1177245">
                  <a:moveTo>
                    <a:pt x="0" y="588623"/>
                  </a:moveTo>
                  <a:cubicBezTo>
                    <a:pt x="0" y="263535"/>
                    <a:pt x="263535" y="0"/>
                    <a:pt x="588623" y="0"/>
                  </a:cubicBezTo>
                  <a:cubicBezTo>
                    <a:pt x="913711" y="0"/>
                    <a:pt x="1177246" y="263535"/>
                    <a:pt x="1177246" y="588623"/>
                  </a:cubicBezTo>
                  <a:cubicBezTo>
                    <a:pt x="1177246" y="913711"/>
                    <a:pt x="913711" y="1177246"/>
                    <a:pt x="588623" y="1177246"/>
                  </a:cubicBezTo>
                  <a:cubicBezTo>
                    <a:pt x="263535" y="1177246"/>
                    <a:pt x="0" y="913711"/>
                    <a:pt x="0" y="588623"/>
                  </a:cubicBezTo>
                  <a:close/>
                </a:path>
              </a:pathLst>
            </a:custGeom>
            <a:solidFill>
              <a:schemeClr val="bg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351208" rIns="0" bIns="351207" numCol="1" spcCol="1270" anchor="ctr" anchorCtr="0">
              <a:noAutofit/>
            </a:bodyPr>
            <a:lstStyle/>
            <a:p>
              <a:pPr marL="0" marR="0" lvl="0" indent="0" algn="ctr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103D5F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536M Adults w/ Uncontrolled </a:t>
              </a:r>
              <a:b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103D5F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</a:b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103D5F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Treated HTN WW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B571F8C3-D42B-43B7-ADF1-549AD228AE38}"/>
              </a:ext>
            </a:extLst>
          </p:cNvPr>
          <p:cNvSpPr/>
          <p:nvPr/>
        </p:nvSpPr>
        <p:spPr>
          <a:xfrm>
            <a:off x="2324028" y="2255578"/>
            <a:ext cx="33148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1/3 Adults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have hypertension</a:t>
            </a:r>
            <a:endParaRPr kumimoji="0" lang="en-US" sz="16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816676-1DE0-4D96-B0EE-654D13FE2DBB}"/>
              </a:ext>
            </a:extLst>
          </p:cNvPr>
          <p:cNvSpPr/>
          <p:nvPr/>
        </p:nvSpPr>
        <p:spPr>
          <a:xfrm>
            <a:off x="247501" y="5816415"/>
            <a:ext cx="11418926" cy="604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5.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  <a:hlinkClick r:id="rId3"/>
              </a:rPr>
              <a:t>https://www.who.int/news-room/fact-sheets/detail/hypertension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; 1. WHO: World Health Report 2002: Reducing risks, promoting healthy life.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Geneva,Switzerland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, and WHO: A Global Brief of Hypertension; 2. Organization WH. </a:t>
            </a:r>
            <a:r>
              <a:rPr kumimoji="0" lang="en-US" sz="700" b="0" i="1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World Economic Forum. (2011) from Burden to “Best Buys”: Reducing the Economic Impact of Non-Communicable Diseases in Low-And Middle-Income Countries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. Geneva: WEF; 2011; </a:t>
            </a:r>
            <a:r>
              <a:rPr kumimoji="0" lang="nb-NO" sz="7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4.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  <a:hlinkClick r:id="rId4"/>
              </a:rPr>
              <a:t>http://www.who.int/healthinfo/global_burden_disease/cod_2008_sources_methods.pdf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; 6.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Ettehad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D et al. 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Blood pressure lowering for prevention of cardiovascular disease and death: a systematic review and meta-analysis. 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Lancet. 2016;387:957-67; 7.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Muntner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P, Hardy ST, Fine LJ, Jaeger BC, Wozniak G, Levitan EB,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Colantonio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LD. Trends in Blood Pressure Control Among US Adults with Hypertension, 1999-2000 to 2017-2018. JAMA. 2020;324:1190-1200 8.  Law MR, et al. 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Use of blood pressure lowering drugs in the prevention of cardiovascular disease: meta-analysis of 147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randomised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trials in the context of expectations from prospective epidemiological studies. 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BMJ. 2009;338:b1665; 3. </a:t>
            </a:r>
            <a:r>
              <a:rPr kumimoji="0" lang="nb-NO" sz="7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Jung et al. Journal of Hypertension. 2013, 31:766–774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103D5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9960C36-8F0A-4F50-AFFF-AD8D43DB465B}"/>
              </a:ext>
            </a:extLst>
          </p:cNvPr>
          <p:cNvGrpSpPr/>
          <p:nvPr/>
        </p:nvGrpSpPr>
        <p:grpSpPr>
          <a:xfrm>
            <a:off x="499254" y="3650961"/>
            <a:ext cx="5253532" cy="830997"/>
            <a:chOff x="-379376" y="1849616"/>
            <a:chExt cx="8259548" cy="65821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6A116F5-7919-4197-9E5C-2CB71F934E71}"/>
                </a:ext>
              </a:extLst>
            </p:cNvPr>
            <p:cNvSpPr txBox="1"/>
            <p:nvPr/>
          </p:nvSpPr>
          <p:spPr>
            <a:xfrm>
              <a:off x="805520" y="1849616"/>
              <a:ext cx="7074652" cy="658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03D5F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Hypertension is the single 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03D5F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largest contributor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03D5F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to death</a:t>
              </a:r>
              <a:r>
                <a:rPr kumimoji="0" lang="en-US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103D5F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2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03D5F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and costs are estimated at $500 billion annually worldwide.</a:t>
              </a:r>
              <a:r>
                <a:rPr kumimoji="0" lang="en-US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103D5F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4BAF5D5-2BD4-413D-9B55-663D6E5A90A5}"/>
                </a:ext>
              </a:extLst>
            </p:cNvPr>
            <p:cNvSpPr txBox="1"/>
            <p:nvPr/>
          </p:nvSpPr>
          <p:spPr>
            <a:xfrm>
              <a:off x="-379376" y="1941091"/>
              <a:ext cx="127243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srgbClr val="103D5F"/>
                  </a:solidFill>
                  <a:effectLst/>
                  <a:uLnTx/>
                  <a:uFillTx/>
                  <a:latin typeface="Century Gothic"/>
                  <a:ea typeface="American Typewriter" charset="0"/>
                  <a:cs typeface="American Typewriter" charset="0"/>
                </a:rPr>
                <a:t>#1</a:t>
              </a:r>
              <a:endParaRPr kumimoji="0" lang="en-US" sz="3000" b="1" i="0" u="none" strike="noStrike" kern="1200" cap="none" spc="0" normalizeH="0" baseline="3000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American Typewriter" charset="0"/>
                <a:cs typeface="American Typewriter" charset="0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0BFDF2F-ADC5-4C26-AEA8-A3F060DDC1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094" y="4107719"/>
            <a:ext cx="1060760" cy="106076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2A41853-E42D-40AE-A552-72F60BE15434}"/>
              </a:ext>
            </a:extLst>
          </p:cNvPr>
          <p:cNvSpPr txBox="1"/>
          <p:nvPr/>
        </p:nvSpPr>
        <p:spPr>
          <a:xfrm>
            <a:off x="7839198" y="3761818"/>
            <a:ext cx="38459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Approximately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60% of adults with hypertension  have uncontrolled BP</a:t>
            </a:r>
            <a:r>
              <a:rPr kumimoji="0" lang="en-US" sz="1600" b="1" i="0" u="none" strike="noStrike" kern="1200" cap="none" spc="0" normalizeH="0" baseline="3000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7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. </a:t>
            </a:r>
            <a:endParaRPr kumimoji="0" lang="en-US" sz="1600" b="0" i="0" u="none" strike="noStrike" kern="1200" cap="none" spc="0" normalizeH="0" baseline="30000" noProof="0" dirty="0">
              <a:ln>
                <a:noFill/>
              </a:ln>
              <a:solidFill>
                <a:srgbClr val="103D5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1B66E1-1E2A-49DA-9DFC-B3846D099D51}"/>
              </a:ext>
            </a:extLst>
          </p:cNvPr>
          <p:cNvSpPr/>
          <p:nvPr/>
        </p:nvSpPr>
        <p:spPr>
          <a:xfrm>
            <a:off x="1236872" y="4782952"/>
            <a:ext cx="4499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Hypertension is responsible for at least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45%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of deaths due to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heart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disease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, and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51%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of deaths due to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stroke.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4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F652C5D-39F4-4600-B753-AAF2B0251CE0}"/>
              </a:ext>
            </a:extLst>
          </p:cNvPr>
          <p:cNvGrpSpPr/>
          <p:nvPr/>
        </p:nvGrpSpPr>
        <p:grpSpPr>
          <a:xfrm>
            <a:off x="411490" y="4531821"/>
            <a:ext cx="809340" cy="1182557"/>
            <a:chOff x="3903843" y="3147674"/>
            <a:chExt cx="1320995" cy="2369226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7A90716-C8FD-4549-821C-AB29B09198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3843" y="3147674"/>
              <a:ext cx="1320995" cy="186823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099B3CF-AD0E-4AB9-A51F-4CAA4E8411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845"/>
            <a:stretch/>
          </p:blipFill>
          <p:spPr>
            <a:xfrm>
              <a:off x="4177210" y="4729902"/>
              <a:ext cx="904546" cy="786998"/>
            </a:xfrm>
            <a:prstGeom prst="rect">
              <a:avLst/>
            </a:prstGeom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EEFF59D-E2D3-4ED0-BFBA-C0262706CC26}"/>
              </a:ext>
            </a:extLst>
          </p:cNvPr>
          <p:cNvSpPr txBox="1"/>
          <p:nvPr/>
        </p:nvSpPr>
        <p:spPr>
          <a:xfrm>
            <a:off x="7917202" y="1760073"/>
            <a:ext cx="3845902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Decreasing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office BP by just 10 mmHg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reduces risk of cardiovascular disease by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17%,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heart failure by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28%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, cardiovascular event rate by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20%,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and total mortality by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13%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5,6</a:t>
            </a:r>
          </a:p>
        </p:txBody>
      </p:sp>
      <p:graphicFrame>
        <p:nvGraphicFramePr>
          <p:cNvPr id="24" name="Diagram 23">
            <a:extLst>
              <a:ext uri="{FF2B5EF4-FFF2-40B4-BE49-F238E27FC236}">
                <a16:creationId xmlns:a16="http://schemas.microsoft.com/office/drawing/2014/main" id="{01785637-4ADC-46A3-BFC7-F2CD83CC3DF3}"/>
              </a:ext>
            </a:extLst>
          </p:cNvPr>
          <p:cNvGraphicFramePr/>
          <p:nvPr/>
        </p:nvGraphicFramePr>
        <p:xfrm>
          <a:off x="6386713" y="1728017"/>
          <a:ext cx="1444854" cy="1393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5041D12-0909-45C9-BC1E-01256065C372}"/>
              </a:ext>
            </a:extLst>
          </p:cNvPr>
          <p:cNvSpPr txBox="1">
            <a:spLocks/>
          </p:cNvSpPr>
          <p:nvPr/>
        </p:nvSpPr>
        <p:spPr>
          <a:xfrm>
            <a:off x="401780" y="1051908"/>
            <a:ext cx="5334964" cy="357104"/>
          </a:xfrm>
          <a:prstGeom prst="callout1">
            <a:avLst>
              <a:gd name="adj1" fmla="val 96982"/>
              <a:gd name="adj2" fmla="val 100075"/>
              <a:gd name="adj3" fmla="val 97359"/>
              <a:gd name="adj4" fmla="val 63"/>
            </a:avLst>
          </a:prstGeom>
          <a:ln w="12700">
            <a:solidFill>
              <a:schemeClr val="tx1"/>
            </a:solidFill>
          </a:ln>
        </p:spPr>
        <p:txBody>
          <a:bodyPr wrap="square" lIns="0" rIns="0" bIns="4572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charset="2"/>
              <a:buNone/>
              <a:tabLst/>
              <a:defRPr sz="1300" b="1" kern="1200" cap="all" baseline="0">
                <a:solidFill>
                  <a:srgbClr val="008CD2"/>
                </a:solidFill>
                <a:latin typeface="+mn-lt"/>
                <a:ea typeface="+mn-ea"/>
                <a:cs typeface="+mn-cs"/>
              </a:defRPr>
            </a:lvl1pPr>
            <a:lvl2pPr marL="346075" indent="-169863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.HelveticaNeueDeskInterface-Regular" charset="0"/>
              <a:buChar char="–"/>
              <a:tabLst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-168275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" charset="2"/>
              <a:buChar char="§"/>
              <a:tabLst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9215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.HelveticaNeueDeskInterface-Regular" charset="0"/>
              <a:buChar char="–"/>
              <a:tabLst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2013" indent="-169863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" charset="2"/>
              <a:buChar char="§"/>
              <a:tabLst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 typeface="Wingdings" charset="2"/>
              <a:buNone/>
              <a:tabLst/>
              <a:defRPr/>
            </a:pPr>
            <a:r>
              <a:rPr kumimoji="0" lang="en-US" sz="1800" b="1" i="0" u="none" strike="noStrike" kern="1200" cap="all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Large Market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307BE51-A6D0-428F-A1D1-420939BD2F23}"/>
              </a:ext>
            </a:extLst>
          </p:cNvPr>
          <p:cNvSpPr txBox="1">
            <a:spLocks/>
          </p:cNvSpPr>
          <p:nvPr/>
        </p:nvSpPr>
        <p:spPr>
          <a:xfrm>
            <a:off x="6428140" y="1171350"/>
            <a:ext cx="5334964" cy="245229"/>
          </a:xfrm>
          <a:prstGeom prst="callout1">
            <a:avLst>
              <a:gd name="adj1" fmla="val 96982"/>
              <a:gd name="adj2" fmla="val 100075"/>
              <a:gd name="adj3" fmla="val 97359"/>
              <a:gd name="adj4" fmla="val 63"/>
            </a:avLst>
          </a:prstGeom>
          <a:ln w="12700">
            <a:solidFill>
              <a:schemeClr val="tx1"/>
            </a:solidFill>
          </a:ln>
        </p:spPr>
        <p:txBody>
          <a:bodyPr wrap="square" lIns="0" rIns="0" bIns="4572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charset="2"/>
              <a:buNone/>
              <a:tabLst/>
              <a:defRPr sz="1300" b="1" kern="1200" cap="all" baseline="0">
                <a:solidFill>
                  <a:srgbClr val="008CD2"/>
                </a:solidFill>
                <a:latin typeface="+mn-lt"/>
                <a:ea typeface="+mn-ea"/>
                <a:cs typeface="+mn-cs"/>
              </a:defRPr>
            </a:lvl1pPr>
            <a:lvl2pPr marL="346075" indent="-169863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.HelveticaNeueDeskInterface-Regular" charset="0"/>
              <a:buChar char="–"/>
              <a:tabLst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-168275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" charset="2"/>
              <a:buChar char="§"/>
              <a:tabLst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9215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.HelveticaNeueDeskInterface-Regular" charset="0"/>
              <a:buChar char="–"/>
              <a:tabLst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2013" indent="-169863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" charset="2"/>
              <a:buChar char="§"/>
              <a:tabLst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 typeface="Wingdings" charset="2"/>
              <a:buNone/>
              <a:tabLst/>
              <a:defRPr/>
            </a:pPr>
            <a:r>
              <a:rPr kumimoji="0" lang="en-US" sz="1800" b="1" i="0" u="none" strike="noStrike" kern="1200" cap="all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Unmet Need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1AA86C8-E0F4-4173-959C-4DCEDE495EBE}"/>
              </a:ext>
            </a:extLst>
          </p:cNvPr>
          <p:cNvSpPr txBox="1"/>
          <p:nvPr/>
        </p:nvSpPr>
        <p:spPr>
          <a:xfrm>
            <a:off x="7839198" y="4662253"/>
            <a:ext cx="3845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Nearly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50% of patients prescribed HTN meds are NOT adherent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within one year of initiating therapy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824729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D5B6CFE-B115-B848-8BC0-992656DF493D}"/>
              </a:ext>
            </a:extLst>
          </p:cNvPr>
          <p:cNvSpPr txBox="1">
            <a:spLocks/>
          </p:cNvSpPr>
          <p:nvPr/>
        </p:nvSpPr>
        <p:spPr>
          <a:xfrm>
            <a:off x="1454527" y="41516"/>
            <a:ext cx="9144000" cy="106430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>
                <a:solidFill>
                  <a:schemeClr val="tx2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US" sz="2400" dirty="0"/>
              <a:t>New AHA/ACC Guidelines Expand RDN Market Opportunity </a:t>
            </a:r>
            <a:br>
              <a:rPr lang="en-US" sz="2400" dirty="0"/>
            </a:br>
            <a:r>
              <a:rPr lang="en-US" sz="2400" dirty="0"/>
              <a:t>Systolic BP Goal Now Reduced to 130 mmHg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A68297-FCAC-8542-B74C-B01CA4A558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7717" y="5602057"/>
            <a:ext cx="7537621" cy="719966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 anchorCtr="0">
            <a:normAutofit fontScale="32500" lnSpcReduction="20000"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500" dirty="0"/>
              <a:t>New AHA/ACC Guidelines Increase Number of Patients with “Hypertension”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i="1" dirty="0"/>
              <a:t>Based Upon New Guidelines </a:t>
            </a:r>
            <a:r>
              <a:rPr lang="en-US" sz="4000" b="1" i="1" dirty="0"/>
              <a:t>46% </a:t>
            </a:r>
            <a:r>
              <a:rPr lang="en-US" sz="4000" i="1" dirty="0"/>
              <a:t>of Americans Now Have Hypertension vs. 32% Before This Change</a:t>
            </a:r>
            <a:endParaRPr lang="en-US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3B4E83-968D-8E4F-993C-C1E470D4F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7708" y="274445"/>
            <a:ext cx="4454721" cy="611747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ABB0FFC4-588D-CF41-9FBE-A467B9DADF27}"/>
              </a:ext>
            </a:extLst>
          </p:cNvPr>
          <p:cNvSpPr/>
          <p:nvPr/>
        </p:nvSpPr>
        <p:spPr>
          <a:xfrm>
            <a:off x="2951038" y="2852530"/>
            <a:ext cx="2097157" cy="3975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709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0A473B-E7C6-084D-9D8D-BD527D79DB6C}"/>
              </a:ext>
            </a:extLst>
          </p:cNvPr>
          <p:cNvSpPr/>
          <p:nvPr/>
        </p:nvSpPr>
        <p:spPr>
          <a:xfrm>
            <a:off x="1672112" y="6083873"/>
            <a:ext cx="8820627" cy="26161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defTabSz="457200">
              <a:lnSpc>
                <a:spcPct val="90000"/>
              </a:lnSpc>
            </a:pPr>
            <a:r>
              <a:rPr lang="fr-FR" sz="1200" b="1" dirty="0">
                <a:solidFill>
                  <a:prstClr val="black">
                    <a:lumMod val="65000"/>
                    <a:lumOff val="35000"/>
                  </a:prstClr>
                </a:solidFill>
                <a:ea typeface="MS PGothic" pitchFamily="34" charset="-128"/>
              </a:rPr>
              <a:t>Egan et al. </a:t>
            </a:r>
            <a:r>
              <a:rPr lang="fr-FR" sz="1200" b="1" i="1" dirty="0">
                <a:solidFill>
                  <a:prstClr val="black">
                    <a:lumMod val="65000"/>
                    <a:lumOff val="35000"/>
                  </a:prstClr>
                </a:solidFill>
                <a:ea typeface="MS PGothic" pitchFamily="34" charset="-128"/>
              </a:rPr>
              <a:t>Circulation</a:t>
            </a:r>
            <a:r>
              <a:rPr lang="fr-FR" sz="1200" b="1" dirty="0">
                <a:solidFill>
                  <a:prstClr val="black">
                    <a:lumMod val="65000"/>
                    <a:lumOff val="35000"/>
                  </a:prstClr>
                </a:solidFill>
                <a:ea typeface="MS PGothic" pitchFamily="34" charset="-128"/>
              </a:rPr>
              <a:t>. 130:1692–1699. National </a:t>
            </a:r>
            <a:r>
              <a:rPr lang="fr-FR" sz="1200" b="1" dirty="0" err="1">
                <a:solidFill>
                  <a:prstClr val="black">
                    <a:lumMod val="65000"/>
                    <a:lumOff val="35000"/>
                  </a:prstClr>
                </a:solidFill>
                <a:ea typeface="MS PGothic" pitchFamily="34" charset="-128"/>
              </a:rPr>
              <a:t>Health</a:t>
            </a:r>
            <a:r>
              <a:rPr lang="fr-FR" sz="1200" b="1" dirty="0">
                <a:solidFill>
                  <a:prstClr val="black">
                    <a:lumMod val="65000"/>
                    <a:lumOff val="35000"/>
                  </a:prstClr>
                </a:solidFill>
                <a:ea typeface="MS PGothic" pitchFamily="34" charset="-128"/>
              </a:rPr>
              <a:t> and Nutrition </a:t>
            </a:r>
            <a:r>
              <a:rPr lang="fr-FR" sz="1200" b="1" dirty="0" err="1">
                <a:solidFill>
                  <a:prstClr val="black">
                    <a:lumMod val="65000"/>
                    <a:lumOff val="35000"/>
                  </a:prstClr>
                </a:solidFill>
                <a:ea typeface="MS PGothic" pitchFamily="34" charset="-128"/>
              </a:rPr>
              <a:t>Examination</a:t>
            </a:r>
            <a:r>
              <a:rPr lang="fr-FR" sz="1200" b="1" dirty="0">
                <a:solidFill>
                  <a:prstClr val="black">
                    <a:lumMod val="65000"/>
                    <a:lumOff val="35000"/>
                  </a:prstClr>
                </a:solidFill>
                <a:ea typeface="MS PGothic" pitchFamily="34" charset="-128"/>
              </a:rPr>
              <a:t> Survey.</a:t>
            </a:r>
          </a:p>
        </p:txBody>
      </p:sp>
      <p:grpSp>
        <p:nvGrpSpPr>
          <p:cNvPr id="5" name="Group 21">
            <a:extLst>
              <a:ext uri="{FF2B5EF4-FFF2-40B4-BE49-F238E27FC236}">
                <a16:creationId xmlns:a16="http://schemas.microsoft.com/office/drawing/2014/main" id="{858C9454-B0B4-F649-9D1F-3996C3657137}"/>
              </a:ext>
            </a:extLst>
          </p:cNvPr>
          <p:cNvGrpSpPr/>
          <p:nvPr/>
        </p:nvGrpSpPr>
        <p:grpSpPr>
          <a:xfrm>
            <a:off x="3020604" y="2275799"/>
            <a:ext cx="5771547" cy="980350"/>
            <a:chOff x="2621710" y="2187743"/>
            <a:chExt cx="3834764" cy="980350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4DC751DE-9060-4345-928E-741BDFE05567}"/>
                </a:ext>
              </a:extLst>
            </p:cNvPr>
            <p:cNvSpPr/>
            <p:nvPr/>
          </p:nvSpPr>
          <p:spPr>
            <a:xfrm>
              <a:off x="2654300" y="2336800"/>
              <a:ext cx="3771984" cy="647700"/>
            </a:xfrm>
            <a:custGeom>
              <a:avLst/>
              <a:gdLst>
                <a:gd name="connsiteX0" fmla="*/ 0 w 3797300"/>
                <a:gd name="connsiteY0" fmla="*/ 647700 h 647700"/>
                <a:gd name="connsiteX1" fmla="*/ 641350 w 3797300"/>
                <a:gd name="connsiteY1" fmla="*/ 558800 h 647700"/>
                <a:gd name="connsiteX2" fmla="*/ 1257300 w 3797300"/>
                <a:gd name="connsiteY2" fmla="*/ 292100 h 647700"/>
                <a:gd name="connsiteX3" fmla="*/ 1892300 w 3797300"/>
                <a:gd name="connsiteY3" fmla="*/ 196850 h 647700"/>
                <a:gd name="connsiteX4" fmla="*/ 2527300 w 3797300"/>
                <a:gd name="connsiteY4" fmla="*/ 38100 h 647700"/>
                <a:gd name="connsiteX5" fmla="*/ 3149600 w 3797300"/>
                <a:gd name="connsiteY5" fmla="*/ 12700 h 647700"/>
                <a:gd name="connsiteX6" fmla="*/ 3797300 w 3797300"/>
                <a:gd name="connsiteY6" fmla="*/ 0 h 647700"/>
                <a:gd name="connsiteX0" fmla="*/ 0 w 3771985"/>
                <a:gd name="connsiteY0" fmla="*/ 647700 h 647700"/>
                <a:gd name="connsiteX1" fmla="*/ 641350 w 3771985"/>
                <a:gd name="connsiteY1" fmla="*/ 558800 h 647700"/>
                <a:gd name="connsiteX2" fmla="*/ 1257300 w 3771985"/>
                <a:gd name="connsiteY2" fmla="*/ 292100 h 647700"/>
                <a:gd name="connsiteX3" fmla="*/ 1892300 w 3771985"/>
                <a:gd name="connsiteY3" fmla="*/ 196850 h 647700"/>
                <a:gd name="connsiteX4" fmla="*/ 2527300 w 3771985"/>
                <a:gd name="connsiteY4" fmla="*/ 38100 h 647700"/>
                <a:gd name="connsiteX5" fmla="*/ 3149600 w 3771985"/>
                <a:gd name="connsiteY5" fmla="*/ 12700 h 647700"/>
                <a:gd name="connsiteX6" fmla="*/ 3771985 w 3771985"/>
                <a:gd name="connsiteY6" fmla="*/ 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71985" h="647700">
                  <a:moveTo>
                    <a:pt x="0" y="647700"/>
                  </a:moveTo>
                  <a:lnTo>
                    <a:pt x="641350" y="558800"/>
                  </a:lnTo>
                  <a:lnTo>
                    <a:pt x="1257300" y="292100"/>
                  </a:lnTo>
                  <a:lnTo>
                    <a:pt x="1892300" y="196850"/>
                  </a:lnTo>
                  <a:lnTo>
                    <a:pt x="2527300" y="38100"/>
                  </a:lnTo>
                  <a:lnTo>
                    <a:pt x="3149600" y="12700"/>
                  </a:lnTo>
                  <a:lnTo>
                    <a:pt x="3771985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C8C26119-061D-CB43-9B04-795EBCADE802}"/>
                </a:ext>
              </a:extLst>
            </p:cNvPr>
            <p:cNvGrpSpPr/>
            <p:nvPr/>
          </p:nvGrpSpPr>
          <p:grpSpPr>
            <a:xfrm>
              <a:off x="2621710" y="2796791"/>
              <a:ext cx="60416" cy="371302"/>
              <a:chOff x="6908800" y="1835150"/>
              <a:chExt cx="469900" cy="1149350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AC73D7C-A93E-3C49-BDAA-C1D5278F98CC}"/>
                  </a:ext>
                </a:extLst>
              </p:cNvPr>
              <p:cNvCxnSpPr/>
              <p:nvPr/>
            </p:nvCxnSpPr>
            <p:spPr>
              <a:xfrm>
                <a:off x="6908800" y="1835150"/>
                <a:ext cx="469900" cy="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8D38FB3E-215C-FB4E-B357-29EBA047D904}"/>
                  </a:ext>
                </a:extLst>
              </p:cNvPr>
              <p:cNvCxnSpPr/>
              <p:nvPr/>
            </p:nvCxnSpPr>
            <p:spPr>
              <a:xfrm>
                <a:off x="7143750" y="1835150"/>
                <a:ext cx="0" cy="114935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61E1E18E-185D-E04C-B515-BBDEABC4FA40}"/>
                  </a:ext>
                </a:extLst>
              </p:cNvPr>
              <p:cNvCxnSpPr/>
              <p:nvPr/>
            </p:nvCxnSpPr>
            <p:spPr>
              <a:xfrm>
                <a:off x="6908800" y="2984500"/>
                <a:ext cx="469900" cy="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24">
              <a:extLst>
                <a:ext uri="{FF2B5EF4-FFF2-40B4-BE49-F238E27FC236}">
                  <a16:creationId xmlns:a16="http://schemas.microsoft.com/office/drawing/2014/main" id="{C052C5D3-061F-4444-8D81-9C5146FCF81F}"/>
                </a:ext>
              </a:extLst>
            </p:cNvPr>
            <p:cNvGrpSpPr/>
            <p:nvPr/>
          </p:nvGrpSpPr>
          <p:grpSpPr>
            <a:xfrm>
              <a:off x="3252741" y="2739395"/>
              <a:ext cx="60416" cy="327620"/>
              <a:chOff x="6908800" y="1835150"/>
              <a:chExt cx="469900" cy="1149350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5A827712-C0E7-464C-A454-12B484CBB909}"/>
                  </a:ext>
                </a:extLst>
              </p:cNvPr>
              <p:cNvCxnSpPr/>
              <p:nvPr/>
            </p:nvCxnSpPr>
            <p:spPr>
              <a:xfrm>
                <a:off x="6908800" y="1835150"/>
                <a:ext cx="469900" cy="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4FEF0704-CB91-B146-A124-BB6A2AEB68B5}"/>
                  </a:ext>
                </a:extLst>
              </p:cNvPr>
              <p:cNvCxnSpPr/>
              <p:nvPr/>
            </p:nvCxnSpPr>
            <p:spPr>
              <a:xfrm>
                <a:off x="7143750" y="1835150"/>
                <a:ext cx="0" cy="114935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2C48290D-1618-564C-90D0-2AFC399C1032}"/>
                  </a:ext>
                </a:extLst>
              </p:cNvPr>
              <p:cNvCxnSpPr/>
              <p:nvPr/>
            </p:nvCxnSpPr>
            <p:spPr>
              <a:xfrm>
                <a:off x="6908800" y="2984500"/>
                <a:ext cx="469900" cy="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28">
              <a:extLst>
                <a:ext uri="{FF2B5EF4-FFF2-40B4-BE49-F238E27FC236}">
                  <a16:creationId xmlns:a16="http://schemas.microsoft.com/office/drawing/2014/main" id="{7344CE8E-BF0F-7A4B-940C-1A9A592B4962}"/>
                </a:ext>
              </a:extLst>
            </p:cNvPr>
            <p:cNvGrpSpPr/>
            <p:nvPr/>
          </p:nvGrpSpPr>
          <p:grpSpPr>
            <a:xfrm>
              <a:off x="3881391" y="2415330"/>
              <a:ext cx="60416" cy="444827"/>
              <a:chOff x="6908800" y="1835150"/>
              <a:chExt cx="469900" cy="1149350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63697821-D18B-7847-88E9-9CC85CA4AE0D}"/>
                  </a:ext>
                </a:extLst>
              </p:cNvPr>
              <p:cNvCxnSpPr/>
              <p:nvPr/>
            </p:nvCxnSpPr>
            <p:spPr>
              <a:xfrm>
                <a:off x="6908800" y="1835150"/>
                <a:ext cx="469900" cy="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F86296C3-664E-B14D-B01F-D762147C1CAF}"/>
                  </a:ext>
                </a:extLst>
              </p:cNvPr>
              <p:cNvCxnSpPr/>
              <p:nvPr/>
            </p:nvCxnSpPr>
            <p:spPr>
              <a:xfrm>
                <a:off x="7143750" y="1835150"/>
                <a:ext cx="0" cy="114935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B18DE3CA-C0FB-6A49-8966-2E425C67840F}"/>
                  </a:ext>
                </a:extLst>
              </p:cNvPr>
              <p:cNvCxnSpPr/>
              <p:nvPr/>
            </p:nvCxnSpPr>
            <p:spPr>
              <a:xfrm>
                <a:off x="6908800" y="2984500"/>
                <a:ext cx="469900" cy="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32">
              <a:extLst>
                <a:ext uri="{FF2B5EF4-FFF2-40B4-BE49-F238E27FC236}">
                  <a16:creationId xmlns:a16="http://schemas.microsoft.com/office/drawing/2014/main" id="{ED3FF4BA-0B94-644A-BE64-E22BB699761B}"/>
                </a:ext>
              </a:extLst>
            </p:cNvPr>
            <p:cNvGrpSpPr/>
            <p:nvPr/>
          </p:nvGrpSpPr>
          <p:grpSpPr>
            <a:xfrm>
              <a:off x="4510053" y="2375408"/>
              <a:ext cx="60416" cy="311719"/>
              <a:chOff x="6884192" y="1835150"/>
              <a:chExt cx="469900" cy="1149350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3F1A399D-DBD5-3447-8397-6DB066C2FDA6}"/>
                  </a:ext>
                </a:extLst>
              </p:cNvPr>
              <p:cNvCxnSpPr/>
              <p:nvPr/>
            </p:nvCxnSpPr>
            <p:spPr>
              <a:xfrm>
                <a:off x="6884192" y="1835150"/>
                <a:ext cx="469900" cy="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ADA5D16B-136F-3B49-BEE1-3B21349FA882}"/>
                  </a:ext>
                </a:extLst>
              </p:cNvPr>
              <p:cNvCxnSpPr/>
              <p:nvPr/>
            </p:nvCxnSpPr>
            <p:spPr>
              <a:xfrm>
                <a:off x="7119142" y="1835150"/>
                <a:ext cx="0" cy="114935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066F3016-2F55-CB49-8348-C024A443D112}"/>
                  </a:ext>
                </a:extLst>
              </p:cNvPr>
              <p:cNvCxnSpPr/>
              <p:nvPr/>
            </p:nvCxnSpPr>
            <p:spPr>
              <a:xfrm>
                <a:off x="6884192" y="2984500"/>
                <a:ext cx="469900" cy="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36">
              <a:extLst>
                <a:ext uri="{FF2B5EF4-FFF2-40B4-BE49-F238E27FC236}">
                  <a16:creationId xmlns:a16="http://schemas.microsoft.com/office/drawing/2014/main" id="{05FEBD75-C711-9945-B832-5B0B1804E8ED}"/>
                </a:ext>
              </a:extLst>
            </p:cNvPr>
            <p:cNvGrpSpPr/>
            <p:nvPr/>
          </p:nvGrpSpPr>
          <p:grpSpPr>
            <a:xfrm>
              <a:off x="5138706" y="2269393"/>
              <a:ext cx="60416" cy="221553"/>
              <a:chOff x="6871888" y="1835150"/>
              <a:chExt cx="469900" cy="114935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9655C51B-E8EE-CB41-B4F7-F7A0B087819E}"/>
                  </a:ext>
                </a:extLst>
              </p:cNvPr>
              <p:cNvCxnSpPr/>
              <p:nvPr/>
            </p:nvCxnSpPr>
            <p:spPr>
              <a:xfrm>
                <a:off x="6871888" y="1835150"/>
                <a:ext cx="469900" cy="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75005D01-02CB-244B-AEC2-C96D7C515C02}"/>
                  </a:ext>
                </a:extLst>
              </p:cNvPr>
              <p:cNvCxnSpPr/>
              <p:nvPr/>
            </p:nvCxnSpPr>
            <p:spPr>
              <a:xfrm>
                <a:off x="7106838" y="1835150"/>
                <a:ext cx="0" cy="114935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69F5F37C-2571-F947-B8A1-EB6497823D15}"/>
                  </a:ext>
                </a:extLst>
              </p:cNvPr>
              <p:cNvCxnSpPr/>
              <p:nvPr/>
            </p:nvCxnSpPr>
            <p:spPr>
              <a:xfrm>
                <a:off x="6871888" y="2984500"/>
                <a:ext cx="469900" cy="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40">
              <a:extLst>
                <a:ext uri="{FF2B5EF4-FFF2-40B4-BE49-F238E27FC236}">
                  <a16:creationId xmlns:a16="http://schemas.microsoft.com/office/drawing/2014/main" id="{AE13E4F8-1253-2D4F-B73E-4973D7F12FF9}"/>
                </a:ext>
              </a:extLst>
            </p:cNvPr>
            <p:cNvGrpSpPr/>
            <p:nvPr/>
          </p:nvGrpSpPr>
          <p:grpSpPr>
            <a:xfrm>
              <a:off x="5767356" y="2195398"/>
              <a:ext cx="60416" cy="302551"/>
              <a:chOff x="6871888" y="1835150"/>
              <a:chExt cx="469900" cy="1149350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227E3226-8167-C942-B2D2-F29AF0232680}"/>
                  </a:ext>
                </a:extLst>
              </p:cNvPr>
              <p:cNvCxnSpPr/>
              <p:nvPr/>
            </p:nvCxnSpPr>
            <p:spPr>
              <a:xfrm>
                <a:off x="6871888" y="1835150"/>
                <a:ext cx="469900" cy="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E425CDB9-0B08-724A-87A6-CAE1DF15BB39}"/>
                  </a:ext>
                </a:extLst>
              </p:cNvPr>
              <p:cNvCxnSpPr/>
              <p:nvPr/>
            </p:nvCxnSpPr>
            <p:spPr>
              <a:xfrm>
                <a:off x="7106838" y="1835150"/>
                <a:ext cx="0" cy="114935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AAD66E75-11AE-AE45-A67F-C714B416E92C}"/>
                  </a:ext>
                </a:extLst>
              </p:cNvPr>
              <p:cNvCxnSpPr/>
              <p:nvPr/>
            </p:nvCxnSpPr>
            <p:spPr>
              <a:xfrm>
                <a:off x="6871888" y="2984500"/>
                <a:ext cx="469900" cy="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44">
              <a:extLst>
                <a:ext uri="{FF2B5EF4-FFF2-40B4-BE49-F238E27FC236}">
                  <a16:creationId xmlns:a16="http://schemas.microsoft.com/office/drawing/2014/main" id="{3ADA60FB-D835-0C42-BD64-DAD4FD104936}"/>
                </a:ext>
              </a:extLst>
            </p:cNvPr>
            <p:cNvGrpSpPr/>
            <p:nvPr/>
          </p:nvGrpSpPr>
          <p:grpSpPr>
            <a:xfrm>
              <a:off x="6396058" y="2187743"/>
              <a:ext cx="60416" cy="317984"/>
              <a:chOff x="6761152" y="1835150"/>
              <a:chExt cx="469900" cy="1149350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0AE3622E-7705-7940-99D2-FDAC019FC243}"/>
                  </a:ext>
                </a:extLst>
              </p:cNvPr>
              <p:cNvCxnSpPr/>
              <p:nvPr/>
            </p:nvCxnSpPr>
            <p:spPr>
              <a:xfrm>
                <a:off x="6761152" y="1835150"/>
                <a:ext cx="469900" cy="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4A6CE54C-7824-234F-A5F4-685394214702}"/>
                  </a:ext>
                </a:extLst>
              </p:cNvPr>
              <p:cNvCxnSpPr/>
              <p:nvPr/>
            </p:nvCxnSpPr>
            <p:spPr>
              <a:xfrm>
                <a:off x="6996102" y="1835150"/>
                <a:ext cx="0" cy="114935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60B7BE69-0632-7F47-98F6-D501EA9F8171}"/>
                  </a:ext>
                </a:extLst>
              </p:cNvPr>
              <p:cNvCxnSpPr/>
              <p:nvPr/>
            </p:nvCxnSpPr>
            <p:spPr>
              <a:xfrm>
                <a:off x="6761152" y="2984500"/>
                <a:ext cx="469900" cy="0"/>
              </a:xfrm>
              <a:prstGeom prst="line">
                <a:avLst/>
              </a:prstGeom>
              <a:ln w="127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" name="Group 23">
            <a:extLst>
              <a:ext uri="{FF2B5EF4-FFF2-40B4-BE49-F238E27FC236}">
                <a16:creationId xmlns:a16="http://schemas.microsoft.com/office/drawing/2014/main" id="{4EFA7289-AE9B-EC45-88B4-4DB847DC67FC}"/>
              </a:ext>
            </a:extLst>
          </p:cNvPr>
          <p:cNvGrpSpPr/>
          <p:nvPr/>
        </p:nvGrpSpPr>
        <p:grpSpPr>
          <a:xfrm>
            <a:off x="3020604" y="2531588"/>
            <a:ext cx="5771545" cy="1333131"/>
            <a:chOff x="2621710" y="2443532"/>
            <a:chExt cx="3834762" cy="1333131"/>
          </a:xfrm>
        </p:grpSpPr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A06B190E-5E6D-3D49-8B89-13A806EF8F9E}"/>
                </a:ext>
              </a:extLst>
            </p:cNvPr>
            <p:cNvSpPr/>
            <p:nvPr/>
          </p:nvSpPr>
          <p:spPr>
            <a:xfrm>
              <a:off x="2654300" y="2609849"/>
              <a:ext cx="3773566" cy="892969"/>
            </a:xfrm>
            <a:custGeom>
              <a:avLst/>
              <a:gdLst>
                <a:gd name="connsiteX0" fmla="*/ 0 w 3816350"/>
                <a:gd name="connsiteY0" fmla="*/ 895350 h 895350"/>
                <a:gd name="connsiteX1" fmla="*/ 654050 w 3816350"/>
                <a:gd name="connsiteY1" fmla="*/ 825500 h 895350"/>
                <a:gd name="connsiteX2" fmla="*/ 1289050 w 3816350"/>
                <a:gd name="connsiteY2" fmla="*/ 558800 h 895350"/>
                <a:gd name="connsiteX3" fmla="*/ 1905000 w 3816350"/>
                <a:gd name="connsiteY3" fmla="*/ 438150 h 895350"/>
                <a:gd name="connsiteX4" fmla="*/ 2546350 w 3816350"/>
                <a:gd name="connsiteY4" fmla="*/ 177800 h 895350"/>
                <a:gd name="connsiteX5" fmla="*/ 3181350 w 3816350"/>
                <a:gd name="connsiteY5" fmla="*/ 0 h 895350"/>
                <a:gd name="connsiteX6" fmla="*/ 3816350 w 3816350"/>
                <a:gd name="connsiteY6" fmla="*/ 133350 h 895350"/>
                <a:gd name="connsiteX0" fmla="*/ 0 w 3797300"/>
                <a:gd name="connsiteY0" fmla="*/ 892969 h 892969"/>
                <a:gd name="connsiteX1" fmla="*/ 635000 w 3797300"/>
                <a:gd name="connsiteY1" fmla="*/ 825500 h 892969"/>
                <a:gd name="connsiteX2" fmla="*/ 1270000 w 3797300"/>
                <a:gd name="connsiteY2" fmla="*/ 558800 h 892969"/>
                <a:gd name="connsiteX3" fmla="*/ 1885950 w 3797300"/>
                <a:gd name="connsiteY3" fmla="*/ 438150 h 892969"/>
                <a:gd name="connsiteX4" fmla="*/ 2527300 w 3797300"/>
                <a:gd name="connsiteY4" fmla="*/ 177800 h 892969"/>
                <a:gd name="connsiteX5" fmla="*/ 3162300 w 3797300"/>
                <a:gd name="connsiteY5" fmla="*/ 0 h 892969"/>
                <a:gd name="connsiteX6" fmla="*/ 3797300 w 3797300"/>
                <a:gd name="connsiteY6" fmla="*/ 133350 h 892969"/>
                <a:gd name="connsiteX0" fmla="*/ 0 w 3773567"/>
                <a:gd name="connsiteY0" fmla="*/ 892969 h 892969"/>
                <a:gd name="connsiteX1" fmla="*/ 635000 w 3773567"/>
                <a:gd name="connsiteY1" fmla="*/ 825500 h 892969"/>
                <a:gd name="connsiteX2" fmla="*/ 1270000 w 3773567"/>
                <a:gd name="connsiteY2" fmla="*/ 558800 h 892969"/>
                <a:gd name="connsiteX3" fmla="*/ 1885950 w 3773567"/>
                <a:gd name="connsiteY3" fmla="*/ 438150 h 892969"/>
                <a:gd name="connsiteX4" fmla="*/ 2527300 w 3773567"/>
                <a:gd name="connsiteY4" fmla="*/ 177800 h 892969"/>
                <a:gd name="connsiteX5" fmla="*/ 3162300 w 3773567"/>
                <a:gd name="connsiteY5" fmla="*/ 0 h 892969"/>
                <a:gd name="connsiteX6" fmla="*/ 3773567 w 3773567"/>
                <a:gd name="connsiteY6" fmla="*/ 128588 h 892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73567" h="892969">
                  <a:moveTo>
                    <a:pt x="0" y="892969"/>
                  </a:moveTo>
                  <a:lnTo>
                    <a:pt x="635000" y="825500"/>
                  </a:lnTo>
                  <a:lnTo>
                    <a:pt x="1270000" y="558800"/>
                  </a:lnTo>
                  <a:lnTo>
                    <a:pt x="1885950" y="438150"/>
                  </a:lnTo>
                  <a:lnTo>
                    <a:pt x="2527300" y="177800"/>
                  </a:lnTo>
                  <a:lnTo>
                    <a:pt x="3162300" y="0"/>
                  </a:lnTo>
                  <a:lnTo>
                    <a:pt x="3773567" y="128588"/>
                  </a:lnTo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37" name="Group 48">
              <a:extLst>
                <a:ext uri="{FF2B5EF4-FFF2-40B4-BE49-F238E27FC236}">
                  <a16:creationId xmlns:a16="http://schemas.microsoft.com/office/drawing/2014/main" id="{92303BA8-5186-DF4B-A5B2-5B324A51D8FA}"/>
                </a:ext>
              </a:extLst>
            </p:cNvPr>
            <p:cNvGrpSpPr/>
            <p:nvPr/>
          </p:nvGrpSpPr>
          <p:grpSpPr>
            <a:xfrm>
              <a:off x="4510053" y="2863396"/>
              <a:ext cx="60416" cy="353673"/>
              <a:chOff x="6884192" y="1835150"/>
              <a:chExt cx="469900" cy="1149350"/>
            </a:xfrm>
          </p:grpSpPr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C7C02E6C-45BE-024C-AD6C-E01426F0A2F7}"/>
                  </a:ext>
                </a:extLst>
              </p:cNvPr>
              <p:cNvCxnSpPr/>
              <p:nvPr/>
            </p:nvCxnSpPr>
            <p:spPr>
              <a:xfrm>
                <a:off x="6884192" y="1835150"/>
                <a:ext cx="4699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F8944B4C-6D6C-F047-9A0C-43110C161C5E}"/>
                  </a:ext>
                </a:extLst>
              </p:cNvPr>
              <p:cNvCxnSpPr/>
              <p:nvPr/>
            </p:nvCxnSpPr>
            <p:spPr>
              <a:xfrm>
                <a:off x="7119142" y="1835150"/>
                <a:ext cx="0" cy="114935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EC4916A8-20AE-7E47-8C5F-A757DF5DE492}"/>
                  </a:ext>
                </a:extLst>
              </p:cNvPr>
              <p:cNvCxnSpPr/>
              <p:nvPr/>
            </p:nvCxnSpPr>
            <p:spPr>
              <a:xfrm>
                <a:off x="6884192" y="2984500"/>
                <a:ext cx="4699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52">
              <a:extLst>
                <a:ext uri="{FF2B5EF4-FFF2-40B4-BE49-F238E27FC236}">
                  <a16:creationId xmlns:a16="http://schemas.microsoft.com/office/drawing/2014/main" id="{092FF788-EA8A-ED44-824C-35A5F6275D80}"/>
                </a:ext>
              </a:extLst>
            </p:cNvPr>
            <p:cNvGrpSpPr/>
            <p:nvPr/>
          </p:nvGrpSpPr>
          <p:grpSpPr>
            <a:xfrm>
              <a:off x="5138706" y="2676418"/>
              <a:ext cx="60416" cy="221553"/>
              <a:chOff x="6871888" y="1835150"/>
              <a:chExt cx="469900" cy="1149350"/>
            </a:xfrm>
          </p:grpSpPr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0EC5C502-2664-5143-9F7B-D6818EDDFE60}"/>
                  </a:ext>
                </a:extLst>
              </p:cNvPr>
              <p:cNvCxnSpPr/>
              <p:nvPr/>
            </p:nvCxnSpPr>
            <p:spPr>
              <a:xfrm>
                <a:off x="6871888" y="1835150"/>
                <a:ext cx="4699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16AC09D2-55DF-CB48-BDDF-C85D4CC4AEB1}"/>
                  </a:ext>
                </a:extLst>
              </p:cNvPr>
              <p:cNvCxnSpPr/>
              <p:nvPr/>
            </p:nvCxnSpPr>
            <p:spPr>
              <a:xfrm>
                <a:off x="7106838" y="1835150"/>
                <a:ext cx="0" cy="114935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37EF5181-D908-9C45-9754-EDF88E57E94B}"/>
                  </a:ext>
                </a:extLst>
              </p:cNvPr>
              <p:cNvCxnSpPr/>
              <p:nvPr/>
            </p:nvCxnSpPr>
            <p:spPr>
              <a:xfrm>
                <a:off x="6871888" y="2984500"/>
                <a:ext cx="4699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56">
              <a:extLst>
                <a:ext uri="{FF2B5EF4-FFF2-40B4-BE49-F238E27FC236}">
                  <a16:creationId xmlns:a16="http://schemas.microsoft.com/office/drawing/2014/main" id="{1278C9C1-7BF4-7D4F-A844-AD797DC10D56}"/>
                </a:ext>
              </a:extLst>
            </p:cNvPr>
            <p:cNvGrpSpPr/>
            <p:nvPr/>
          </p:nvGrpSpPr>
          <p:grpSpPr>
            <a:xfrm>
              <a:off x="5767356" y="2443532"/>
              <a:ext cx="60416" cy="361581"/>
              <a:chOff x="6871888" y="1835150"/>
              <a:chExt cx="469900" cy="1149350"/>
            </a:xfrm>
          </p:grpSpPr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E5D0A4E0-31B3-F944-8E42-4D69D4ED3C12}"/>
                  </a:ext>
                </a:extLst>
              </p:cNvPr>
              <p:cNvCxnSpPr/>
              <p:nvPr/>
            </p:nvCxnSpPr>
            <p:spPr>
              <a:xfrm>
                <a:off x="6871888" y="1835150"/>
                <a:ext cx="4699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7FEF7AB0-9FAF-C348-838B-0DC9993922D9}"/>
                  </a:ext>
                </a:extLst>
              </p:cNvPr>
              <p:cNvCxnSpPr/>
              <p:nvPr/>
            </p:nvCxnSpPr>
            <p:spPr>
              <a:xfrm>
                <a:off x="7106838" y="1835150"/>
                <a:ext cx="0" cy="114935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C3B75D81-B8F2-5B43-BF4E-9D1F8C37B36A}"/>
                  </a:ext>
                </a:extLst>
              </p:cNvPr>
              <p:cNvCxnSpPr/>
              <p:nvPr/>
            </p:nvCxnSpPr>
            <p:spPr>
              <a:xfrm>
                <a:off x="6871888" y="2984500"/>
                <a:ext cx="4699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Group 60">
              <a:extLst>
                <a:ext uri="{FF2B5EF4-FFF2-40B4-BE49-F238E27FC236}">
                  <a16:creationId xmlns:a16="http://schemas.microsoft.com/office/drawing/2014/main" id="{091BE526-FF59-384A-87B5-0C257B11DCD2}"/>
                </a:ext>
              </a:extLst>
            </p:cNvPr>
            <p:cNvGrpSpPr/>
            <p:nvPr/>
          </p:nvGrpSpPr>
          <p:grpSpPr>
            <a:xfrm>
              <a:off x="6396056" y="2535974"/>
              <a:ext cx="60416" cy="391375"/>
              <a:chOff x="6761140" y="1835150"/>
              <a:chExt cx="469900" cy="1149350"/>
            </a:xfrm>
          </p:grpSpPr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E78BA3A4-8254-0448-BB40-FC505B5D89F7}"/>
                  </a:ext>
                </a:extLst>
              </p:cNvPr>
              <p:cNvCxnSpPr/>
              <p:nvPr/>
            </p:nvCxnSpPr>
            <p:spPr>
              <a:xfrm>
                <a:off x="6761140" y="1835150"/>
                <a:ext cx="4699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26C7FD7A-E0CA-2740-A0E8-57C10C7DDE01}"/>
                  </a:ext>
                </a:extLst>
              </p:cNvPr>
              <p:cNvCxnSpPr/>
              <p:nvPr/>
            </p:nvCxnSpPr>
            <p:spPr>
              <a:xfrm>
                <a:off x="6996090" y="1835150"/>
                <a:ext cx="0" cy="114935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91CB95D6-A90C-444F-B7A7-94778EF9B961}"/>
                  </a:ext>
                </a:extLst>
              </p:cNvPr>
              <p:cNvCxnSpPr/>
              <p:nvPr/>
            </p:nvCxnSpPr>
            <p:spPr>
              <a:xfrm>
                <a:off x="6761140" y="2984500"/>
                <a:ext cx="4699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oup 64">
              <a:extLst>
                <a:ext uri="{FF2B5EF4-FFF2-40B4-BE49-F238E27FC236}">
                  <a16:creationId xmlns:a16="http://schemas.microsoft.com/office/drawing/2014/main" id="{976F8826-59F4-B247-8979-01F20421D5BB}"/>
                </a:ext>
              </a:extLst>
            </p:cNvPr>
            <p:cNvGrpSpPr/>
            <p:nvPr/>
          </p:nvGrpSpPr>
          <p:grpSpPr>
            <a:xfrm>
              <a:off x="2621710" y="3228833"/>
              <a:ext cx="60416" cy="547830"/>
              <a:chOff x="6908800" y="1835150"/>
              <a:chExt cx="469900" cy="1149350"/>
            </a:xfrm>
          </p:grpSpPr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9E808D8E-BF9D-2D4A-A94D-3B3E0315E844}"/>
                  </a:ext>
                </a:extLst>
              </p:cNvPr>
              <p:cNvCxnSpPr/>
              <p:nvPr/>
            </p:nvCxnSpPr>
            <p:spPr>
              <a:xfrm>
                <a:off x="6908800" y="1835150"/>
                <a:ext cx="4699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9299F023-D740-654E-ACFF-E473C29FDEB7}"/>
                  </a:ext>
                </a:extLst>
              </p:cNvPr>
              <p:cNvCxnSpPr/>
              <p:nvPr/>
            </p:nvCxnSpPr>
            <p:spPr>
              <a:xfrm>
                <a:off x="7143750" y="1835150"/>
                <a:ext cx="0" cy="114935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6E352621-08DB-4748-82A1-FB36FA287868}"/>
                  </a:ext>
                </a:extLst>
              </p:cNvPr>
              <p:cNvCxnSpPr/>
              <p:nvPr/>
            </p:nvCxnSpPr>
            <p:spPr>
              <a:xfrm>
                <a:off x="6908800" y="2984500"/>
                <a:ext cx="4699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68">
              <a:extLst>
                <a:ext uri="{FF2B5EF4-FFF2-40B4-BE49-F238E27FC236}">
                  <a16:creationId xmlns:a16="http://schemas.microsoft.com/office/drawing/2014/main" id="{DCB49C76-BCD5-FB4F-B85A-E2E55DCA2320}"/>
                </a:ext>
              </a:extLst>
            </p:cNvPr>
            <p:cNvGrpSpPr/>
            <p:nvPr/>
          </p:nvGrpSpPr>
          <p:grpSpPr>
            <a:xfrm>
              <a:off x="3252741" y="3257550"/>
              <a:ext cx="60416" cy="342900"/>
              <a:chOff x="6908800" y="1835150"/>
              <a:chExt cx="469900" cy="1149350"/>
            </a:xfrm>
          </p:grpSpPr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33ACCCDC-174D-8E48-93E3-74E01B43992A}"/>
                  </a:ext>
                </a:extLst>
              </p:cNvPr>
              <p:cNvCxnSpPr/>
              <p:nvPr/>
            </p:nvCxnSpPr>
            <p:spPr>
              <a:xfrm>
                <a:off x="6908800" y="1835150"/>
                <a:ext cx="4699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23BF7882-29DD-1746-B88F-18E780396EE9}"/>
                  </a:ext>
                </a:extLst>
              </p:cNvPr>
              <p:cNvCxnSpPr/>
              <p:nvPr/>
            </p:nvCxnSpPr>
            <p:spPr>
              <a:xfrm>
                <a:off x="7143750" y="1835150"/>
                <a:ext cx="0" cy="114935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8E40C370-E524-E84C-872B-D5A56CCCB4BB}"/>
                  </a:ext>
                </a:extLst>
              </p:cNvPr>
              <p:cNvCxnSpPr/>
              <p:nvPr/>
            </p:nvCxnSpPr>
            <p:spPr>
              <a:xfrm>
                <a:off x="6908800" y="2984500"/>
                <a:ext cx="4699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 72">
              <a:extLst>
                <a:ext uri="{FF2B5EF4-FFF2-40B4-BE49-F238E27FC236}">
                  <a16:creationId xmlns:a16="http://schemas.microsoft.com/office/drawing/2014/main" id="{F75ABC14-5A1A-CD41-BD0F-891F20A6F25C}"/>
                </a:ext>
              </a:extLst>
            </p:cNvPr>
            <p:cNvGrpSpPr/>
            <p:nvPr/>
          </p:nvGrpSpPr>
          <p:grpSpPr>
            <a:xfrm>
              <a:off x="3881391" y="2915633"/>
              <a:ext cx="60416" cy="494317"/>
              <a:chOff x="6908800" y="1835150"/>
              <a:chExt cx="469900" cy="1149350"/>
            </a:xfrm>
          </p:grpSpPr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2348FF3F-5A5A-FD43-A206-099A25D5A653}"/>
                  </a:ext>
                </a:extLst>
              </p:cNvPr>
              <p:cNvCxnSpPr/>
              <p:nvPr/>
            </p:nvCxnSpPr>
            <p:spPr>
              <a:xfrm>
                <a:off x="6908800" y="1835150"/>
                <a:ext cx="4699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25AAD946-3E32-C346-ADEA-CE94514CDC83}"/>
                  </a:ext>
                </a:extLst>
              </p:cNvPr>
              <p:cNvCxnSpPr/>
              <p:nvPr/>
            </p:nvCxnSpPr>
            <p:spPr>
              <a:xfrm>
                <a:off x="7143750" y="1835150"/>
                <a:ext cx="0" cy="114935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DAAEE904-BAB4-5748-B341-8C9DC1A9F4BF}"/>
                  </a:ext>
                </a:extLst>
              </p:cNvPr>
              <p:cNvCxnSpPr/>
              <p:nvPr/>
            </p:nvCxnSpPr>
            <p:spPr>
              <a:xfrm>
                <a:off x="6908800" y="2984500"/>
                <a:ext cx="46990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5" name="Group 157">
            <a:extLst>
              <a:ext uri="{FF2B5EF4-FFF2-40B4-BE49-F238E27FC236}">
                <a16:creationId xmlns:a16="http://schemas.microsoft.com/office/drawing/2014/main" id="{F88ACB53-9CE2-4F44-BA7A-5003818CF0C1}"/>
              </a:ext>
            </a:extLst>
          </p:cNvPr>
          <p:cNvGrpSpPr/>
          <p:nvPr/>
        </p:nvGrpSpPr>
        <p:grpSpPr>
          <a:xfrm>
            <a:off x="3020604" y="4919613"/>
            <a:ext cx="5773928" cy="319087"/>
            <a:chOff x="2621710" y="4831557"/>
            <a:chExt cx="3836346" cy="319087"/>
          </a:xfrm>
        </p:grpSpPr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2808A5FB-CAC5-2F4F-A64B-47D7A57495B9}"/>
                </a:ext>
              </a:extLst>
            </p:cNvPr>
            <p:cNvSpPr/>
            <p:nvPr/>
          </p:nvSpPr>
          <p:spPr>
            <a:xfrm>
              <a:off x="2647950" y="4953000"/>
              <a:ext cx="3781456" cy="76200"/>
            </a:xfrm>
            <a:custGeom>
              <a:avLst/>
              <a:gdLst>
                <a:gd name="connsiteX0" fmla="*/ 0 w 3790950"/>
                <a:gd name="connsiteY0" fmla="*/ 44450 h 76200"/>
                <a:gd name="connsiteX1" fmla="*/ 641350 w 3790950"/>
                <a:gd name="connsiteY1" fmla="*/ 76200 h 76200"/>
                <a:gd name="connsiteX2" fmla="*/ 1276350 w 3790950"/>
                <a:gd name="connsiteY2" fmla="*/ 0 h 76200"/>
                <a:gd name="connsiteX3" fmla="*/ 1898650 w 3790950"/>
                <a:gd name="connsiteY3" fmla="*/ 25400 h 76200"/>
                <a:gd name="connsiteX4" fmla="*/ 2527300 w 3790950"/>
                <a:gd name="connsiteY4" fmla="*/ 19050 h 76200"/>
                <a:gd name="connsiteX5" fmla="*/ 3168650 w 3790950"/>
                <a:gd name="connsiteY5" fmla="*/ 44450 h 76200"/>
                <a:gd name="connsiteX6" fmla="*/ 3790950 w 3790950"/>
                <a:gd name="connsiteY6" fmla="*/ 0 h 76200"/>
                <a:gd name="connsiteX0" fmla="*/ 0 w 3781457"/>
                <a:gd name="connsiteY0" fmla="*/ 44450 h 76200"/>
                <a:gd name="connsiteX1" fmla="*/ 641350 w 3781457"/>
                <a:gd name="connsiteY1" fmla="*/ 76200 h 76200"/>
                <a:gd name="connsiteX2" fmla="*/ 1276350 w 3781457"/>
                <a:gd name="connsiteY2" fmla="*/ 0 h 76200"/>
                <a:gd name="connsiteX3" fmla="*/ 1898650 w 3781457"/>
                <a:gd name="connsiteY3" fmla="*/ 25400 h 76200"/>
                <a:gd name="connsiteX4" fmla="*/ 2527300 w 3781457"/>
                <a:gd name="connsiteY4" fmla="*/ 19050 h 76200"/>
                <a:gd name="connsiteX5" fmla="*/ 3168650 w 3781457"/>
                <a:gd name="connsiteY5" fmla="*/ 44450 h 76200"/>
                <a:gd name="connsiteX6" fmla="*/ 3781457 w 3781457"/>
                <a:gd name="connsiteY6" fmla="*/ 0 h 76200"/>
                <a:gd name="connsiteX0" fmla="*/ 0 w 3781457"/>
                <a:gd name="connsiteY0" fmla="*/ 44450 h 76200"/>
                <a:gd name="connsiteX1" fmla="*/ 641350 w 3781457"/>
                <a:gd name="connsiteY1" fmla="*/ 76200 h 76200"/>
                <a:gd name="connsiteX2" fmla="*/ 1276350 w 3781457"/>
                <a:gd name="connsiteY2" fmla="*/ 0 h 76200"/>
                <a:gd name="connsiteX3" fmla="*/ 1898650 w 3781457"/>
                <a:gd name="connsiteY3" fmla="*/ 25400 h 76200"/>
                <a:gd name="connsiteX4" fmla="*/ 2527300 w 3781457"/>
                <a:gd name="connsiteY4" fmla="*/ 19050 h 76200"/>
                <a:gd name="connsiteX5" fmla="*/ 3148082 w 3781457"/>
                <a:gd name="connsiteY5" fmla="*/ 46831 h 76200"/>
                <a:gd name="connsiteX6" fmla="*/ 3781457 w 3781457"/>
                <a:gd name="connsiteY6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57" h="76200">
                  <a:moveTo>
                    <a:pt x="0" y="44450"/>
                  </a:moveTo>
                  <a:lnTo>
                    <a:pt x="641350" y="76200"/>
                  </a:lnTo>
                  <a:lnTo>
                    <a:pt x="1276350" y="0"/>
                  </a:lnTo>
                  <a:lnTo>
                    <a:pt x="1898650" y="25400"/>
                  </a:lnTo>
                  <a:lnTo>
                    <a:pt x="2527300" y="19050"/>
                  </a:lnTo>
                  <a:lnTo>
                    <a:pt x="3148082" y="46831"/>
                  </a:lnTo>
                  <a:lnTo>
                    <a:pt x="3781457" y="0"/>
                  </a:lnTo>
                </a:path>
              </a:pathLst>
            </a:custGeom>
            <a:noFill/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67" name="Group 100">
              <a:extLst>
                <a:ext uri="{FF2B5EF4-FFF2-40B4-BE49-F238E27FC236}">
                  <a16:creationId xmlns:a16="http://schemas.microsoft.com/office/drawing/2014/main" id="{6E485476-C3E7-4F46-824B-CCBC10710601}"/>
                </a:ext>
              </a:extLst>
            </p:cNvPr>
            <p:cNvGrpSpPr/>
            <p:nvPr/>
          </p:nvGrpSpPr>
          <p:grpSpPr>
            <a:xfrm>
              <a:off x="4510053" y="4872039"/>
              <a:ext cx="60416" cy="209550"/>
              <a:chOff x="6884192" y="1835150"/>
              <a:chExt cx="469900" cy="1149350"/>
            </a:xfrm>
          </p:grpSpPr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6E667D6F-E56E-CD48-BE28-142CD053073F}"/>
                  </a:ext>
                </a:extLst>
              </p:cNvPr>
              <p:cNvCxnSpPr/>
              <p:nvPr/>
            </p:nvCxnSpPr>
            <p:spPr>
              <a:xfrm>
                <a:off x="6884192" y="1835150"/>
                <a:ext cx="469900" cy="0"/>
              </a:xfrm>
              <a:prstGeom prst="line">
                <a:avLst/>
              </a:prstGeom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BB42549D-5D20-DD46-926C-E64F176B8F0A}"/>
                  </a:ext>
                </a:extLst>
              </p:cNvPr>
              <p:cNvCxnSpPr/>
              <p:nvPr/>
            </p:nvCxnSpPr>
            <p:spPr>
              <a:xfrm>
                <a:off x="7119142" y="1835150"/>
                <a:ext cx="0" cy="1149350"/>
              </a:xfrm>
              <a:prstGeom prst="line">
                <a:avLst/>
              </a:prstGeom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2DD221E6-ACB2-F445-A219-56935F77F848}"/>
                  </a:ext>
                </a:extLst>
              </p:cNvPr>
              <p:cNvCxnSpPr/>
              <p:nvPr/>
            </p:nvCxnSpPr>
            <p:spPr>
              <a:xfrm>
                <a:off x="6884192" y="2984500"/>
                <a:ext cx="469900" cy="0"/>
              </a:xfrm>
              <a:prstGeom prst="line">
                <a:avLst/>
              </a:prstGeom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Group 104">
              <a:extLst>
                <a:ext uri="{FF2B5EF4-FFF2-40B4-BE49-F238E27FC236}">
                  <a16:creationId xmlns:a16="http://schemas.microsoft.com/office/drawing/2014/main" id="{3DBD9942-A852-4540-8363-B3324DE1BA76}"/>
                </a:ext>
              </a:extLst>
            </p:cNvPr>
            <p:cNvGrpSpPr/>
            <p:nvPr/>
          </p:nvGrpSpPr>
          <p:grpSpPr>
            <a:xfrm>
              <a:off x="5138706" y="4901665"/>
              <a:ext cx="60416" cy="141823"/>
              <a:chOff x="6871888" y="1835150"/>
              <a:chExt cx="469900" cy="1149350"/>
            </a:xfrm>
          </p:grpSpPr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1D82D112-A28B-134A-BB07-395A6FFB1B59}"/>
                  </a:ext>
                </a:extLst>
              </p:cNvPr>
              <p:cNvCxnSpPr/>
              <p:nvPr/>
            </p:nvCxnSpPr>
            <p:spPr>
              <a:xfrm>
                <a:off x="6871888" y="1835150"/>
                <a:ext cx="469900" cy="0"/>
              </a:xfrm>
              <a:prstGeom prst="line">
                <a:avLst/>
              </a:prstGeom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58BEF879-C64D-1E47-94F9-E8892312EC38}"/>
                  </a:ext>
                </a:extLst>
              </p:cNvPr>
              <p:cNvCxnSpPr/>
              <p:nvPr/>
            </p:nvCxnSpPr>
            <p:spPr>
              <a:xfrm>
                <a:off x="7106838" y="1835150"/>
                <a:ext cx="0" cy="1149350"/>
              </a:xfrm>
              <a:prstGeom prst="line">
                <a:avLst/>
              </a:prstGeom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1736B410-C741-CE4A-BC0D-CB8215321FBB}"/>
                  </a:ext>
                </a:extLst>
              </p:cNvPr>
              <p:cNvCxnSpPr/>
              <p:nvPr/>
            </p:nvCxnSpPr>
            <p:spPr>
              <a:xfrm>
                <a:off x="6871888" y="2984500"/>
                <a:ext cx="469900" cy="0"/>
              </a:xfrm>
              <a:prstGeom prst="line">
                <a:avLst/>
              </a:prstGeom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Group 108">
              <a:extLst>
                <a:ext uri="{FF2B5EF4-FFF2-40B4-BE49-F238E27FC236}">
                  <a16:creationId xmlns:a16="http://schemas.microsoft.com/office/drawing/2014/main" id="{79E92840-D01B-A74E-8754-8BAD232D0156}"/>
                </a:ext>
              </a:extLst>
            </p:cNvPr>
            <p:cNvGrpSpPr/>
            <p:nvPr/>
          </p:nvGrpSpPr>
          <p:grpSpPr>
            <a:xfrm>
              <a:off x="5767356" y="4879181"/>
              <a:ext cx="60416" cy="247650"/>
              <a:chOff x="6871888" y="1835150"/>
              <a:chExt cx="469900" cy="1149350"/>
            </a:xfrm>
          </p:grpSpPr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A7BFA8B5-83C7-704B-95EC-19B00D6F7325}"/>
                  </a:ext>
                </a:extLst>
              </p:cNvPr>
              <p:cNvCxnSpPr/>
              <p:nvPr/>
            </p:nvCxnSpPr>
            <p:spPr>
              <a:xfrm>
                <a:off x="6871888" y="1835150"/>
                <a:ext cx="469900" cy="0"/>
              </a:xfrm>
              <a:prstGeom prst="line">
                <a:avLst/>
              </a:prstGeom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CF9F941E-CA0B-2347-958F-6C96DCBAC94D}"/>
                  </a:ext>
                </a:extLst>
              </p:cNvPr>
              <p:cNvCxnSpPr/>
              <p:nvPr/>
            </p:nvCxnSpPr>
            <p:spPr>
              <a:xfrm>
                <a:off x="7106838" y="1835150"/>
                <a:ext cx="0" cy="1149350"/>
              </a:xfrm>
              <a:prstGeom prst="line">
                <a:avLst/>
              </a:prstGeom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ED9D391D-0875-3548-A865-808EA3E6CEC3}"/>
                  </a:ext>
                </a:extLst>
              </p:cNvPr>
              <p:cNvCxnSpPr/>
              <p:nvPr/>
            </p:nvCxnSpPr>
            <p:spPr>
              <a:xfrm>
                <a:off x="6871888" y="2984500"/>
                <a:ext cx="469900" cy="0"/>
              </a:xfrm>
              <a:prstGeom prst="line">
                <a:avLst/>
              </a:prstGeom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oup 112">
              <a:extLst>
                <a:ext uri="{FF2B5EF4-FFF2-40B4-BE49-F238E27FC236}">
                  <a16:creationId xmlns:a16="http://schemas.microsoft.com/office/drawing/2014/main" id="{A3A4705C-2263-DE4C-AEB7-2D8E9CCC5780}"/>
                </a:ext>
              </a:extLst>
            </p:cNvPr>
            <p:cNvGrpSpPr/>
            <p:nvPr/>
          </p:nvGrpSpPr>
          <p:grpSpPr>
            <a:xfrm>
              <a:off x="6397640" y="4886325"/>
              <a:ext cx="60416" cy="152400"/>
              <a:chOff x="6773456" y="1835150"/>
              <a:chExt cx="469900" cy="1149350"/>
            </a:xfrm>
          </p:grpSpPr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4055EF1F-EB21-6A4C-B9B5-424F7D9585D3}"/>
                  </a:ext>
                </a:extLst>
              </p:cNvPr>
              <p:cNvCxnSpPr/>
              <p:nvPr/>
            </p:nvCxnSpPr>
            <p:spPr>
              <a:xfrm>
                <a:off x="6773456" y="1835150"/>
                <a:ext cx="469900" cy="0"/>
              </a:xfrm>
              <a:prstGeom prst="line">
                <a:avLst/>
              </a:prstGeom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70A62A38-AF2D-DC43-BF4F-608F123C2177}"/>
                  </a:ext>
                </a:extLst>
              </p:cNvPr>
              <p:cNvCxnSpPr/>
              <p:nvPr/>
            </p:nvCxnSpPr>
            <p:spPr>
              <a:xfrm>
                <a:off x="7008406" y="1835150"/>
                <a:ext cx="0" cy="1149350"/>
              </a:xfrm>
              <a:prstGeom prst="line">
                <a:avLst/>
              </a:prstGeom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30A526F8-6BD5-1641-B027-2AE42A187661}"/>
                  </a:ext>
                </a:extLst>
              </p:cNvPr>
              <p:cNvCxnSpPr/>
              <p:nvPr/>
            </p:nvCxnSpPr>
            <p:spPr>
              <a:xfrm>
                <a:off x="6773456" y="2984500"/>
                <a:ext cx="469900" cy="0"/>
              </a:xfrm>
              <a:prstGeom prst="line">
                <a:avLst/>
              </a:prstGeom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116">
              <a:extLst>
                <a:ext uri="{FF2B5EF4-FFF2-40B4-BE49-F238E27FC236}">
                  <a16:creationId xmlns:a16="http://schemas.microsoft.com/office/drawing/2014/main" id="{CC571D87-6DC6-9949-9D8E-A34997F11751}"/>
                </a:ext>
              </a:extLst>
            </p:cNvPr>
            <p:cNvGrpSpPr/>
            <p:nvPr/>
          </p:nvGrpSpPr>
          <p:grpSpPr>
            <a:xfrm>
              <a:off x="2621710" y="4850606"/>
              <a:ext cx="60416" cy="300038"/>
              <a:chOff x="6908800" y="1835150"/>
              <a:chExt cx="469900" cy="1149350"/>
            </a:xfrm>
          </p:grpSpPr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E91A75C3-7386-FD43-BC46-594715B98FC3}"/>
                  </a:ext>
                </a:extLst>
              </p:cNvPr>
              <p:cNvCxnSpPr/>
              <p:nvPr/>
            </p:nvCxnSpPr>
            <p:spPr>
              <a:xfrm>
                <a:off x="6908800" y="1835150"/>
                <a:ext cx="469900" cy="0"/>
              </a:xfrm>
              <a:prstGeom prst="line">
                <a:avLst/>
              </a:prstGeom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692280C4-A071-CC46-B9DF-79D949FFF2CB}"/>
                  </a:ext>
                </a:extLst>
              </p:cNvPr>
              <p:cNvCxnSpPr/>
              <p:nvPr/>
            </p:nvCxnSpPr>
            <p:spPr>
              <a:xfrm>
                <a:off x="7143750" y="1835150"/>
                <a:ext cx="0" cy="1149350"/>
              </a:xfrm>
              <a:prstGeom prst="line">
                <a:avLst/>
              </a:prstGeom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015A06A7-6D64-E546-8D46-3E64489586A7}"/>
                  </a:ext>
                </a:extLst>
              </p:cNvPr>
              <p:cNvCxnSpPr/>
              <p:nvPr/>
            </p:nvCxnSpPr>
            <p:spPr>
              <a:xfrm>
                <a:off x="6908800" y="2984500"/>
                <a:ext cx="469900" cy="0"/>
              </a:xfrm>
              <a:prstGeom prst="line">
                <a:avLst/>
              </a:prstGeom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oup 120">
              <a:extLst>
                <a:ext uri="{FF2B5EF4-FFF2-40B4-BE49-F238E27FC236}">
                  <a16:creationId xmlns:a16="http://schemas.microsoft.com/office/drawing/2014/main" id="{6A7241E8-6F77-544C-A111-A6FE3B4B0328}"/>
                </a:ext>
              </a:extLst>
            </p:cNvPr>
            <p:cNvGrpSpPr/>
            <p:nvPr/>
          </p:nvGrpSpPr>
          <p:grpSpPr>
            <a:xfrm>
              <a:off x="3252741" y="4943474"/>
              <a:ext cx="60416" cy="180976"/>
              <a:chOff x="6908800" y="1835150"/>
              <a:chExt cx="469900" cy="1149350"/>
            </a:xfrm>
          </p:grpSpPr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26682E6E-1CA1-7E49-AAF9-7D6D79379AC7}"/>
                  </a:ext>
                </a:extLst>
              </p:cNvPr>
              <p:cNvCxnSpPr/>
              <p:nvPr/>
            </p:nvCxnSpPr>
            <p:spPr>
              <a:xfrm>
                <a:off x="6908800" y="1835150"/>
                <a:ext cx="469900" cy="0"/>
              </a:xfrm>
              <a:prstGeom prst="line">
                <a:avLst/>
              </a:prstGeom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7D3FE882-3F1A-334C-8082-DC4FE30BC0B4}"/>
                  </a:ext>
                </a:extLst>
              </p:cNvPr>
              <p:cNvCxnSpPr/>
              <p:nvPr/>
            </p:nvCxnSpPr>
            <p:spPr>
              <a:xfrm>
                <a:off x="7143750" y="1835150"/>
                <a:ext cx="0" cy="1149350"/>
              </a:xfrm>
              <a:prstGeom prst="line">
                <a:avLst/>
              </a:prstGeom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FA8E8E4C-BD61-A446-A4F9-B53BDEF1DEB6}"/>
                  </a:ext>
                </a:extLst>
              </p:cNvPr>
              <p:cNvCxnSpPr/>
              <p:nvPr/>
            </p:nvCxnSpPr>
            <p:spPr>
              <a:xfrm>
                <a:off x="6908800" y="2984500"/>
                <a:ext cx="469900" cy="0"/>
              </a:xfrm>
              <a:prstGeom prst="line">
                <a:avLst/>
              </a:prstGeom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Group 124">
              <a:extLst>
                <a:ext uri="{FF2B5EF4-FFF2-40B4-BE49-F238E27FC236}">
                  <a16:creationId xmlns:a16="http://schemas.microsoft.com/office/drawing/2014/main" id="{8520AE76-BD92-5547-8FF5-10C6CF1F5543}"/>
                </a:ext>
              </a:extLst>
            </p:cNvPr>
            <p:cNvGrpSpPr/>
            <p:nvPr/>
          </p:nvGrpSpPr>
          <p:grpSpPr>
            <a:xfrm>
              <a:off x="3881391" y="4831557"/>
              <a:ext cx="60416" cy="250032"/>
              <a:chOff x="6908800" y="1835150"/>
              <a:chExt cx="469900" cy="1149350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D9D5F52C-B529-7D4E-AE29-3468C5CE8C79}"/>
                  </a:ext>
                </a:extLst>
              </p:cNvPr>
              <p:cNvCxnSpPr/>
              <p:nvPr/>
            </p:nvCxnSpPr>
            <p:spPr>
              <a:xfrm>
                <a:off x="6908800" y="1835150"/>
                <a:ext cx="469900" cy="0"/>
              </a:xfrm>
              <a:prstGeom prst="line">
                <a:avLst/>
              </a:prstGeom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1F55D8CE-8C5E-D544-8655-E6963A543547}"/>
                  </a:ext>
                </a:extLst>
              </p:cNvPr>
              <p:cNvCxnSpPr/>
              <p:nvPr/>
            </p:nvCxnSpPr>
            <p:spPr>
              <a:xfrm>
                <a:off x="7143750" y="1835150"/>
                <a:ext cx="0" cy="1149350"/>
              </a:xfrm>
              <a:prstGeom prst="line">
                <a:avLst/>
              </a:prstGeom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551DE2BA-F405-0E45-B452-FFF236B5C5C5}"/>
                  </a:ext>
                </a:extLst>
              </p:cNvPr>
              <p:cNvCxnSpPr/>
              <p:nvPr/>
            </p:nvCxnSpPr>
            <p:spPr>
              <a:xfrm>
                <a:off x="6908800" y="2984500"/>
                <a:ext cx="469900" cy="0"/>
              </a:xfrm>
              <a:prstGeom prst="line">
                <a:avLst/>
              </a:prstGeom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5" name="Group 76">
            <a:extLst>
              <a:ext uri="{FF2B5EF4-FFF2-40B4-BE49-F238E27FC236}">
                <a16:creationId xmlns:a16="http://schemas.microsoft.com/office/drawing/2014/main" id="{187BBC46-3F3C-B645-B6FF-0A4D73EBE06C}"/>
              </a:ext>
            </a:extLst>
          </p:cNvPr>
          <p:cNvGrpSpPr/>
          <p:nvPr/>
        </p:nvGrpSpPr>
        <p:grpSpPr>
          <a:xfrm>
            <a:off x="3020604" y="2883218"/>
            <a:ext cx="5771546" cy="1238349"/>
            <a:chOff x="2621710" y="2795162"/>
            <a:chExt cx="3834763" cy="1238349"/>
          </a:xfrm>
        </p:grpSpPr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0CB7D0AE-B878-E944-9231-5EBE70C80784}"/>
                </a:ext>
              </a:extLst>
            </p:cNvPr>
            <p:cNvSpPr/>
            <p:nvPr/>
          </p:nvSpPr>
          <p:spPr>
            <a:xfrm>
              <a:off x="2654300" y="2933700"/>
              <a:ext cx="3771964" cy="882650"/>
            </a:xfrm>
            <a:custGeom>
              <a:avLst/>
              <a:gdLst>
                <a:gd name="connsiteX0" fmla="*/ 0 w 3790950"/>
                <a:gd name="connsiteY0" fmla="*/ 882650 h 882650"/>
                <a:gd name="connsiteX1" fmla="*/ 641350 w 3790950"/>
                <a:gd name="connsiteY1" fmla="*/ 615950 h 882650"/>
                <a:gd name="connsiteX2" fmla="*/ 1270000 w 3790950"/>
                <a:gd name="connsiteY2" fmla="*/ 419100 h 882650"/>
                <a:gd name="connsiteX3" fmla="*/ 1898650 w 3790950"/>
                <a:gd name="connsiteY3" fmla="*/ 222250 h 882650"/>
                <a:gd name="connsiteX4" fmla="*/ 2540000 w 3790950"/>
                <a:gd name="connsiteY4" fmla="*/ 82550 h 882650"/>
                <a:gd name="connsiteX5" fmla="*/ 3155950 w 3790950"/>
                <a:gd name="connsiteY5" fmla="*/ 0 h 882650"/>
                <a:gd name="connsiteX6" fmla="*/ 3790950 w 3790950"/>
                <a:gd name="connsiteY6" fmla="*/ 57150 h 882650"/>
                <a:gd name="connsiteX0" fmla="*/ 0 w 3771964"/>
                <a:gd name="connsiteY0" fmla="*/ 882650 h 882650"/>
                <a:gd name="connsiteX1" fmla="*/ 641350 w 3771964"/>
                <a:gd name="connsiteY1" fmla="*/ 615950 h 882650"/>
                <a:gd name="connsiteX2" fmla="*/ 1270000 w 3771964"/>
                <a:gd name="connsiteY2" fmla="*/ 419100 h 882650"/>
                <a:gd name="connsiteX3" fmla="*/ 1898650 w 3771964"/>
                <a:gd name="connsiteY3" fmla="*/ 222250 h 882650"/>
                <a:gd name="connsiteX4" fmla="*/ 2540000 w 3771964"/>
                <a:gd name="connsiteY4" fmla="*/ 82550 h 882650"/>
                <a:gd name="connsiteX5" fmla="*/ 3155950 w 3771964"/>
                <a:gd name="connsiteY5" fmla="*/ 0 h 882650"/>
                <a:gd name="connsiteX6" fmla="*/ 3771964 w 3771964"/>
                <a:gd name="connsiteY6" fmla="*/ 54769 h 88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71964" h="882650">
                  <a:moveTo>
                    <a:pt x="0" y="882650"/>
                  </a:moveTo>
                  <a:lnTo>
                    <a:pt x="641350" y="615950"/>
                  </a:lnTo>
                  <a:lnTo>
                    <a:pt x="1270000" y="419100"/>
                  </a:lnTo>
                  <a:lnTo>
                    <a:pt x="1898650" y="222250"/>
                  </a:lnTo>
                  <a:lnTo>
                    <a:pt x="2540000" y="82550"/>
                  </a:lnTo>
                  <a:lnTo>
                    <a:pt x="3155950" y="0"/>
                  </a:lnTo>
                  <a:lnTo>
                    <a:pt x="3771964" y="54769"/>
                  </a:lnTo>
                </a:path>
              </a:pathLst>
            </a:custGeom>
            <a:noFill/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97" name="Group 129">
              <a:extLst>
                <a:ext uri="{FF2B5EF4-FFF2-40B4-BE49-F238E27FC236}">
                  <a16:creationId xmlns:a16="http://schemas.microsoft.com/office/drawing/2014/main" id="{533BE970-DAFE-0645-8A25-8B7D781D2A55}"/>
                </a:ext>
              </a:extLst>
            </p:cNvPr>
            <p:cNvGrpSpPr/>
            <p:nvPr/>
          </p:nvGrpSpPr>
          <p:grpSpPr>
            <a:xfrm>
              <a:off x="4510053" y="2947535"/>
              <a:ext cx="60416" cy="419553"/>
              <a:chOff x="6884192" y="1835150"/>
              <a:chExt cx="469900" cy="1149350"/>
            </a:xfrm>
          </p:grpSpPr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2EC2FD65-752A-9342-B209-94B686A62152}"/>
                  </a:ext>
                </a:extLst>
              </p:cNvPr>
              <p:cNvCxnSpPr/>
              <p:nvPr/>
            </p:nvCxnSpPr>
            <p:spPr>
              <a:xfrm>
                <a:off x="6884192" y="1835150"/>
                <a:ext cx="469900" cy="0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A83E54E8-D874-0643-8F18-1C58CD19DB72}"/>
                  </a:ext>
                </a:extLst>
              </p:cNvPr>
              <p:cNvCxnSpPr/>
              <p:nvPr/>
            </p:nvCxnSpPr>
            <p:spPr>
              <a:xfrm>
                <a:off x="7119142" y="1835150"/>
                <a:ext cx="0" cy="1149350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03DAE8D0-FA5F-6A4E-9657-B8329BC347A4}"/>
                  </a:ext>
                </a:extLst>
              </p:cNvPr>
              <p:cNvCxnSpPr/>
              <p:nvPr/>
            </p:nvCxnSpPr>
            <p:spPr>
              <a:xfrm>
                <a:off x="6884192" y="2984500"/>
                <a:ext cx="469900" cy="0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8" name="Group 133">
              <a:extLst>
                <a:ext uri="{FF2B5EF4-FFF2-40B4-BE49-F238E27FC236}">
                  <a16:creationId xmlns:a16="http://schemas.microsoft.com/office/drawing/2014/main" id="{184D6CD3-4BBA-6C43-ABB3-62755E10D93B}"/>
                </a:ext>
              </a:extLst>
            </p:cNvPr>
            <p:cNvGrpSpPr/>
            <p:nvPr/>
          </p:nvGrpSpPr>
          <p:grpSpPr>
            <a:xfrm>
              <a:off x="5138706" y="2833183"/>
              <a:ext cx="60416" cy="364836"/>
              <a:chOff x="6871888" y="1835150"/>
              <a:chExt cx="469900" cy="1149350"/>
            </a:xfrm>
          </p:grpSpPr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C8EFD33E-4951-2845-89B3-415E48A7EC08}"/>
                  </a:ext>
                </a:extLst>
              </p:cNvPr>
              <p:cNvCxnSpPr/>
              <p:nvPr/>
            </p:nvCxnSpPr>
            <p:spPr>
              <a:xfrm>
                <a:off x="6871888" y="1835150"/>
                <a:ext cx="469900" cy="0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724FE1DC-80C0-9B45-949D-EE0D8E3644E6}"/>
                  </a:ext>
                </a:extLst>
              </p:cNvPr>
              <p:cNvCxnSpPr/>
              <p:nvPr/>
            </p:nvCxnSpPr>
            <p:spPr>
              <a:xfrm>
                <a:off x="7106838" y="1835150"/>
                <a:ext cx="0" cy="1149350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EDB06767-244C-2F43-AE4C-29DFECD45340}"/>
                  </a:ext>
                </a:extLst>
              </p:cNvPr>
              <p:cNvCxnSpPr/>
              <p:nvPr/>
            </p:nvCxnSpPr>
            <p:spPr>
              <a:xfrm>
                <a:off x="6871888" y="2984500"/>
                <a:ext cx="469900" cy="0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" name="Group 137">
              <a:extLst>
                <a:ext uri="{FF2B5EF4-FFF2-40B4-BE49-F238E27FC236}">
                  <a16:creationId xmlns:a16="http://schemas.microsoft.com/office/drawing/2014/main" id="{BA9ED561-CF88-C94B-ABE8-7E9A939E1F4F}"/>
                </a:ext>
              </a:extLst>
            </p:cNvPr>
            <p:cNvGrpSpPr/>
            <p:nvPr/>
          </p:nvGrpSpPr>
          <p:grpSpPr>
            <a:xfrm>
              <a:off x="5767356" y="2840842"/>
              <a:ext cx="60416" cy="192872"/>
              <a:chOff x="6871888" y="1835150"/>
              <a:chExt cx="469900" cy="1149350"/>
            </a:xfrm>
          </p:grpSpPr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74A3BF6F-1F34-9E4C-A6DD-E138307BF173}"/>
                  </a:ext>
                </a:extLst>
              </p:cNvPr>
              <p:cNvCxnSpPr/>
              <p:nvPr/>
            </p:nvCxnSpPr>
            <p:spPr>
              <a:xfrm>
                <a:off x="6871888" y="1835150"/>
                <a:ext cx="469900" cy="0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74C91781-25F1-7C48-8CCE-3D4AEF581A1D}"/>
                  </a:ext>
                </a:extLst>
              </p:cNvPr>
              <p:cNvCxnSpPr/>
              <p:nvPr/>
            </p:nvCxnSpPr>
            <p:spPr>
              <a:xfrm>
                <a:off x="7106838" y="1835150"/>
                <a:ext cx="0" cy="1149350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FDA70CB3-7EC7-D24C-8B20-385E5ADF638D}"/>
                  </a:ext>
                </a:extLst>
              </p:cNvPr>
              <p:cNvCxnSpPr/>
              <p:nvPr/>
            </p:nvCxnSpPr>
            <p:spPr>
              <a:xfrm>
                <a:off x="6871888" y="2984500"/>
                <a:ext cx="469900" cy="0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0" name="Group 141">
              <a:extLst>
                <a:ext uri="{FF2B5EF4-FFF2-40B4-BE49-F238E27FC236}">
                  <a16:creationId xmlns:a16="http://schemas.microsoft.com/office/drawing/2014/main" id="{1A8C6333-9D27-AF47-BC48-731F44AF52ED}"/>
                </a:ext>
              </a:extLst>
            </p:cNvPr>
            <p:cNvGrpSpPr/>
            <p:nvPr/>
          </p:nvGrpSpPr>
          <p:grpSpPr>
            <a:xfrm>
              <a:off x="6396057" y="2795162"/>
              <a:ext cx="60416" cy="391375"/>
              <a:chOff x="6761146" y="1835150"/>
              <a:chExt cx="469900" cy="1149350"/>
            </a:xfrm>
          </p:grpSpPr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BD0E9029-A63A-5D4E-ADB1-EB7161160B71}"/>
                  </a:ext>
                </a:extLst>
              </p:cNvPr>
              <p:cNvCxnSpPr/>
              <p:nvPr/>
            </p:nvCxnSpPr>
            <p:spPr>
              <a:xfrm>
                <a:off x="6761146" y="1835150"/>
                <a:ext cx="469900" cy="0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21E3F8A9-26F7-4048-8828-AD2A3F0EB97E}"/>
                  </a:ext>
                </a:extLst>
              </p:cNvPr>
              <p:cNvCxnSpPr/>
              <p:nvPr/>
            </p:nvCxnSpPr>
            <p:spPr>
              <a:xfrm>
                <a:off x="6996096" y="1835150"/>
                <a:ext cx="0" cy="1149350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A1D251E4-C7CF-F443-8036-76B202479EAE}"/>
                  </a:ext>
                </a:extLst>
              </p:cNvPr>
              <p:cNvCxnSpPr/>
              <p:nvPr/>
            </p:nvCxnSpPr>
            <p:spPr>
              <a:xfrm>
                <a:off x="6761146" y="2984500"/>
                <a:ext cx="469900" cy="0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1" name="Group 145">
              <a:extLst>
                <a:ext uri="{FF2B5EF4-FFF2-40B4-BE49-F238E27FC236}">
                  <a16:creationId xmlns:a16="http://schemas.microsoft.com/office/drawing/2014/main" id="{25B60E7C-8B26-EB4B-AB1F-03A5E4DB72D6}"/>
                </a:ext>
              </a:extLst>
            </p:cNvPr>
            <p:cNvGrpSpPr/>
            <p:nvPr/>
          </p:nvGrpSpPr>
          <p:grpSpPr>
            <a:xfrm>
              <a:off x="2621710" y="3583243"/>
              <a:ext cx="60416" cy="450268"/>
              <a:chOff x="6908800" y="1835150"/>
              <a:chExt cx="469900" cy="1149350"/>
            </a:xfrm>
          </p:grpSpPr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D779182A-0B50-F64D-A4F1-C931526AFF4F}"/>
                  </a:ext>
                </a:extLst>
              </p:cNvPr>
              <p:cNvCxnSpPr/>
              <p:nvPr/>
            </p:nvCxnSpPr>
            <p:spPr>
              <a:xfrm>
                <a:off x="6908800" y="1835150"/>
                <a:ext cx="469900" cy="0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9A9996B1-069F-864C-85A7-6BC2C8BEF845}"/>
                  </a:ext>
                </a:extLst>
              </p:cNvPr>
              <p:cNvCxnSpPr/>
              <p:nvPr/>
            </p:nvCxnSpPr>
            <p:spPr>
              <a:xfrm>
                <a:off x="7143750" y="1835150"/>
                <a:ext cx="0" cy="1149350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322AD982-B82A-DF4C-BB47-12992EA1664D}"/>
                  </a:ext>
                </a:extLst>
              </p:cNvPr>
              <p:cNvCxnSpPr/>
              <p:nvPr/>
            </p:nvCxnSpPr>
            <p:spPr>
              <a:xfrm>
                <a:off x="6908800" y="2984500"/>
                <a:ext cx="469900" cy="0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" name="Group 149">
              <a:extLst>
                <a:ext uri="{FF2B5EF4-FFF2-40B4-BE49-F238E27FC236}">
                  <a16:creationId xmlns:a16="http://schemas.microsoft.com/office/drawing/2014/main" id="{0EA1D09D-3F41-0E45-A27D-F38DCF356D5E}"/>
                </a:ext>
              </a:extLst>
            </p:cNvPr>
            <p:cNvGrpSpPr/>
            <p:nvPr/>
          </p:nvGrpSpPr>
          <p:grpSpPr>
            <a:xfrm>
              <a:off x="3252741" y="3436794"/>
              <a:ext cx="60416" cy="242238"/>
              <a:chOff x="6908800" y="1835150"/>
              <a:chExt cx="469900" cy="1149350"/>
            </a:xfrm>
          </p:grpSpPr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28E4B7A4-0AE7-6748-8F84-08E543B4503B}"/>
                  </a:ext>
                </a:extLst>
              </p:cNvPr>
              <p:cNvCxnSpPr/>
              <p:nvPr/>
            </p:nvCxnSpPr>
            <p:spPr>
              <a:xfrm>
                <a:off x="6908800" y="1835150"/>
                <a:ext cx="469900" cy="0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E620826E-C0BA-9649-8953-C8248F29A898}"/>
                  </a:ext>
                </a:extLst>
              </p:cNvPr>
              <p:cNvCxnSpPr/>
              <p:nvPr/>
            </p:nvCxnSpPr>
            <p:spPr>
              <a:xfrm>
                <a:off x="7143750" y="1835150"/>
                <a:ext cx="0" cy="1149350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FBFF8532-099C-E941-9379-947503A62681}"/>
                  </a:ext>
                </a:extLst>
              </p:cNvPr>
              <p:cNvCxnSpPr/>
              <p:nvPr/>
            </p:nvCxnSpPr>
            <p:spPr>
              <a:xfrm>
                <a:off x="6908800" y="2984500"/>
                <a:ext cx="469900" cy="0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3" name="Group 153">
              <a:extLst>
                <a:ext uri="{FF2B5EF4-FFF2-40B4-BE49-F238E27FC236}">
                  <a16:creationId xmlns:a16="http://schemas.microsoft.com/office/drawing/2014/main" id="{C43423CA-E6D1-0247-8FDE-D5BEC6B6B577}"/>
                </a:ext>
              </a:extLst>
            </p:cNvPr>
            <p:cNvGrpSpPr/>
            <p:nvPr/>
          </p:nvGrpSpPr>
          <p:grpSpPr>
            <a:xfrm>
              <a:off x="3881391" y="3135886"/>
              <a:ext cx="60416" cy="424084"/>
              <a:chOff x="6908800" y="1835150"/>
              <a:chExt cx="469900" cy="1149350"/>
            </a:xfrm>
          </p:grpSpPr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48BF2BA5-B529-B74E-ACCB-49F0B999363D}"/>
                  </a:ext>
                </a:extLst>
              </p:cNvPr>
              <p:cNvCxnSpPr/>
              <p:nvPr/>
            </p:nvCxnSpPr>
            <p:spPr>
              <a:xfrm>
                <a:off x="6908800" y="1835150"/>
                <a:ext cx="469900" cy="0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765E4546-A905-9743-B54A-67ED3DC8B58B}"/>
                  </a:ext>
                </a:extLst>
              </p:cNvPr>
              <p:cNvCxnSpPr/>
              <p:nvPr/>
            </p:nvCxnSpPr>
            <p:spPr>
              <a:xfrm>
                <a:off x="7143750" y="1835150"/>
                <a:ext cx="0" cy="1149350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24B41EE8-D28B-D843-9800-789FEBA79ABD}"/>
                  </a:ext>
                </a:extLst>
              </p:cNvPr>
              <p:cNvCxnSpPr/>
              <p:nvPr/>
            </p:nvCxnSpPr>
            <p:spPr>
              <a:xfrm>
                <a:off x="6908800" y="2984500"/>
                <a:ext cx="469900" cy="0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5" name="Group 128">
            <a:extLst>
              <a:ext uri="{FF2B5EF4-FFF2-40B4-BE49-F238E27FC236}">
                <a16:creationId xmlns:a16="http://schemas.microsoft.com/office/drawing/2014/main" id="{DF7DA589-F0A6-4844-BF09-0DEEF91A8BB4}"/>
              </a:ext>
            </a:extLst>
          </p:cNvPr>
          <p:cNvGrpSpPr/>
          <p:nvPr/>
        </p:nvGrpSpPr>
        <p:grpSpPr>
          <a:xfrm>
            <a:off x="3020604" y="3737798"/>
            <a:ext cx="5771546" cy="1524714"/>
            <a:chOff x="2621710" y="3649742"/>
            <a:chExt cx="3834763" cy="1524714"/>
          </a:xfrm>
        </p:grpSpPr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729642DE-2B1D-F34F-8573-FCB8767BF0E3}"/>
                </a:ext>
              </a:extLst>
            </p:cNvPr>
            <p:cNvSpPr/>
            <p:nvPr/>
          </p:nvSpPr>
          <p:spPr>
            <a:xfrm>
              <a:off x="2654300" y="3803650"/>
              <a:ext cx="3778250" cy="1143000"/>
            </a:xfrm>
            <a:custGeom>
              <a:avLst/>
              <a:gdLst>
                <a:gd name="connsiteX0" fmla="*/ 0 w 3778250"/>
                <a:gd name="connsiteY0" fmla="*/ 1143000 h 1143000"/>
                <a:gd name="connsiteX1" fmla="*/ 641350 w 3778250"/>
                <a:gd name="connsiteY1" fmla="*/ 946150 h 1143000"/>
                <a:gd name="connsiteX2" fmla="*/ 1263650 w 3778250"/>
                <a:gd name="connsiteY2" fmla="*/ 654050 h 1143000"/>
                <a:gd name="connsiteX3" fmla="*/ 1892300 w 3778250"/>
                <a:gd name="connsiteY3" fmla="*/ 463550 h 1143000"/>
                <a:gd name="connsiteX4" fmla="*/ 2520950 w 3778250"/>
                <a:gd name="connsiteY4" fmla="*/ 171450 h 1143000"/>
                <a:gd name="connsiteX5" fmla="*/ 3149600 w 3778250"/>
                <a:gd name="connsiteY5" fmla="*/ 0 h 1143000"/>
                <a:gd name="connsiteX6" fmla="*/ 3778250 w 3778250"/>
                <a:gd name="connsiteY6" fmla="*/ 133350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78250" h="1143000">
                  <a:moveTo>
                    <a:pt x="0" y="1143000"/>
                  </a:moveTo>
                  <a:lnTo>
                    <a:pt x="641350" y="946150"/>
                  </a:lnTo>
                  <a:lnTo>
                    <a:pt x="1263650" y="654050"/>
                  </a:lnTo>
                  <a:lnTo>
                    <a:pt x="1892300" y="463550"/>
                  </a:lnTo>
                  <a:lnTo>
                    <a:pt x="2520950" y="171450"/>
                  </a:lnTo>
                  <a:lnTo>
                    <a:pt x="3149600" y="0"/>
                  </a:lnTo>
                  <a:lnTo>
                    <a:pt x="3778250" y="133350"/>
                  </a:lnTo>
                </a:path>
              </a:pathLst>
            </a:custGeom>
            <a:noFill/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127" name="Group 158">
              <a:extLst>
                <a:ext uri="{FF2B5EF4-FFF2-40B4-BE49-F238E27FC236}">
                  <a16:creationId xmlns:a16="http://schemas.microsoft.com/office/drawing/2014/main" id="{65EEE7AD-74B3-0B4F-A486-100F6C98DE3E}"/>
                </a:ext>
              </a:extLst>
            </p:cNvPr>
            <p:cNvGrpSpPr/>
            <p:nvPr/>
          </p:nvGrpSpPr>
          <p:grpSpPr>
            <a:xfrm>
              <a:off x="4510053" y="4075986"/>
              <a:ext cx="60416" cy="384095"/>
              <a:chOff x="6884192" y="1835150"/>
              <a:chExt cx="469900" cy="1149350"/>
            </a:xfrm>
          </p:grpSpPr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E757A310-F1DE-914E-AA7F-8138CF1D8427}"/>
                  </a:ext>
                </a:extLst>
              </p:cNvPr>
              <p:cNvCxnSpPr/>
              <p:nvPr/>
            </p:nvCxnSpPr>
            <p:spPr>
              <a:xfrm>
                <a:off x="6884192" y="1835150"/>
                <a:ext cx="469900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8A117BE5-F476-E24F-8A23-4454717B5D55}"/>
                  </a:ext>
                </a:extLst>
              </p:cNvPr>
              <p:cNvCxnSpPr/>
              <p:nvPr/>
            </p:nvCxnSpPr>
            <p:spPr>
              <a:xfrm>
                <a:off x="7119142" y="1835150"/>
                <a:ext cx="0" cy="114935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16FCD6B5-3266-ED46-9C6C-5EFE4EFAC9D6}"/>
                  </a:ext>
                </a:extLst>
              </p:cNvPr>
              <p:cNvCxnSpPr/>
              <p:nvPr/>
            </p:nvCxnSpPr>
            <p:spPr>
              <a:xfrm>
                <a:off x="6884192" y="2984500"/>
                <a:ext cx="469900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8" name="Group 162">
              <a:extLst>
                <a:ext uri="{FF2B5EF4-FFF2-40B4-BE49-F238E27FC236}">
                  <a16:creationId xmlns:a16="http://schemas.microsoft.com/office/drawing/2014/main" id="{C91BB0D8-9F5E-EE4C-BBAF-A28F0AFDC808}"/>
                </a:ext>
              </a:extLst>
            </p:cNvPr>
            <p:cNvGrpSpPr/>
            <p:nvPr/>
          </p:nvGrpSpPr>
          <p:grpSpPr>
            <a:xfrm>
              <a:off x="5138706" y="3809286"/>
              <a:ext cx="60416" cy="345995"/>
              <a:chOff x="6871888" y="1835150"/>
              <a:chExt cx="469900" cy="1149350"/>
            </a:xfrm>
          </p:grpSpPr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9FB7209A-883F-7640-BBFE-D544CDFD102D}"/>
                  </a:ext>
                </a:extLst>
              </p:cNvPr>
              <p:cNvCxnSpPr/>
              <p:nvPr/>
            </p:nvCxnSpPr>
            <p:spPr>
              <a:xfrm>
                <a:off x="6871888" y="1835150"/>
                <a:ext cx="469900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61AB04F3-9C5B-3F4E-9DF3-F3439AF87E7C}"/>
                  </a:ext>
                </a:extLst>
              </p:cNvPr>
              <p:cNvCxnSpPr/>
              <p:nvPr/>
            </p:nvCxnSpPr>
            <p:spPr>
              <a:xfrm>
                <a:off x="7106838" y="1835150"/>
                <a:ext cx="0" cy="114935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A8EFD233-B725-3F49-BE08-5B361FBE9C10}"/>
                  </a:ext>
                </a:extLst>
              </p:cNvPr>
              <p:cNvCxnSpPr/>
              <p:nvPr/>
            </p:nvCxnSpPr>
            <p:spPr>
              <a:xfrm>
                <a:off x="6871888" y="2984500"/>
                <a:ext cx="469900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9" name="Group 166">
              <a:extLst>
                <a:ext uri="{FF2B5EF4-FFF2-40B4-BE49-F238E27FC236}">
                  <a16:creationId xmlns:a16="http://schemas.microsoft.com/office/drawing/2014/main" id="{9CDAE584-A46F-D24D-B126-2030EF3A34FD}"/>
                </a:ext>
              </a:extLst>
            </p:cNvPr>
            <p:cNvGrpSpPr/>
            <p:nvPr/>
          </p:nvGrpSpPr>
          <p:grpSpPr>
            <a:xfrm>
              <a:off x="5767356" y="3649742"/>
              <a:ext cx="60416" cy="303133"/>
              <a:chOff x="6871888" y="1835150"/>
              <a:chExt cx="469900" cy="1149350"/>
            </a:xfrm>
          </p:grpSpPr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995F8C85-ED42-6244-9FBC-6B922179F6D1}"/>
                  </a:ext>
                </a:extLst>
              </p:cNvPr>
              <p:cNvCxnSpPr/>
              <p:nvPr/>
            </p:nvCxnSpPr>
            <p:spPr>
              <a:xfrm>
                <a:off x="6871888" y="1835150"/>
                <a:ext cx="469900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AC19E3F4-D1D2-554A-9E79-0258AA0D0C4A}"/>
                  </a:ext>
                </a:extLst>
              </p:cNvPr>
              <p:cNvCxnSpPr/>
              <p:nvPr/>
            </p:nvCxnSpPr>
            <p:spPr>
              <a:xfrm>
                <a:off x="7106838" y="1835150"/>
                <a:ext cx="0" cy="114935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4911A712-9117-654F-87E9-0E1BFE14228C}"/>
                  </a:ext>
                </a:extLst>
              </p:cNvPr>
              <p:cNvCxnSpPr/>
              <p:nvPr/>
            </p:nvCxnSpPr>
            <p:spPr>
              <a:xfrm>
                <a:off x="6871888" y="2984500"/>
                <a:ext cx="469900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0" name="Group 170">
              <a:extLst>
                <a:ext uri="{FF2B5EF4-FFF2-40B4-BE49-F238E27FC236}">
                  <a16:creationId xmlns:a16="http://schemas.microsoft.com/office/drawing/2014/main" id="{6D94419F-9421-B941-ACDC-B6C730D54A95}"/>
                </a:ext>
              </a:extLst>
            </p:cNvPr>
            <p:cNvGrpSpPr/>
            <p:nvPr/>
          </p:nvGrpSpPr>
          <p:grpSpPr>
            <a:xfrm>
              <a:off x="6396057" y="3697122"/>
              <a:ext cx="60416" cy="479591"/>
              <a:chOff x="6761146" y="1835150"/>
              <a:chExt cx="469900" cy="1149350"/>
            </a:xfrm>
          </p:grpSpPr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FF9DE722-295F-4D48-9751-4AAF4D6103CB}"/>
                  </a:ext>
                </a:extLst>
              </p:cNvPr>
              <p:cNvCxnSpPr/>
              <p:nvPr/>
            </p:nvCxnSpPr>
            <p:spPr>
              <a:xfrm>
                <a:off x="6761146" y="1835150"/>
                <a:ext cx="469900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5F2B4DAF-C993-5E48-B60D-DF3FAF0F5E53}"/>
                  </a:ext>
                </a:extLst>
              </p:cNvPr>
              <p:cNvCxnSpPr/>
              <p:nvPr/>
            </p:nvCxnSpPr>
            <p:spPr>
              <a:xfrm>
                <a:off x="6996096" y="1835150"/>
                <a:ext cx="0" cy="114935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87171A8A-1791-3149-B504-FA5E7222F412}"/>
                  </a:ext>
                </a:extLst>
              </p:cNvPr>
              <p:cNvCxnSpPr/>
              <p:nvPr/>
            </p:nvCxnSpPr>
            <p:spPr>
              <a:xfrm>
                <a:off x="6761146" y="2984500"/>
                <a:ext cx="469900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1" name="Group 174">
              <a:extLst>
                <a:ext uri="{FF2B5EF4-FFF2-40B4-BE49-F238E27FC236}">
                  <a16:creationId xmlns:a16="http://schemas.microsoft.com/office/drawing/2014/main" id="{635E2118-F609-934E-B581-65A243765E19}"/>
                </a:ext>
              </a:extLst>
            </p:cNvPr>
            <p:cNvGrpSpPr/>
            <p:nvPr/>
          </p:nvGrpSpPr>
          <p:grpSpPr>
            <a:xfrm>
              <a:off x="2621710" y="4695110"/>
              <a:ext cx="60416" cy="479346"/>
              <a:chOff x="6908800" y="1835150"/>
              <a:chExt cx="469900" cy="1149350"/>
            </a:xfrm>
          </p:grpSpPr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1BF1F489-8DC0-D646-A1F2-88BC180D8A6F}"/>
                  </a:ext>
                </a:extLst>
              </p:cNvPr>
              <p:cNvCxnSpPr/>
              <p:nvPr/>
            </p:nvCxnSpPr>
            <p:spPr>
              <a:xfrm>
                <a:off x="6908800" y="1835150"/>
                <a:ext cx="469900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61005B8C-046A-1C47-8A5D-7E7F405AD154}"/>
                  </a:ext>
                </a:extLst>
              </p:cNvPr>
              <p:cNvCxnSpPr/>
              <p:nvPr/>
            </p:nvCxnSpPr>
            <p:spPr>
              <a:xfrm>
                <a:off x="7143750" y="1835150"/>
                <a:ext cx="0" cy="114935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733D3A96-5A6E-EE4F-9E06-2C9C903BF508}"/>
                  </a:ext>
                </a:extLst>
              </p:cNvPr>
              <p:cNvCxnSpPr/>
              <p:nvPr/>
            </p:nvCxnSpPr>
            <p:spPr>
              <a:xfrm>
                <a:off x="6908800" y="2984500"/>
                <a:ext cx="469900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2" name="Group 178">
              <a:extLst>
                <a:ext uri="{FF2B5EF4-FFF2-40B4-BE49-F238E27FC236}">
                  <a16:creationId xmlns:a16="http://schemas.microsoft.com/office/drawing/2014/main" id="{576B4E80-2D97-A24D-B128-8BF34856BE21}"/>
                </a:ext>
              </a:extLst>
            </p:cNvPr>
            <p:cNvGrpSpPr/>
            <p:nvPr/>
          </p:nvGrpSpPr>
          <p:grpSpPr>
            <a:xfrm>
              <a:off x="3252741" y="4604624"/>
              <a:ext cx="60416" cy="307895"/>
              <a:chOff x="6908800" y="1835150"/>
              <a:chExt cx="469900" cy="1149350"/>
            </a:xfrm>
          </p:grpSpPr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AAF99E1D-68B3-E54D-BB1A-4F3B9476DEC6}"/>
                  </a:ext>
                </a:extLst>
              </p:cNvPr>
              <p:cNvCxnSpPr/>
              <p:nvPr/>
            </p:nvCxnSpPr>
            <p:spPr>
              <a:xfrm>
                <a:off x="6908800" y="1835150"/>
                <a:ext cx="469900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14576667-6270-E14E-AA48-90B002887DCF}"/>
                  </a:ext>
                </a:extLst>
              </p:cNvPr>
              <p:cNvCxnSpPr/>
              <p:nvPr/>
            </p:nvCxnSpPr>
            <p:spPr>
              <a:xfrm>
                <a:off x="7143750" y="1835150"/>
                <a:ext cx="0" cy="114935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B8B373E6-548A-5D42-80F2-5FB2587F46D1}"/>
                  </a:ext>
                </a:extLst>
              </p:cNvPr>
              <p:cNvCxnSpPr/>
              <p:nvPr/>
            </p:nvCxnSpPr>
            <p:spPr>
              <a:xfrm>
                <a:off x="6908800" y="2984500"/>
                <a:ext cx="469900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" name="Group 182">
              <a:extLst>
                <a:ext uri="{FF2B5EF4-FFF2-40B4-BE49-F238E27FC236}">
                  <a16:creationId xmlns:a16="http://schemas.microsoft.com/office/drawing/2014/main" id="{1AACF74D-18DA-614C-8410-63775375C27B}"/>
                </a:ext>
              </a:extLst>
            </p:cNvPr>
            <p:cNvGrpSpPr/>
            <p:nvPr/>
          </p:nvGrpSpPr>
          <p:grpSpPr>
            <a:xfrm>
              <a:off x="3881391" y="4245055"/>
              <a:ext cx="60416" cy="441245"/>
              <a:chOff x="6908800" y="1835150"/>
              <a:chExt cx="469900" cy="1149350"/>
            </a:xfrm>
          </p:grpSpPr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D3C8A1BA-3C95-A741-BFA2-892904E6DA52}"/>
                  </a:ext>
                </a:extLst>
              </p:cNvPr>
              <p:cNvCxnSpPr/>
              <p:nvPr/>
            </p:nvCxnSpPr>
            <p:spPr>
              <a:xfrm>
                <a:off x="6908800" y="1835150"/>
                <a:ext cx="469900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A3F49DFB-CA97-B140-93AA-FBDF55EA12BB}"/>
                  </a:ext>
                </a:extLst>
              </p:cNvPr>
              <p:cNvCxnSpPr/>
              <p:nvPr/>
            </p:nvCxnSpPr>
            <p:spPr>
              <a:xfrm>
                <a:off x="7143750" y="1835150"/>
                <a:ext cx="0" cy="114935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6BD7A073-F49A-8B40-9DA4-A2A1FA500736}"/>
                  </a:ext>
                </a:extLst>
              </p:cNvPr>
              <p:cNvCxnSpPr/>
              <p:nvPr/>
            </p:nvCxnSpPr>
            <p:spPr>
              <a:xfrm>
                <a:off x="6908800" y="2984500"/>
                <a:ext cx="469900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5" name="TextBox 154">
            <a:extLst>
              <a:ext uri="{FF2B5EF4-FFF2-40B4-BE49-F238E27FC236}">
                <a16:creationId xmlns:a16="http://schemas.microsoft.com/office/drawing/2014/main" id="{2FDF33B0-4EE5-5544-90D4-412DDDC9A0A1}"/>
              </a:ext>
            </a:extLst>
          </p:cNvPr>
          <p:cNvSpPr txBox="1"/>
          <p:nvPr/>
        </p:nvSpPr>
        <p:spPr>
          <a:xfrm>
            <a:off x="2341277" y="5490219"/>
            <a:ext cx="284052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 defTabSz="457200"/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0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114CA9B2-4CEA-624D-A75C-89FF344FF473}"/>
              </a:ext>
            </a:extLst>
          </p:cNvPr>
          <p:cNvSpPr txBox="1"/>
          <p:nvPr/>
        </p:nvSpPr>
        <p:spPr>
          <a:xfrm>
            <a:off x="2601746" y="5774424"/>
            <a:ext cx="936218" cy="2446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457200">
              <a:lnSpc>
                <a:spcPct val="90000"/>
              </a:lnSpc>
            </a:pPr>
            <a:r>
              <a:rPr lang="en-US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1999–2000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90AF3F26-E79D-1240-A9DC-1D3D3DD966A7}"/>
              </a:ext>
            </a:extLst>
          </p:cNvPr>
          <p:cNvSpPr txBox="1"/>
          <p:nvPr/>
        </p:nvSpPr>
        <p:spPr>
          <a:xfrm>
            <a:off x="3588459" y="5774424"/>
            <a:ext cx="945556" cy="2446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457200">
              <a:lnSpc>
                <a:spcPct val="90000"/>
              </a:lnSpc>
            </a:pPr>
            <a:r>
              <a:rPr lang="en-US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2001–2002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C859D3A8-54BA-6E45-A25B-4D4D7BD0CDAD}"/>
              </a:ext>
            </a:extLst>
          </p:cNvPr>
          <p:cNvSpPr txBox="1"/>
          <p:nvPr/>
        </p:nvSpPr>
        <p:spPr>
          <a:xfrm>
            <a:off x="4534015" y="5774424"/>
            <a:ext cx="945557" cy="2446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457200">
              <a:lnSpc>
                <a:spcPct val="90000"/>
              </a:lnSpc>
            </a:pPr>
            <a:r>
              <a:rPr lang="en-US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2003–2004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62BDD70E-60EA-3A4A-8788-475A390B5D26}"/>
              </a:ext>
            </a:extLst>
          </p:cNvPr>
          <p:cNvSpPr txBox="1"/>
          <p:nvPr/>
        </p:nvSpPr>
        <p:spPr>
          <a:xfrm>
            <a:off x="5479572" y="5774424"/>
            <a:ext cx="945557" cy="2446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457200">
              <a:lnSpc>
                <a:spcPct val="90000"/>
              </a:lnSpc>
            </a:pPr>
            <a:r>
              <a:rPr lang="en-US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2005–2006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35BE4E47-98A9-C840-9A17-B9C5A6E3E02C}"/>
              </a:ext>
            </a:extLst>
          </p:cNvPr>
          <p:cNvSpPr txBox="1"/>
          <p:nvPr/>
        </p:nvSpPr>
        <p:spPr>
          <a:xfrm>
            <a:off x="6425129" y="5774424"/>
            <a:ext cx="945928" cy="2446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457200">
              <a:lnSpc>
                <a:spcPct val="90000"/>
              </a:lnSpc>
            </a:pPr>
            <a:r>
              <a:rPr lang="en-US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2007–2008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9413D8C6-945A-DD4A-AD3C-705D54F0FD4B}"/>
              </a:ext>
            </a:extLst>
          </p:cNvPr>
          <p:cNvSpPr txBox="1"/>
          <p:nvPr/>
        </p:nvSpPr>
        <p:spPr>
          <a:xfrm>
            <a:off x="7371057" y="5774424"/>
            <a:ext cx="917169" cy="2446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457200">
              <a:lnSpc>
                <a:spcPct val="90000"/>
              </a:lnSpc>
            </a:pPr>
            <a:r>
              <a:rPr lang="en-US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2009–2010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308B8D24-DA7A-E243-BA0F-AE2C4B80E05D}"/>
              </a:ext>
            </a:extLst>
          </p:cNvPr>
          <p:cNvSpPr txBox="1"/>
          <p:nvPr/>
        </p:nvSpPr>
        <p:spPr>
          <a:xfrm>
            <a:off x="8288226" y="5774424"/>
            <a:ext cx="936218" cy="2446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457200">
              <a:lnSpc>
                <a:spcPct val="90000"/>
              </a:lnSpc>
            </a:pPr>
            <a:r>
              <a:rPr lang="en-US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2011–2012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E1240E9A-B10A-E54B-BECE-4213F405E48C}"/>
              </a:ext>
            </a:extLst>
          </p:cNvPr>
          <p:cNvSpPr txBox="1"/>
          <p:nvPr/>
        </p:nvSpPr>
        <p:spPr>
          <a:xfrm>
            <a:off x="2241891" y="4463206"/>
            <a:ext cx="38343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 defTabSz="457200"/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40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C066B201-5B62-2E45-AFBD-5CA85472DE17}"/>
              </a:ext>
            </a:extLst>
          </p:cNvPr>
          <p:cNvSpPr txBox="1"/>
          <p:nvPr/>
        </p:nvSpPr>
        <p:spPr>
          <a:xfrm>
            <a:off x="2241891" y="3408753"/>
            <a:ext cx="38343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 defTabSz="457200"/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60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ECC4C3A4-0E76-9F4D-99A4-7C7517BB2311}"/>
              </a:ext>
            </a:extLst>
          </p:cNvPr>
          <p:cNvSpPr txBox="1"/>
          <p:nvPr/>
        </p:nvSpPr>
        <p:spPr>
          <a:xfrm>
            <a:off x="2241891" y="2357449"/>
            <a:ext cx="38343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 defTabSz="457200"/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80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BDE3462B-8162-564B-AA3C-C93C5341FA1E}"/>
              </a:ext>
            </a:extLst>
          </p:cNvPr>
          <p:cNvSpPr txBox="1"/>
          <p:nvPr/>
        </p:nvSpPr>
        <p:spPr>
          <a:xfrm>
            <a:off x="2142505" y="1333611"/>
            <a:ext cx="482824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 defTabSz="457200"/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100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97161820-9A91-A648-A8DD-D286A27ED421}"/>
              </a:ext>
            </a:extLst>
          </p:cNvPr>
          <p:cNvSpPr txBox="1"/>
          <p:nvPr/>
        </p:nvSpPr>
        <p:spPr>
          <a:xfrm rot="16200000">
            <a:off x="983492" y="3375311"/>
            <a:ext cx="22202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1400" dirty="0">
                <a:solidFill>
                  <a:prstClr val="black"/>
                </a:solidFill>
              </a:rPr>
              <a:t> Percent of US Adults (%)</a:t>
            </a:r>
          </a:p>
        </p:txBody>
      </p:sp>
      <p:sp>
        <p:nvSpPr>
          <p:cNvPr id="168" name="Freeform 167">
            <a:extLst>
              <a:ext uri="{FF2B5EF4-FFF2-40B4-BE49-F238E27FC236}">
                <a16:creationId xmlns:a16="http://schemas.microsoft.com/office/drawing/2014/main" id="{9BD85F4B-98B0-D143-BD64-1786E7F108C8}"/>
              </a:ext>
            </a:extLst>
          </p:cNvPr>
          <p:cNvSpPr/>
          <p:nvPr/>
        </p:nvSpPr>
        <p:spPr>
          <a:xfrm>
            <a:off x="2572684" y="1472356"/>
            <a:ext cx="6651760" cy="4191000"/>
          </a:xfrm>
          <a:custGeom>
            <a:avLst/>
            <a:gdLst>
              <a:gd name="connsiteX0" fmla="*/ 0 w 4419600"/>
              <a:gd name="connsiteY0" fmla="*/ 0 h 4191000"/>
              <a:gd name="connsiteX1" fmla="*/ 0 w 4419600"/>
              <a:gd name="connsiteY1" fmla="*/ 4191000 h 4191000"/>
              <a:gd name="connsiteX2" fmla="*/ 4419600 w 4419600"/>
              <a:gd name="connsiteY2" fmla="*/ 4191000 h 419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19600" h="4191000">
                <a:moveTo>
                  <a:pt x="0" y="0"/>
                </a:moveTo>
                <a:lnTo>
                  <a:pt x="0" y="4191000"/>
                </a:lnTo>
                <a:lnTo>
                  <a:pt x="4419600" y="4191000"/>
                </a:lnTo>
              </a:path>
            </a:pathLst>
          </a:custGeom>
          <a:ln w="12700">
            <a:solidFill>
              <a:schemeClr val="bg2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9E087350-0A9B-FB49-9F2E-36B62A1FB13F}"/>
              </a:ext>
            </a:extLst>
          </p:cNvPr>
          <p:cNvSpPr txBox="1"/>
          <p:nvPr/>
        </p:nvSpPr>
        <p:spPr>
          <a:xfrm>
            <a:off x="8930171" y="4880817"/>
            <a:ext cx="108074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defTabSz="457200"/>
            <a:r>
              <a:rPr lang="en-US" sz="1400" dirty="0">
                <a:solidFill>
                  <a:srgbClr val="1F497D">
                    <a:lumMod val="50000"/>
                  </a:srgbClr>
                </a:solidFill>
              </a:rPr>
              <a:t>Prevalence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B1570414-AFD6-8447-9FAF-759B27F0DEE7}"/>
              </a:ext>
            </a:extLst>
          </p:cNvPr>
          <p:cNvSpPr txBox="1"/>
          <p:nvPr/>
        </p:nvSpPr>
        <p:spPr>
          <a:xfrm>
            <a:off x="8930171" y="3916450"/>
            <a:ext cx="761747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defTabSz="457200"/>
            <a:r>
              <a:rPr lang="en-US" sz="1400" dirty="0">
                <a:solidFill>
                  <a:srgbClr val="8064A2"/>
                </a:solidFill>
              </a:rPr>
              <a:t>Control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BA3D0EAD-075E-A148-B9B4-F8EE2F5D4B18}"/>
              </a:ext>
            </a:extLst>
          </p:cNvPr>
          <p:cNvSpPr txBox="1"/>
          <p:nvPr/>
        </p:nvSpPr>
        <p:spPr>
          <a:xfrm>
            <a:off x="8930171" y="3035591"/>
            <a:ext cx="142032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defTabSz="457200"/>
            <a:r>
              <a:rPr lang="en-US" sz="1400" dirty="0">
                <a:solidFill>
                  <a:srgbClr val="4BACC6"/>
                </a:solidFill>
              </a:rPr>
              <a:t>Control/treated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477F1D0E-5D46-C34C-BA1A-B6204BAD39B0}"/>
              </a:ext>
            </a:extLst>
          </p:cNvPr>
          <p:cNvSpPr txBox="1"/>
          <p:nvPr/>
        </p:nvSpPr>
        <p:spPr>
          <a:xfrm>
            <a:off x="8930171" y="2748706"/>
            <a:ext cx="992323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defTabSz="457200"/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Treatment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08D5C6E4-8027-5844-B3E2-D37C4F7BDE9E}"/>
              </a:ext>
            </a:extLst>
          </p:cNvPr>
          <p:cNvSpPr txBox="1"/>
          <p:nvPr/>
        </p:nvSpPr>
        <p:spPr>
          <a:xfrm>
            <a:off x="8930171" y="2281712"/>
            <a:ext cx="68954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defTabSz="457200"/>
            <a:r>
              <a:rPr lang="en-US" sz="1400" dirty="0">
                <a:solidFill>
                  <a:srgbClr val="1F497D"/>
                </a:solidFill>
              </a:rPr>
              <a:t>Aware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8962894B-8682-8140-B3D8-4AF8BD362454}"/>
              </a:ext>
            </a:extLst>
          </p:cNvPr>
          <p:cNvSpPr txBox="1"/>
          <p:nvPr/>
        </p:nvSpPr>
        <p:spPr>
          <a:xfrm>
            <a:off x="2596643" y="1150253"/>
            <a:ext cx="74295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600" b="1" dirty="0">
                <a:solidFill>
                  <a:srgbClr val="800000"/>
                </a:solidFill>
                <a:cs typeface="Arial" panose="020B0604020202020204" pitchFamily="34" charset="0"/>
              </a:rPr>
              <a:t>Despite steady prevalence of hypertension, the proportion of patients who achieve “control” has plateaued or is decreasing in recent years</a:t>
            </a:r>
            <a:endParaRPr lang="en-US" sz="1200" dirty="0">
              <a:solidFill>
                <a:srgbClr val="800000"/>
              </a:solidFill>
              <a:cs typeface="Arial"/>
            </a:endParaRPr>
          </a:p>
        </p:txBody>
      </p:sp>
      <p:sp>
        <p:nvSpPr>
          <p:cNvPr id="175" name="Title 1">
            <a:extLst>
              <a:ext uri="{FF2B5EF4-FFF2-40B4-BE49-F238E27FC236}">
                <a16:creationId xmlns:a16="http://schemas.microsoft.com/office/drawing/2014/main" id="{CDD1A357-9E60-DC49-A67B-2DE85942DB14}"/>
              </a:ext>
            </a:extLst>
          </p:cNvPr>
          <p:cNvSpPr txBox="1">
            <a:spLocks/>
          </p:cNvSpPr>
          <p:nvPr/>
        </p:nvSpPr>
        <p:spPr>
          <a:xfrm>
            <a:off x="-247255" y="306253"/>
            <a:ext cx="12659359" cy="49106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>
                <a:solidFill>
                  <a:schemeClr val="tx2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algn="ctr"/>
            <a:r>
              <a:rPr lang="en-US" sz="2800" dirty="0"/>
              <a:t>Poly-Pharmacy Failing To Achieve Targets for Control of Hypertension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5679CCDB-E64B-B541-99A2-1E84445F33FA}"/>
              </a:ext>
            </a:extLst>
          </p:cNvPr>
          <p:cNvSpPr txBox="1"/>
          <p:nvPr/>
        </p:nvSpPr>
        <p:spPr>
          <a:xfrm>
            <a:off x="8358366" y="5205741"/>
            <a:ext cx="238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42500"/>
                </a:solidFill>
              </a:rPr>
              <a:t>Prevalence now </a:t>
            </a:r>
            <a:r>
              <a:rPr lang="en-US" sz="1200" b="1" u="sng" dirty="0">
                <a:solidFill>
                  <a:srgbClr val="C42500"/>
                </a:solidFill>
              </a:rPr>
              <a:t>46%</a:t>
            </a:r>
            <a:r>
              <a:rPr lang="en-US" sz="1200" b="1" dirty="0">
                <a:solidFill>
                  <a:srgbClr val="C42500"/>
                </a:solidFill>
              </a:rPr>
              <a:t> Under New Guidelines - 2018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C5A49FD2-BC5C-C94A-BCD6-A55BE701FB76}"/>
              </a:ext>
            </a:extLst>
          </p:cNvPr>
          <p:cNvSpPr/>
          <p:nvPr/>
        </p:nvSpPr>
        <p:spPr>
          <a:xfrm>
            <a:off x="8307043" y="3574727"/>
            <a:ext cx="1564128" cy="1130039"/>
          </a:xfrm>
          <a:prstGeom prst="ellipse">
            <a:avLst/>
          </a:prstGeom>
          <a:solidFill>
            <a:srgbClr val="FF0000">
              <a:alpha val="13000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09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0"/>
      <p:bldP spid="17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B1D3592-216B-45CF-A03D-7952D5F6F67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67866" y="146561"/>
            <a:ext cx="8440144" cy="703304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Recent Renal Denervation History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BF6F429-1B03-4B9C-B46C-600047048CBE}"/>
              </a:ext>
            </a:extLst>
          </p:cNvPr>
          <p:cNvGrpSpPr/>
          <p:nvPr/>
        </p:nvGrpSpPr>
        <p:grpSpPr>
          <a:xfrm>
            <a:off x="1296617" y="1461356"/>
            <a:ext cx="10514383" cy="1387090"/>
            <a:chOff x="513608" y="2871408"/>
            <a:chExt cx="11297393" cy="1499927"/>
          </a:xfrm>
        </p:grpSpPr>
        <p:sp>
          <p:nvSpPr>
            <p:cNvPr id="5" name="Arrow: Right 4">
              <a:extLst>
                <a:ext uri="{FF2B5EF4-FFF2-40B4-BE49-F238E27FC236}">
                  <a16:creationId xmlns:a16="http://schemas.microsoft.com/office/drawing/2014/main" id="{F0FB23D4-021E-480B-94DA-71C49A346AE0}"/>
                </a:ext>
              </a:extLst>
            </p:cNvPr>
            <p:cNvSpPr/>
            <p:nvPr/>
          </p:nvSpPr>
          <p:spPr>
            <a:xfrm>
              <a:off x="513608" y="2871408"/>
              <a:ext cx="11297393" cy="1499927"/>
            </a:xfrm>
            <a:prstGeom prst="rightArrow">
              <a:avLst/>
            </a:prstGeom>
            <a:gradFill flip="none" rotWithShape="1">
              <a:gsLst>
                <a:gs pos="3000">
                  <a:schemeClr val="accent4"/>
                </a:gs>
                <a:gs pos="27000">
                  <a:schemeClr val="accent4"/>
                </a:gs>
                <a:gs pos="34000">
                  <a:srgbClr val="C00000"/>
                </a:gs>
                <a:gs pos="53000">
                  <a:schemeClr val="accent4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A90C745-1C98-4BA6-9EFD-84CEE489C8DA}"/>
                </a:ext>
              </a:extLst>
            </p:cNvPr>
            <p:cNvSpPr txBox="1"/>
            <p:nvPr/>
          </p:nvSpPr>
          <p:spPr>
            <a:xfrm>
              <a:off x="848716" y="3390539"/>
              <a:ext cx="8771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2010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15816E-938F-478B-8B07-B57B55FD8745}"/>
                </a:ext>
              </a:extLst>
            </p:cNvPr>
            <p:cNvSpPr txBox="1"/>
            <p:nvPr/>
          </p:nvSpPr>
          <p:spPr>
            <a:xfrm>
              <a:off x="2686705" y="3390539"/>
              <a:ext cx="8771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2013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96E7703-A271-42F1-827B-F126FCE2CA8B}"/>
                </a:ext>
              </a:extLst>
            </p:cNvPr>
            <p:cNvSpPr txBox="1"/>
            <p:nvPr/>
          </p:nvSpPr>
          <p:spPr>
            <a:xfrm>
              <a:off x="4524694" y="3390539"/>
              <a:ext cx="8771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2016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F9EA05F-9C78-4B7F-98C8-5987C9783309}"/>
                </a:ext>
              </a:extLst>
            </p:cNvPr>
            <p:cNvSpPr txBox="1"/>
            <p:nvPr/>
          </p:nvSpPr>
          <p:spPr>
            <a:xfrm>
              <a:off x="6362683" y="3390539"/>
              <a:ext cx="8771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2019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37E46FE-F143-4685-8F99-EB38D1CD6042}"/>
                </a:ext>
              </a:extLst>
            </p:cNvPr>
            <p:cNvSpPr txBox="1"/>
            <p:nvPr/>
          </p:nvSpPr>
          <p:spPr>
            <a:xfrm>
              <a:off x="8200672" y="3390539"/>
              <a:ext cx="8771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2022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2A27F37-5A2C-452E-9FF7-96BAC096D04D}"/>
                </a:ext>
              </a:extLst>
            </p:cNvPr>
            <p:cNvSpPr txBox="1"/>
            <p:nvPr/>
          </p:nvSpPr>
          <p:spPr>
            <a:xfrm>
              <a:off x="10038663" y="3390539"/>
              <a:ext cx="8771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2025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0BBC9E52-234B-4D67-B63E-32E4045B21EC}"/>
              </a:ext>
            </a:extLst>
          </p:cNvPr>
          <p:cNvSpPr/>
          <p:nvPr/>
        </p:nvSpPr>
        <p:spPr>
          <a:xfrm>
            <a:off x="10506076" y="1126628"/>
            <a:ext cx="1630279" cy="618941"/>
          </a:xfrm>
          <a:prstGeom prst="rect">
            <a:avLst/>
          </a:prstGeom>
          <a:solidFill>
            <a:srgbClr val="FE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_PowerPoint_Table_No_Spacer_Rows">
            <a:extLst>
              <a:ext uri="{FF2B5EF4-FFF2-40B4-BE49-F238E27FC236}">
                <a16:creationId xmlns:a16="http://schemas.microsoft.com/office/drawing/2014/main" id="{439D6710-ED02-42CF-B053-3E94C00D2D3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42899" y="2656406"/>
          <a:ext cx="11468100" cy="230060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866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66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6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680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92153">
                <a:tc>
                  <a:txBody>
                    <a:bodyPr/>
                    <a:lstStyle/>
                    <a:p>
                      <a:pPr marL="182880" marR="0" lvl="0" indent="-182880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SzPct val="90000"/>
                        <a:buFont typeface="Wingdings"/>
                        <a:buChar char=""/>
                        <a:tabLst>
                          <a:tab pos="182880" algn="l"/>
                        </a:tabLst>
                      </a:pPr>
                      <a:endParaRPr lang="en-US" sz="1200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lvl="0" indent="-182880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SzPct val="90000"/>
                        <a:buFont typeface="Wingdings"/>
                        <a:buChar char=""/>
                        <a:tabLst>
                          <a:tab pos="182880" algn="l"/>
                        </a:tabLst>
                      </a:pPr>
                      <a:endParaRPr lang="en-US" sz="1200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lvl="0" indent="-182880" algn="l" defTabSz="914400" rtl="0" eaLnBrk="1" latinLnBrk="0" hangingPunct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SzPct val="90000"/>
                        <a:buFont typeface="Wingdings"/>
                        <a:buChar char=""/>
                        <a:tabLst>
                          <a:tab pos="182880" algn="l"/>
                        </a:tabLst>
                      </a:pPr>
                      <a:endParaRPr lang="en-US" sz="1200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lvl="0" indent="-182880" algn="l" defTabSz="914400" rtl="0" eaLnBrk="1" latinLnBrk="0" hangingPunct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SzPct val="90000"/>
                        <a:buFont typeface="Wingdings"/>
                        <a:buChar char=""/>
                        <a:tabLst>
                          <a:tab pos="182880" algn="l"/>
                        </a:tabLst>
                      </a:pPr>
                      <a:endParaRPr lang="en-US" sz="1200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6330">
                <a:tc>
                  <a:txBody>
                    <a:bodyPr/>
                    <a:lstStyle/>
                    <a:p>
                      <a:pPr marL="182880" marR="0" lvl="0" indent="-182880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SzPct val="90000"/>
                        <a:buFont typeface="Wingdings"/>
                        <a:buChar char=""/>
                        <a:tabLst>
                          <a:tab pos="182880" algn="l"/>
                        </a:tabLst>
                      </a:pPr>
                      <a:endParaRPr lang="en-US" sz="1200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lvl="0" indent="-182880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SzPct val="90000"/>
                        <a:buFont typeface="Wingdings"/>
                        <a:buChar char=""/>
                        <a:tabLst>
                          <a:tab pos="182880" algn="l"/>
                        </a:tabLst>
                      </a:pPr>
                      <a:endParaRPr lang="en-US" sz="1200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lvl="0" indent="-182880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SzPct val="90000"/>
                        <a:buFont typeface="Wingdings"/>
                        <a:buChar char=""/>
                        <a:tabLst>
                          <a:tab pos="182880" algn="l"/>
                        </a:tabLst>
                      </a:pPr>
                      <a:endParaRPr lang="en-US" sz="1200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lvl="0" indent="-182880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SzPct val="90000"/>
                        <a:buFont typeface="Wingdings"/>
                        <a:buChar char=""/>
                        <a:tabLst>
                          <a:tab pos="182880" algn="l"/>
                        </a:tabLst>
                      </a:pPr>
                      <a:endParaRPr lang="en-US" sz="1200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378">
                <a:tc>
                  <a:txBody>
                    <a:bodyPr/>
                    <a:lstStyle/>
                    <a:p>
                      <a:pPr marL="182880" marR="0" lvl="0" indent="-182880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SzPct val="90000"/>
                        <a:buFont typeface="Wingdings"/>
                        <a:buChar char=""/>
                        <a:tabLst>
                          <a:tab pos="182880" algn="l"/>
                        </a:tabLst>
                      </a:pPr>
                      <a:endParaRPr lang="en-US" sz="1200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lvl="0" indent="-182880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SzPct val="90000"/>
                        <a:buFont typeface="Wingdings"/>
                        <a:buChar char=""/>
                        <a:tabLst>
                          <a:tab pos="182880" algn="l"/>
                        </a:tabLst>
                      </a:pPr>
                      <a:endParaRPr lang="en-US" sz="1200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lvl="0" indent="-182880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SzPct val="90000"/>
                        <a:buFont typeface="Wingdings"/>
                        <a:buChar char=""/>
                        <a:tabLst>
                          <a:tab pos="182880" algn="l"/>
                        </a:tabLst>
                      </a:pPr>
                      <a:endParaRPr lang="en-US" sz="1200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lvl="0" indent="-182880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SzPct val="90000"/>
                        <a:buFont typeface="Wingdings"/>
                        <a:buChar char=""/>
                        <a:tabLst>
                          <a:tab pos="182880" algn="l"/>
                        </a:tabLst>
                      </a:pPr>
                      <a:endParaRPr lang="en-US" sz="1200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744">
                <a:tc>
                  <a:txBody>
                    <a:bodyPr/>
                    <a:lstStyle/>
                    <a:p>
                      <a:pPr marL="182880" marR="0" lvl="0" indent="-182880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SzPct val="90000"/>
                        <a:buFont typeface="Wingdings"/>
                        <a:buChar char=""/>
                        <a:tabLst>
                          <a:tab pos="182880" algn="l"/>
                        </a:tabLst>
                      </a:pPr>
                      <a:endParaRPr lang="en-US" sz="1200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lvl="0" indent="-182880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SzPct val="90000"/>
                        <a:buFont typeface="Wingdings"/>
                        <a:buChar char=""/>
                        <a:tabLst>
                          <a:tab pos="182880" algn="l"/>
                        </a:tabLst>
                      </a:pPr>
                      <a:endParaRPr lang="en-US" sz="1200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lvl="0" indent="-182880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SzPct val="90000"/>
                        <a:buFont typeface="Wingdings"/>
                        <a:buChar char=""/>
                        <a:tabLst>
                          <a:tab pos="182880" algn="l"/>
                        </a:tabLst>
                      </a:pPr>
                      <a:endParaRPr lang="en-US" sz="1200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lvl="0" indent="-182880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SzPct val="90000"/>
                        <a:buFont typeface="Wingdings"/>
                        <a:buChar char=""/>
                        <a:tabLst>
                          <a:tab pos="182880" algn="l"/>
                        </a:tabLst>
                      </a:pPr>
                      <a:endParaRPr lang="en-US" sz="1200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MS Mincho"/>
                        <a:cs typeface="Times New Roman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1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A573BABC-5F3D-4AFA-A27A-9ABFD8B6118F}"/>
              </a:ext>
            </a:extLst>
          </p:cNvPr>
          <p:cNvSpPr txBox="1"/>
          <p:nvPr/>
        </p:nvSpPr>
        <p:spPr>
          <a:xfrm>
            <a:off x="8763451" y="3825022"/>
            <a:ext cx="1144864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RADIANCE </a:t>
            </a:r>
            <a:b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II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D8B90E-2862-4C03-A5CA-329135297D7C}"/>
              </a:ext>
            </a:extLst>
          </p:cNvPr>
          <p:cNvSpPr txBox="1"/>
          <p:nvPr/>
        </p:nvSpPr>
        <p:spPr>
          <a:xfrm>
            <a:off x="8036969" y="2568386"/>
            <a:ext cx="865943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TARGET </a:t>
            </a:r>
            <a:b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BP OFF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999952-2D92-4968-992E-8F54A1B56C9B}"/>
              </a:ext>
            </a:extLst>
          </p:cNvPr>
          <p:cNvSpPr txBox="1"/>
          <p:nvPr/>
        </p:nvSpPr>
        <p:spPr>
          <a:xfrm>
            <a:off x="9622599" y="2568386"/>
            <a:ext cx="1170512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TARGET BP I</a:t>
            </a:r>
            <a:b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PIVOTAL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24BB97-7F0D-4041-8ADD-1B536D67F7DF}"/>
              </a:ext>
            </a:extLst>
          </p:cNvPr>
          <p:cNvSpPr txBox="1"/>
          <p:nvPr/>
        </p:nvSpPr>
        <p:spPr>
          <a:xfrm>
            <a:off x="7891394" y="3262446"/>
            <a:ext cx="146811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SPYRAL </a:t>
            </a:r>
            <a:b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ON PIVOTAL</a:t>
            </a:r>
            <a:endParaRPr kumimoji="0" lang="en-US" sz="1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06A7F1-8BD8-4ED6-9384-3908047EBE41}"/>
              </a:ext>
            </a:extLst>
          </p:cNvPr>
          <p:cNvSpPr txBox="1"/>
          <p:nvPr/>
        </p:nvSpPr>
        <p:spPr>
          <a:xfrm>
            <a:off x="1183193" y="1317339"/>
            <a:ext cx="16083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Tech </a:t>
            </a:r>
            <a:r>
              <a:rPr lang="en-US" sz="1200" b="1" i="1" kern="0" dirty="0">
                <a:latin typeface="+mj-lt"/>
              </a:rPr>
              <a:t>triggers high interest</a:t>
            </a:r>
            <a:endParaRPr kumimoji="0" lang="en-US" sz="12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D689B76-0BB5-4AB7-9519-ADB529E9605F}"/>
              </a:ext>
            </a:extLst>
          </p:cNvPr>
          <p:cNvSpPr txBox="1"/>
          <p:nvPr/>
        </p:nvSpPr>
        <p:spPr>
          <a:xfrm>
            <a:off x="2904963" y="1132673"/>
            <a:ext cx="170121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Disillusionment from poorly executed clinical trials</a:t>
            </a:r>
            <a:endParaRPr kumimoji="0" lang="en-US" sz="12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88D4EA-34B4-4C76-8087-CC12102FAC0E}"/>
              </a:ext>
            </a:extLst>
          </p:cNvPr>
          <p:cNvSpPr txBox="1"/>
          <p:nvPr/>
        </p:nvSpPr>
        <p:spPr>
          <a:xfrm>
            <a:off x="4974966" y="1317339"/>
            <a:ext cx="22259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kern="0" dirty="0">
                <a:latin typeface="+mj-lt"/>
              </a:rPr>
              <a:t>Interest reemerges from enhanced clinical readout</a:t>
            </a:r>
            <a:endParaRPr kumimoji="0" lang="en-US" sz="12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8AE4B3-CB40-45EA-A4FD-52FF13FC45D8}"/>
              </a:ext>
            </a:extLst>
          </p:cNvPr>
          <p:cNvSpPr txBox="1"/>
          <p:nvPr/>
        </p:nvSpPr>
        <p:spPr>
          <a:xfrm>
            <a:off x="9438156" y="1317339"/>
            <a:ext cx="106792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kern="0" dirty="0">
                <a:latin typeface="+mj-lt"/>
              </a:rPr>
              <a:t>High</a:t>
            </a:r>
            <a:br>
              <a:rPr lang="en-US" sz="1200" b="1" i="1" kern="0" dirty="0">
                <a:latin typeface="+mj-lt"/>
              </a:rPr>
            </a:br>
            <a:r>
              <a:rPr lang="en-US" sz="1200" b="1" i="1" kern="0" dirty="0">
                <a:latin typeface="+mj-lt"/>
              </a:rPr>
              <a:t>productivity</a:t>
            </a:r>
            <a:endParaRPr kumimoji="0" lang="en-US" sz="12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CAA450-A67D-4885-A356-16CA632D506D}"/>
              </a:ext>
            </a:extLst>
          </p:cNvPr>
          <p:cNvSpPr txBox="1"/>
          <p:nvPr/>
        </p:nvSpPr>
        <p:spPr>
          <a:xfrm>
            <a:off x="2649424" y="3367111"/>
            <a:ext cx="691216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 anchor="b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HTN-2</a:t>
            </a:r>
            <a:endParaRPr kumimoji="0" lang="en-US" sz="14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5D6FFE0-7A92-4346-9524-82C24E36D5AE}"/>
              </a:ext>
            </a:extLst>
          </p:cNvPr>
          <p:cNvSpPr txBox="1"/>
          <p:nvPr/>
        </p:nvSpPr>
        <p:spPr>
          <a:xfrm>
            <a:off x="1641758" y="3367111"/>
            <a:ext cx="691215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 anchor="b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HTN-1</a:t>
            </a:r>
            <a:endParaRPr kumimoji="0" lang="en-US" sz="14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FABB94C-828E-4FD0-A5A9-BCCF98CD9F3B}"/>
              </a:ext>
            </a:extLst>
          </p:cNvPr>
          <p:cNvSpPr txBox="1"/>
          <p:nvPr/>
        </p:nvSpPr>
        <p:spPr>
          <a:xfrm>
            <a:off x="3822340" y="3367111"/>
            <a:ext cx="691215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 anchor="b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HTN-3</a:t>
            </a:r>
            <a:endParaRPr kumimoji="0" lang="en-US" sz="14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D2EDA6F-0187-4B9F-8049-9101FDA4A553}"/>
              </a:ext>
            </a:extLst>
          </p:cNvPr>
          <p:cNvSpPr txBox="1"/>
          <p:nvPr/>
        </p:nvSpPr>
        <p:spPr>
          <a:xfrm>
            <a:off x="4485540" y="3277052"/>
            <a:ext cx="805029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SPYRAL</a:t>
            </a:r>
            <a:b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FE421F7-3976-4663-924C-A431FEA35FBA}"/>
              </a:ext>
            </a:extLst>
          </p:cNvPr>
          <p:cNvSpPr txBox="1"/>
          <p:nvPr/>
        </p:nvSpPr>
        <p:spPr>
          <a:xfrm>
            <a:off x="4870281" y="3825022"/>
            <a:ext cx="1095172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RADIANCE</a:t>
            </a:r>
            <a:b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SOLO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DE0613D-A3B6-4160-9497-7CEEA4363D47}"/>
              </a:ext>
            </a:extLst>
          </p:cNvPr>
          <p:cNvSpPr txBox="1"/>
          <p:nvPr/>
        </p:nvSpPr>
        <p:spPr>
          <a:xfrm>
            <a:off x="6287738" y="3277052"/>
            <a:ext cx="1271503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SPYRAL</a:t>
            </a:r>
            <a:b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OFF PIVOTAL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916028A-2477-4480-A925-5DA2C5216E00}"/>
              </a:ext>
            </a:extLst>
          </p:cNvPr>
          <p:cNvSpPr txBox="1"/>
          <p:nvPr/>
        </p:nvSpPr>
        <p:spPr>
          <a:xfrm>
            <a:off x="5327150" y="3277052"/>
            <a:ext cx="805029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SYPRAL</a:t>
            </a:r>
            <a:b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OFF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A2DBEE4-B12A-4B30-BBE0-2FA7BF456BAA}"/>
              </a:ext>
            </a:extLst>
          </p:cNvPr>
          <p:cNvSpPr txBox="1"/>
          <p:nvPr/>
        </p:nvSpPr>
        <p:spPr>
          <a:xfrm>
            <a:off x="381002" y="5051227"/>
            <a:ext cx="5465066" cy="11833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sz="1200" b="1" dirty="0"/>
              <a:t>What went wrong with Medtronic’s SYMPLICITY HTN-3 Trial?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Population Studied: TR-HTN (avg 5.1 HTN meds)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Procedure: Operator experience, lack of understanding of where to treat to achieve proper ablation, and mono electrode catheter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Trial Conduct and Endpoints Definitions: Confounding factors such as medications were not adequately controlled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1A2E8DE-FB69-46E8-A030-DC9A41431E5D}"/>
              </a:ext>
            </a:extLst>
          </p:cNvPr>
          <p:cNvSpPr txBox="1"/>
          <p:nvPr/>
        </p:nvSpPr>
        <p:spPr>
          <a:xfrm>
            <a:off x="1305671" y="4416372"/>
            <a:ext cx="1276310" cy="507831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 anchor="b" anchorCtr="0">
            <a:spAutoFit/>
          </a:bodyPr>
          <a:lstStyle/>
          <a:p>
            <a:pPr lvl="0" algn="ctr" defTabSz="1219170">
              <a:defRPr/>
            </a:pPr>
            <a:r>
              <a:rPr lang="en-US" sz="900" i="1" kern="0" dirty="0">
                <a:latin typeface="+mj-lt"/>
              </a:rPr>
              <a:t>Medtronic announces </a:t>
            </a:r>
            <a:br>
              <a:rPr lang="en-US" sz="900" i="1" kern="0" dirty="0">
                <a:latin typeface="+mj-lt"/>
              </a:rPr>
            </a:br>
            <a:r>
              <a:rPr lang="en-US" sz="900" i="1" kern="0" dirty="0">
                <a:latin typeface="+mj-lt"/>
              </a:rPr>
              <a:t>acquisition of </a:t>
            </a:r>
            <a:br>
              <a:rPr lang="en-US" sz="900" i="1" kern="0" dirty="0">
                <a:latin typeface="+mj-lt"/>
              </a:rPr>
            </a:br>
            <a:r>
              <a:rPr lang="en-US" sz="900" i="1" kern="0" dirty="0" err="1">
                <a:latin typeface="+mj-lt"/>
              </a:rPr>
              <a:t>Ardian</a:t>
            </a:r>
            <a:r>
              <a:rPr lang="en-US" sz="900" i="1" kern="0" dirty="0">
                <a:latin typeface="+mj-lt"/>
              </a:rPr>
              <a:t> for $800M</a:t>
            </a:r>
            <a:endParaRPr kumimoji="0" lang="en-US" sz="9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A58D44D-4344-4EE0-B134-D2CB40158FD7}"/>
              </a:ext>
            </a:extLst>
          </p:cNvPr>
          <p:cNvGrpSpPr/>
          <p:nvPr/>
        </p:nvGrpSpPr>
        <p:grpSpPr>
          <a:xfrm>
            <a:off x="10790228" y="1298091"/>
            <a:ext cx="1205167" cy="409285"/>
            <a:chOff x="9865604" y="4590677"/>
            <a:chExt cx="1205167" cy="40928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8C238CA-C39C-4EF9-8ED3-B92E5EB2FCB3}"/>
                </a:ext>
              </a:extLst>
            </p:cNvPr>
            <p:cNvSpPr/>
            <p:nvPr/>
          </p:nvSpPr>
          <p:spPr>
            <a:xfrm>
              <a:off x="9865604" y="4590677"/>
              <a:ext cx="181911" cy="16052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112F31F-D281-4978-AC30-16D8DFFBA34E}"/>
                </a:ext>
              </a:extLst>
            </p:cNvPr>
            <p:cNvSpPr/>
            <p:nvPr/>
          </p:nvSpPr>
          <p:spPr>
            <a:xfrm>
              <a:off x="9865604" y="4832002"/>
              <a:ext cx="181911" cy="160526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EA54EB4-C8B0-4491-88F9-C047844ED19B}"/>
                </a:ext>
              </a:extLst>
            </p:cNvPr>
            <p:cNvSpPr/>
            <p:nvPr/>
          </p:nvSpPr>
          <p:spPr>
            <a:xfrm>
              <a:off x="10039391" y="4599164"/>
              <a:ext cx="1031380" cy="1520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 b="1" dirty="0">
                  <a:solidFill>
                    <a:schemeClr val="tx1"/>
                  </a:solidFill>
                </a:rPr>
                <a:t>High Interest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98976B9-4263-429E-A304-FB2B6E71E9C5}"/>
                </a:ext>
              </a:extLst>
            </p:cNvPr>
            <p:cNvSpPr/>
            <p:nvPr/>
          </p:nvSpPr>
          <p:spPr>
            <a:xfrm>
              <a:off x="10039391" y="4847923"/>
              <a:ext cx="1031380" cy="1520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 b="1" dirty="0">
                  <a:solidFill>
                    <a:schemeClr val="tx1"/>
                  </a:solidFill>
                </a:rPr>
                <a:t>Low Interest</a:t>
              </a:r>
            </a:p>
          </p:txBody>
        </p:sp>
      </p:grpSp>
      <p:pic>
        <p:nvPicPr>
          <p:cNvPr id="36" name="Picture 35" descr="ASI-logo-final.gif">
            <a:extLst>
              <a:ext uri="{FF2B5EF4-FFF2-40B4-BE49-F238E27FC236}">
                <a16:creationId xmlns:a16="http://schemas.microsoft.com/office/drawing/2014/main" id="{7679163E-811C-4213-9199-34CAA4846E00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22935" y="2746876"/>
            <a:ext cx="854221" cy="38346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9D16BFC-2BA6-4AFC-80EC-B8F7972C7F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776" y="4002411"/>
            <a:ext cx="923038" cy="15977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551DB6F-F06C-48E8-86AB-DEE786A138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490" y="3438040"/>
            <a:ext cx="947240" cy="16172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311BF1BD-68C2-4120-AD75-41CC19F03802}"/>
              </a:ext>
            </a:extLst>
          </p:cNvPr>
          <p:cNvSpPr txBox="1"/>
          <p:nvPr/>
        </p:nvSpPr>
        <p:spPr>
          <a:xfrm>
            <a:off x="299405" y="4402405"/>
            <a:ext cx="115037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pPr marL="0" marR="0" lvl="0" indent="0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Key M&amp;A Event</a:t>
            </a:r>
            <a:endParaRPr kumimoji="0" lang="en-US" sz="14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318D954-403D-4F4E-A420-15BDC50656F9}"/>
              </a:ext>
            </a:extLst>
          </p:cNvPr>
          <p:cNvSpPr txBox="1"/>
          <p:nvPr/>
        </p:nvSpPr>
        <p:spPr>
          <a:xfrm>
            <a:off x="5965453" y="2562984"/>
            <a:ext cx="1332417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PEREGRINE</a:t>
            </a:r>
            <a:b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POST MARKET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AE77E63-7E96-4393-8FB5-BFE6EE0EB2ED}"/>
              </a:ext>
            </a:extLst>
          </p:cNvPr>
          <p:cNvSpPr txBox="1"/>
          <p:nvPr/>
        </p:nvSpPr>
        <p:spPr>
          <a:xfrm>
            <a:off x="6260835" y="5051227"/>
            <a:ext cx="5465066" cy="11008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sz="1200" b="1" dirty="0"/>
              <a:t>What has changed?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Modified Population: Uncontrolled HTN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Procedure: Optimizing ablations and catheter designs; treatment of accessories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Trial Conduct and Endpoints Definitions: Drug compliance testing, BP entry requirements, ABPM as primary endpoint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3C4DE0F-F10F-48D3-8B90-2E5A1972D0DD}"/>
              </a:ext>
            </a:extLst>
          </p:cNvPr>
          <p:cNvSpPr txBox="1"/>
          <p:nvPr/>
        </p:nvSpPr>
        <p:spPr>
          <a:xfrm>
            <a:off x="7456960" y="3829676"/>
            <a:ext cx="1144864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RADIANCE </a:t>
            </a:r>
            <a:b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TRIO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31234BE-7337-49DF-B78C-A83CA7417234}"/>
              </a:ext>
            </a:extLst>
          </p:cNvPr>
          <p:cNvSpPr txBox="1"/>
          <p:nvPr/>
        </p:nvSpPr>
        <p:spPr>
          <a:xfrm>
            <a:off x="6021560" y="4434732"/>
            <a:ext cx="1276310" cy="507831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 anchor="b" anchorCtr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buClr>
                <a:srgbClr val="1F497D">
                  <a:lumMod val="75000"/>
                </a:srgbClr>
              </a:buClr>
              <a:defRPr/>
            </a:pPr>
            <a:r>
              <a:rPr lang="en-US" sz="900" dirty="0" err="1"/>
              <a:t>Recor</a:t>
            </a:r>
            <a:r>
              <a:rPr lang="en-US" sz="900" dirty="0"/>
              <a:t> is acquired by Otsuka Pharmaceuticals for undisclosed amount</a:t>
            </a:r>
          </a:p>
        </p:txBody>
      </p:sp>
    </p:spTree>
    <p:extLst>
      <p:ext uri="{BB962C8B-B14F-4D97-AF65-F5344CB8AC3E}">
        <p14:creationId xmlns:p14="http://schemas.microsoft.com/office/powerpoint/2010/main" val="1169102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95565" y="1249451"/>
            <a:ext cx="11207250" cy="4666749"/>
          </a:xfrm>
        </p:spPr>
        <p:txBody>
          <a:bodyPr/>
          <a:lstStyle/>
          <a:p>
            <a:r>
              <a:rPr lang="en-US" dirty="0"/>
              <a:t>Nerve location varies </a:t>
            </a:r>
            <a:r>
              <a:rPr lang="en-US" dirty="0">
                <a:sym typeface="Wingdings"/>
              </a:rPr>
              <a:t> circumferential ablation is important</a:t>
            </a:r>
          </a:p>
          <a:p>
            <a:r>
              <a:rPr lang="en-US" dirty="0">
                <a:sym typeface="Wingdings"/>
              </a:rPr>
              <a:t>Nerve depth varies  depth of penetration of ablative agent / energy is important</a:t>
            </a:r>
          </a:p>
          <a:p>
            <a:pPr lvl="1"/>
            <a:endParaRPr lang="en-US" dirty="0">
              <a:sym typeface="Wingding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41390" y="244684"/>
            <a:ext cx="10515600" cy="638922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Nerve Depth and Location Impact </a:t>
            </a:r>
            <a:r>
              <a:rPr lang="en-US" sz="2800" dirty="0">
                <a:solidFill>
                  <a:schemeClr val="tx1"/>
                </a:solidFill>
              </a:rPr>
              <a:t>Denervation </a:t>
            </a:r>
            <a:r>
              <a:rPr lang="en-US" sz="2800" dirty="0"/>
              <a:t>Efficacy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556" y="2384282"/>
            <a:ext cx="4546069" cy="34255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18300" y="5902609"/>
            <a:ext cx="3073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Sebastian </a:t>
            </a:r>
            <a:r>
              <a:rPr lang="en-US" sz="1600" dirty="0" err="1"/>
              <a:t>Ewen</a:t>
            </a:r>
            <a:r>
              <a:rPr lang="en-US" sz="1600" dirty="0"/>
              <a:t>, </a:t>
            </a:r>
            <a:r>
              <a:rPr lang="en-US" sz="1600" dirty="0" err="1"/>
              <a:t>EuroPCR</a:t>
            </a:r>
            <a:r>
              <a:rPr lang="en-US" sz="1600" dirty="0"/>
              <a:t> 2018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181" y="2367728"/>
            <a:ext cx="5174714" cy="387343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779963" y="5987808"/>
            <a:ext cx="26420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Felix </a:t>
            </a:r>
            <a:r>
              <a:rPr lang="en-US" sz="1600" dirty="0" err="1"/>
              <a:t>Mahfoud</a:t>
            </a:r>
            <a:r>
              <a:rPr lang="en-US" sz="1600" dirty="0"/>
              <a:t>, </a:t>
            </a:r>
            <a:r>
              <a:rPr lang="en-US" sz="1600" dirty="0" err="1"/>
              <a:t>EuroPCR</a:t>
            </a:r>
            <a:r>
              <a:rPr lang="en-US" sz="1600" dirty="0"/>
              <a:t> 2018</a:t>
            </a:r>
          </a:p>
        </p:txBody>
      </p:sp>
    </p:spTree>
    <p:extLst>
      <p:ext uri="{BB962C8B-B14F-4D97-AF65-F5344CB8AC3E}">
        <p14:creationId xmlns:p14="http://schemas.microsoft.com/office/powerpoint/2010/main" val="4225906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EDC10AB-621C-614F-8720-5432C9E0DB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777253"/>
              </p:ext>
            </p:extLst>
          </p:nvPr>
        </p:nvGraphicFramePr>
        <p:xfrm>
          <a:off x="5488142" y="1276359"/>
          <a:ext cx="6399058" cy="493776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399058">
                  <a:extLst>
                    <a:ext uri="{9D8B030D-6E8A-4147-A177-3AD203B41FA5}">
                      <a16:colId xmlns:a16="http://schemas.microsoft.com/office/drawing/2014/main" val="3717275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b="1" dirty="0"/>
                    </a:p>
                    <a:p>
                      <a:r>
                        <a:rPr lang="en-US" b="1" dirty="0"/>
                        <a:t>RF RDN</a:t>
                      </a:r>
                    </a:p>
                    <a:p>
                      <a:r>
                        <a:rPr lang="en-US" b="1" dirty="0" err="1"/>
                        <a:t>Spyral</a:t>
                      </a:r>
                      <a:endParaRPr lang="en-US" b="1" dirty="0"/>
                    </a:p>
                    <a:p>
                      <a:endParaRPr lang="en-US" b="1" dirty="0"/>
                    </a:p>
                    <a:p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718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1" dirty="0"/>
                    </a:p>
                    <a:p>
                      <a:r>
                        <a:rPr lang="en-US" b="1" dirty="0"/>
                        <a:t>Ultrasound RDN</a:t>
                      </a:r>
                    </a:p>
                    <a:p>
                      <a:r>
                        <a:rPr lang="en-US" b="1" dirty="0"/>
                        <a:t>Paradise</a:t>
                      </a:r>
                    </a:p>
                    <a:p>
                      <a:endParaRPr lang="en-US" b="1" dirty="0"/>
                    </a:p>
                    <a:p>
                      <a:endParaRPr lang="en-US" b="1" dirty="0"/>
                    </a:p>
                    <a:p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35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1" dirty="0"/>
                    </a:p>
                    <a:p>
                      <a:r>
                        <a:rPr lang="en-US" b="1" dirty="0"/>
                        <a:t>Chemical RDN</a:t>
                      </a:r>
                    </a:p>
                    <a:p>
                      <a:r>
                        <a:rPr lang="en-US" b="1" dirty="0"/>
                        <a:t>Peregrine</a:t>
                      </a:r>
                    </a:p>
                    <a:p>
                      <a:endParaRPr lang="en-US" b="1" dirty="0"/>
                    </a:p>
                    <a:p>
                      <a:endParaRPr lang="en-US" b="1" dirty="0"/>
                    </a:p>
                    <a:p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61684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FBB7648-BC39-B744-8997-1FB99495F1E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83537" y="188252"/>
            <a:ext cx="8440144" cy="703304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Renal Denervation Technologies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ECC5CB-4D3C-5544-95D6-EFDE35ECB4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79" r="19730"/>
          <a:stretch/>
        </p:blipFill>
        <p:spPr>
          <a:xfrm>
            <a:off x="307778" y="1276359"/>
            <a:ext cx="4607859" cy="4991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FD1738-5343-6C43-8DF9-89A1A37248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887" y="1476312"/>
            <a:ext cx="3810000" cy="1079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D8DD13-6082-EF47-A381-1CFF489759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3666" y="3020301"/>
            <a:ext cx="4199221" cy="1189779"/>
          </a:xfrm>
          <a:prstGeom prst="rect">
            <a:avLst/>
          </a:prstGeom>
        </p:spPr>
      </p:pic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6D6FBF27-111F-5D47-8C55-149B14D7AB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/>
          <a:srcRect l="11535" t="13951" r="12174" b="34211"/>
          <a:stretch/>
        </p:blipFill>
        <p:spPr>
          <a:xfrm>
            <a:off x="7591240" y="4526129"/>
            <a:ext cx="3928950" cy="1634203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0CB6E96-FD0F-E64F-8678-7AC8CAA0BA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4249" y="1416298"/>
            <a:ext cx="9525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18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ADE075-6402-414E-8913-A771D3345F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1251" y="158038"/>
            <a:ext cx="10498238" cy="703304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Spyral Simplicity - Summary of Clinical Evidence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65DCE1-8294-4C26-A2B7-7873BF457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78" y="1979568"/>
            <a:ext cx="3657600" cy="21908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72C002-4FA4-403A-A638-8D1C685C8FCB}"/>
              </a:ext>
            </a:extLst>
          </p:cNvPr>
          <p:cNvSpPr txBox="1"/>
          <p:nvPr/>
        </p:nvSpPr>
        <p:spPr>
          <a:xfrm>
            <a:off x="201397" y="1282897"/>
            <a:ext cx="39063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/>
              <a:t>Spyral-HTN OFF MED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E42732-E412-4234-916B-5DD43957A386}"/>
              </a:ext>
            </a:extLst>
          </p:cNvPr>
          <p:cNvSpPr txBox="1"/>
          <p:nvPr/>
        </p:nvSpPr>
        <p:spPr>
          <a:xfrm>
            <a:off x="2405427" y="4204443"/>
            <a:ext cx="164807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800" dirty="0"/>
              <a:t>Bohm et al Lancet 2020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134D72-5301-4FAC-A09D-44A1FFAA7721}"/>
              </a:ext>
            </a:extLst>
          </p:cNvPr>
          <p:cNvSpPr txBox="1"/>
          <p:nvPr/>
        </p:nvSpPr>
        <p:spPr>
          <a:xfrm>
            <a:off x="244115" y="4497754"/>
            <a:ext cx="382092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ScalaLancetPro-Bold"/>
              </a:rPr>
              <a:t>S</a:t>
            </a:r>
            <a:r>
              <a:rPr lang="en-US" sz="1800" b="1" i="0" u="none" strike="noStrike" baseline="0" dirty="0">
                <a:latin typeface="ScalaLancetPro-Bold"/>
              </a:rPr>
              <a:t>uperiority of catheter-based renal denervation compared with a sham</a:t>
            </a:r>
          </a:p>
          <a:p>
            <a:pPr algn="ctr"/>
            <a:r>
              <a:rPr lang="en-US" sz="1800" b="1" i="0" u="none" strike="noStrike" baseline="0" dirty="0">
                <a:latin typeface="ScalaLancetPro-Bold"/>
              </a:rPr>
              <a:t>procedure to safely lower blood pressure in the absence of antihypertensive medications.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D7D38B-5685-473C-8C12-C0E6A5B4C182}"/>
              </a:ext>
            </a:extLst>
          </p:cNvPr>
          <p:cNvSpPr txBox="1"/>
          <p:nvPr/>
        </p:nvSpPr>
        <p:spPr>
          <a:xfrm>
            <a:off x="4177880" y="1282897"/>
            <a:ext cx="39063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/>
              <a:t>Spyral-HTN ON MED - Pilot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689B21-30EE-4723-B9A0-0781EA5F1C60}"/>
              </a:ext>
            </a:extLst>
          </p:cNvPr>
          <p:cNvSpPr txBox="1"/>
          <p:nvPr/>
        </p:nvSpPr>
        <p:spPr>
          <a:xfrm>
            <a:off x="4220598" y="4497754"/>
            <a:ext cx="382092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i="0" u="none" strike="noStrike" baseline="0" dirty="0">
                <a:latin typeface="ScalaLancetPro-Bold"/>
              </a:rPr>
              <a:t>Renal denervation in the main renal arteries and branches significantly reduced blood pressure compared</a:t>
            </a:r>
          </a:p>
          <a:p>
            <a:pPr algn="ctr"/>
            <a:r>
              <a:rPr lang="en-US" sz="1800" b="1" i="0" u="none" strike="noStrike" baseline="0" dirty="0">
                <a:latin typeface="ScalaLancetPro-Bold"/>
              </a:rPr>
              <a:t>with sham control with no major safety events. 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4C2F2A-32ED-4C47-BE47-5574FF736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2261" y="1955082"/>
            <a:ext cx="3657600" cy="223981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05BC48D-A5E0-4064-B3CB-1CDF3EA7C058}"/>
              </a:ext>
            </a:extLst>
          </p:cNvPr>
          <p:cNvSpPr txBox="1"/>
          <p:nvPr/>
        </p:nvSpPr>
        <p:spPr>
          <a:xfrm>
            <a:off x="8084243" y="1282897"/>
            <a:ext cx="39063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Simplicity Global Registry</a:t>
            </a:r>
            <a:endParaRPr lang="en-US" sz="18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9EABB9-314C-452F-9D4B-4793E676A9FA}"/>
              </a:ext>
            </a:extLst>
          </p:cNvPr>
          <p:cNvSpPr txBox="1"/>
          <p:nvPr/>
        </p:nvSpPr>
        <p:spPr>
          <a:xfrm>
            <a:off x="8254633" y="4497754"/>
            <a:ext cx="38209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0" u="none" strike="noStrike" baseline="0">
                <a:latin typeface="ScalaLancetPro-Bold"/>
              </a:defRPr>
            </a:lvl1pPr>
          </a:lstStyle>
          <a:p>
            <a:pPr algn="ctr"/>
            <a:r>
              <a:rPr lang="en-US" dirty="0" err="1"/>
              <a:t>Symplicity</a:t>
            </a:r>
            <a:r>
              <a:rPr lang="en-US" dirty="0"/>
              <a:t> system led to significant and clinically meaningful reductions in blood pressure that were sustained out to 3 years post procedure</a:t>
            </a:r>
          </a:p>
        </p:txBody>
      </p:sp>
      <p:pic>
        <p:nvPicPr>
          <p:cNvPr id="1026" name="Picture 2" descr="Sham Controlled Trials to Real World Evidence &#10;Blood pressure Change (mmHg) &#10;sep &#10;sep ">
            <a:extLst>
              <a:ext uri="{FF2B5EF4-FFF2-40B4-BE49-F238E27FC236}">
                <a16:creationId xmlns:a16="http://schemas.microsoft.com/office/drawing/2014/main" id="{A43EE381-C797-4FDA-963F-210985B242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72" t="27848" r="1700" b="10961"/>
          <a:stretch/>
        </p:blipFill>
        <p:spPr bwMode="auto">
          <a:xfrm>
            <a:off x="8906352" y="1853396"/>
            <a:ext cx="2262145" cy="2443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3A64C13-5AD1-4594-8AC7-E56199128242}"/>
              </a:ext>
            </a:extLst>
          </p:cNvPr>
          <p:cNvSpPr txBox="1"/>
          <p:nvPr/>
        </p:nvSpPr>
        <p:spPr>
          <a:xfrm>
            <a:off x="6291822" y="4215093"/>
            <a:ext cx="164807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800" dirty="0"/>
              <a:t>Kandzari et al Lancet 2018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449E3B-0927-46C2-B640-B9A3D2FA3E0B}"/>
              </a:ext>
            </a:extLst>
          </p:cNvPr>
          <p:cNvSpPr txBox="1"/>
          <p:nvPr/>
        </p:nvSpPr>
        <p:spPr>
          <a:xfrm>
            <a:off x="10094667" y="4215093"/>
            <a:ext cx="164807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800" dirty="0"/>
              <a:t>Mahfoud et al </a:t>
            </a:r>
            <a:r>
              <a:rPr lang="en-US" sz="800" dirty="0" err="1"/>
              <a:t>EuroPCR</a:t>
            </a:r>
            <a:r>
              <a:rPr lang="en-US" sz="800" dirty="0"/>
              <a:t> 2021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6540ACE-6694-4F37-B6A1-A2BEA81B7ECE}"/>
              </a:ext>
            </a:extLst>
          </p:cNvPr>
          <p:cNvCxnSpPr>
            <a:cxnSpLocks/>
          </p:cNvCxnSpPr>
          <p:nvPr/>
        </p:nvCxnSpPr>
        <p:spPr>
          <a:xfrm>
            <a:off x="4137048" y="1188681"/>
            <a:ext cx="0" cy="5029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1F72645-6F23-4A0B-8EE6-A84F9C1D9B48}"/>
              </a:ext>
            </a:extLst>
          </p:cNvPr>
          <p:cNvCxnSpPr>
            <a:cxnSpLocks/>
          </p:cNvCxnSpPr>
          <p:nvPr/>
        </p:nvCxnSpPr>
        <p:spPr>
          <a:xfrm>
            <a:off x="8097263" y="1188681"/>
            <a:ext cx="0" cy="5029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5501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C7135E6-893B-4B45-A5E8-15F1EFC045C5}"/>
              </a:ext>
            </a:extLst>
          </p:cNvPr>
          <p:cNvGrpSpPr/>
          <p:nvPr/>
        </p:nvGrpSpPr>
        <p:grpSpPr>
          <a:xfrm>
            <a:off x="6515843" y="1883517"/>
            <a:ext cx="3164429" cy="2909767"/>
            <a:chOff x="6917239" y="2506039"/>
            <a:chExt cx="4219238" cy="336952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B2CCB30-21F3-6143-860D-D669BFDD9D6D}"/>
                </a:ext>
              </a:extLst>
            </p:cNvPr>
            <p:cNvSpPr/>
            <p:nvPr/>
          </p:nvSpPr>
          <p:spPr>
            <a:xfrm>
              <a:off x="8182704" y="2506039"/>
              <a:ext cx="420624" cy="3319272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A6BB4AD-44A8-A44B-974F-2D559B718B9D}"/>
                </a:ext>
              </a:extLst>
            </p:cNvPr>
            <p:cNvSpPr/>
            <p:nvPr/>
          </p:nvSpPr>
          <p:spPr>
            <a:xfrm>
              <a:off x="6917239" y="2506039"/>
              <a:ext cx="1051560" cy="3319272"/>
            </a:xfrm>
            <a:prstGeom prst="rect">
              <a:avLst/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D21515B-47BD-7044-B1CD-24D73B828DC8}"/>
                </a:ext>
              </a:extLst>
            </p:cNvPr>
            <p:cNvSpPr/>
            <p:nvPr/>
          </p:nvSpPr>
          <p:spPr>
            <a:xfrm>
              <a:off x="8603589" y="2506039"/>
              <a:ext cx="2532888" cy="3319272"/>
            </a:xfrm>
            <a:prstGeom prst="rect">
              <a:avLst/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TextBox 2">
              <a:extLst>
                <a:ext uri="{FF2B5EF4-FFF2-40B4-BE49-F238E27FC236}">
                  <a16:creationId xmlns:a16="http://schemas.microsoft.com/office/drawing/2014/main" id="{E7C0E5F7-1FD0-F14A-B896-C31B964A3C6F}"/>
                </a:ext>
              </a:extLst>
            </p:cNvPr>
            <p:cNvSpPr txBox="1"/>
            <p:nvPr/>
          </p:nvSpPr>
          <p:spPr>
            <a:xfrm>
              <a:off x="7975332" y="5487822"/>
              <a:ext cx="835368" cy="387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88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Morning</a:t>
              </a:r>
            </a:p>
            <a:p>
              <a:pPr algn="ctr"/>
              <a:r>
                <a:rPr lang="en-US" sz="788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</a:t>
              </a:r>
              <a:r>
                <a:rPr lang="en-US" sz="788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=0.73</a:t>
              </a:r>
              <a:endParaRPr lang="en-US" sz="788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TextBox 2">
              <a:extLst>
                <a:ext uri="{FF2B5EF4-FFF2-40B4-BE49-F238E27FC236}">
                  <a16:creationId xmlns:a16="http://schemas.microsoft.com/office/drawing/2014/main" id="{6BDF2E7F-0F8C-5F4D-9E11-D7EDF72E9C98}"/>
                </a:ext>
              </a:extLst>
            </p:cNvPr>
            <p:cNvSpPr txBox="1"/>
            <p:nvPr/>
          </p:nvSpPr>
          <p:spPr>
            <a:xfrm>
              <a:off x="6992786" y="5487822"/>
              <a:ext cx="835368" cy="387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88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Nighttime</a:t>
              </a:r>
            </a:p>
            <a:p>
              <a:pPr algn="ctr"/>
              <a:r>
                <a:rPr lang="en-US" sz="788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</a:t>
              </a:r>
              <a:r>
                <a:rPr lang="en-US" sz="788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=0.85</a:t>
              </a:r>
              <a:endParaRPr lang="en-US" sz="788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2">
              <a:extLst>
                <a:ext uri="{FF2B5EF4-FFF2-40B4-BE49-F238E27FC236}">
                  <a16:creationId xmlns:a16="http://schemas.microsoft.com/office/drawing/2014/main" id="{6DF4DF51-6496-1544-8313-26A91BE304DC}"/>
                </a:ext>
              </a:extLst>
            </p:cNvPr>
            <p:cNvSpPr txBox="1"/>
            <p:nvPr/>
          </p:nvSpPr>
          <p:spPr>
            <a:xfrm>
              <a:off x="9434337" y="5487822"/>
              <a:ext cx="835368" cy="387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88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Daytime</a:t>
              </a:r>
            </a:p>
            <a:p>
              <a:pPr algn="ctr"/>
              <a:r>
                <a:rPr lang="en-US" sz="788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</a:t>
              </a:r>
              <a:r>
                <a:rPr lang="en-US" sz="788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=0.64</a:t>
              </a:r>
              <a:endParaRPr lang="en-US" sz="788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F1D22082-710B-E044-B749-6C47DD080D4E}"/>
              </a:ext>
            </a:extLst>
          </p:cNvPr>
          <p:cNvSpPr/>
          <p:nvPr/>
        </p:nvSpPr>
        <p:spPr>
          <a:xfrm>
            <a:off x="1655379" y="1415612"/>
            <a:ext cx="4251960" cy="3945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RDN</a:t>
            </a:r>
            <a:endParaRPr lang="en-US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6BE846-8E2D-6844-84DA-3FFCC8E81BBD}"/>
              </a:ext>
            </a:extLst>
          </p:cNvPr>
          <p:cNvSpPr/>
          <p:nvPr/>
        </p:nvSpPr>
        <p:spPr>
          <a:xfrm rot="16200000">
            <a:off x="682100" y="2833043"/>
            <a:ext cx="173316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Systolic  Blood Pressure (mmHg)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29693C-026E-3C4F-BF33-266AEBDDB81B}"/>
              </a:ext>
            </a:extLst>
          </p:cNvPr>
          <p:cNvSpPr/>
          <p:nvPr/>
        </p:nvSpPr>
        <p:spPr>
          <a:xfrm>
            <a:off x="6009982" y="1415612"/>
            <a:ext cx="4251960" cy="3945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Sham Control</a:t>
            </a:r>
            <a:endParaRPr lang="en-US" b="1" baseline="30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34A16B-B634-B64B-AF26-9A2D0A6B5ADB}"/>
              </a:ext>
            </a:extLst>
          </p:cNvPr>
          <p:cNvSpPr txBox="1"/>
          <p:nvPr/>
        </p:nvSpPr>
        <p:spPr>
          <a:xfrm>
            <a:off x="2005206" y="2600554"/>
            <a:ext cx="804391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8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Baseline mean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B6EDC1-E2EC-344D-885D-F2C71FFD14C1}"/>
              </a:ext>
            </a:extLst>
          </p:cNvPr>
          <p:cNvSpPr txBox="1"/>
          <p:nvPr/>
        </p:nvSpPr>
        <p:spPr>
          <a:xfrm>
            <a:off x="6362136" y="2632789"/>
            <a:ext cx="905035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8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Baseline mean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2C0FC8-CF4D-0341-AFD2-A8AE3B657F86}"/>
              </a:ext>
            </a:extLst>
          </p:cNvPr>
          <p:cNvSpPr txBox="1"/>
          <p:nvPr/>
        </p:nvSpPr>
        <p:spPr>
          <a:xfrm>
            <a:off x="2005206" y="3081342"/>
            <a:ext cx="626525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8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3M mean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2E9840-021E-5D4D-8D08-52E0EC84F73D}"/>
              </a:ext>
            </a:extLst>
          </p:cNvPr>
          <p:cNvSpPr txBox="1"/>
          <p:nvPr/>
        </p:nvSpPr>
        <p:spPr>
          <a:xfrm>
            <a:off x="6362137" y="2843467"/>
            <a:ext cx="626525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8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3M mean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EC4ECCA-A60D-4243-9E0C-61743FBA3851}"/>
              </a:ext>
            </a:extLst>
          </p:cNvPr>
          <p:cNvGrpSpPr/>
          <p:nvPr/>
        </p:nvGrpSpPr>
        <p:grpSpPr>
          <a:xfrm>
            <a:off x="2161867" y="1883516"/>
            <a:ext cx="3160244" cy="2909768"/>
            <a:chOff x="1111937" y="2506039"/>
            <a:chExt cx="4213659" cy="336952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D35D791-1A7A-0E49-BFF6-FF7247EC0499}"/>
                </a:ext>
              </a:extLst>
            </p:cNvPr>
            <p:cNvSpPr/>
            <p:nvPr/>
          </p:nvSpPr>
          <p:spPr>
            <a:xfrm>
              <a:off x="2376570" y="2506039"/>
              <a:ext cx="420624" cy="3319272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5FE7D26-F516-B140-993C-FB95FA61F744}"/>
                </a:ext>
              </a:extLst>
            </p:cNvPr>
            <p:cNvSpPr/>
            <p:nvPr/>
          </p:nvSpPr>
          <p:spPr>
            <a:xfrm>
              <a:off x="1111937" y="2506039"/>
              <a:ext cx="1051560" cy="3319272"/>
            </a:xfrm>
            <a:prstGeom prst="rect">
              <a:avLst/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2EB6412-1544-214F-8388-9865DE91261C}"/>
                </a:ext>
              </a:extLst>
            </p:cNvPr>
            <p:cNvSpPr/>
            <p:nvPr/>
          </p:nvSpPr>
          <p:spPr>
            <a:xfrm>
              <a:off x="2792708" y="2506039"/>
              <a:ext cx="2532888" cy="3319272"/>
            </a:xfrm>
            <a:prstGeom prst="rect">
              <a:avLst/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">
              <a:extLst>
                <a:ext uri="{FF2B5EF4-FFF2-40B4-BE49-F238E27FC236}">
                  <a16:creationId xmlns:a16="http://schemas.microsoft.com/office/drawing/2014/main" id="{FB0EA007-4546-5F4E-ADC3-314895D02C8B}"/>
                </a:ext>
              </a:extLst>
            </p:cNvPr>
            <p:cNvSpPr txBox="1"/>
            <p:nvPr/>
          </p:nvSpPr>
          <p:spPr>
            <a:xfrm>
              <a:off x="2169198" y="5487823"/>
              <a:ext cx="835368" cy="387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88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Morning</a:t>
              </a:r>
            </a:p>
            <a:p>
              <a:pPr algn="ctr"/>
              <a:r>
                <a:rPr lang="en-US" sz="788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</a:t>
              </a:r>
              <a:r>
                <a:rPr lang="en-US" sz="788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&lt;0.001</a:t>
              </a:r>
              <a:endParaRPr lang="en-US" sz="788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">
              <a:extLst>
                <a:ext uri="{FF2B5EF4-FFF2-40B4-BE49-F238E27FC236}">
                  <a16:creationId xmlns:a16="http://schemas.microsoft.com/office/drawing/2014/main" id="{93EEA362-816C-9944-95D7-8F00B3E779E9}"/>
                </a:ext>
              </a:extLst>
            </p:cNvPr>
            <p:cNvSpPr txBox="1"/>
            <p:nvPr/>
          </p:nvSpPr>
          <p:spPr>
            <a:xfrm>
              <a:off x="1388481" y="5487823"/>
              <a:ext cx="835368" cy="387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88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Nighttime</a:t>
              </a:r>
            </a:p>
            <a:p>
              <a:pPr algn="ctr"/>
              <a:r>
                <a:rPr lang="en-US" sz="788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</a:t>
              </a:r>
              <a:r>
                <a:rPr lang="en-US" sz="788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&lt;0.001</a:t>
              </a:r>
              <a:endParaRPr lang="en-US" sz="788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">
              <a:extLst>
                <a:ext uri="{FF2B5EF4-FFF2-40B4-BE49-F238E27FC236}">
                  <a16:creationId xmlns:a16="http://schemas.microsoft.com/office/drawing/2014/main" id="{384BA16C-80EE-4945-A9A4-083F6E73F5D7}"/>
                </a:ext>
              </a:extLst>
            </p:cNvPr>
            <p:cNvSpPr txBox="1"/>
            <p:nvPr/>
          </p:nvSpPr>
          <p:spPr>
            <a:xfrm>
              <a:off x="3638251" y="5487823"/>
              <a:ext cx="835368" cy="387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88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Daytime</a:t>
              </a:r>
            </a:p>
            <a:p>
              <a:pPr algn="ctr"/>
              <a:r>
                <a:rPr lang="en-US" sz="788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</a:t>
              </a:r>
              <a:r>
                <a:rPr lang="en-US" sz="788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&lt;0.001</a:t>
              </a:r>
              <a:endParaRPr lang="en-US" sz="788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705640B-17E6-F44B-9E67-9901E02663FF}"/>
              </a:ext>
            </a:extLst>
          </p:cNvPr>
          <p:cNvCxnSpPr/>
          <p:nvPr/>
        </p:nvCxnSpPr>
        <p:spPr>
          <a:xfrm>
            <a:off x="2078648" y="2751805"/>
            <a:ext cx="3669030" cy="0"/>
          </a:xfrm>
          <a:prstGeom prst="line">
            <a:avLst/>
          </a:prstGeom>
          <a:ln w="19050">
            <a:solidFill>
              <a:schemeClr val="accent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03DBE24-9C89-FC42-B917-34912A5D2021}"/>
              </a:ext>
            </a:extLst>
          </p:cNvPr>
          <p:cNvCxnSpPr/>
          <p:nvPr/>
        </p:nvCxnSpPr>
        <p:spPr>
          <a:xfrm>
            <a:off x="2078648" y="3238191"/>
            <a:ext cx="3669030" cy="0"/>
          </a:xfrm>
          <a:prstGeom prst="line">
            <a:avLst/>
          </a:prstGeom>
          <a:ln w="1905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D7D7BDE-5DEA-B24E-B141-943E48CCF98B}"/>
              </a:ext>
            </a:extLst>
          </p:cNvPr>
          <p:cNvCxnSpPr/>
          <p:nvPr/>
        </p:nvCxnSpPr>
        <p:spPr>
          <a:xfrm>
            <a:off x="6435017" y="2787849"/>
            <a:ext cx="3669030" cy="0"/>
          </a:xfrm>
          <a:prstGeom prst="line">
            <a:avLst/>
          </a:prstGeom>
          <a:ln w="19050">
            <a:solidFill>
              <a:schemeClr val="accent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F466AFF-8152-474B-9673-A1AB8A2F544E}"/>
              </a:ext>
            </a:extLst>
          </p:cNvPr>
          <p:cNvCxnSpPr/>
          <p:nvPr/>
        </p:nvCxnSpPr>
        <p:spPr>
          <a:xfrm>
            <a:off x="6432285" y="2872594"/>
            <a:ext cx="3669030" cy="0"/>
          </a:xfrm>
          <a:prstGeom prst="line">
            <a:avLst/>
          </a:prstGeom>
          <a:ln w="1905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90F743F0-F8F1-B04C-8246-9A61C18118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7074344"/>
              </p:ext>
            </p:extLst>
          </p:nvPr>
        </p:nvGraphicFramePr>
        <p:xfrm>
          <a:off x="6011758" y="1741601"/>
          <a:ext cx="425196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CE5BB553-6B82-2D4A-A2AA-1B47F959E2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2826958"/>
              </p:ext>
            </p:extLst>
          </p:nvPr>
        </p:nvGraphicFramePr>
        <p:xfrm>
          <a:off x="1655379" y="1749350"/>
          <a:ext cx="425196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1" name="Group 30">
            <a:extLst>
              <a:ext uri="{FF2B5EF4-FFF2-40B4-BE49-F238E27FC236}">
                <a16:creationId xmlns:a16="http://schemas.microsoft.com/office/drawing/2014/main" id="{76D6F750-3E53-6947-B0C0-BF2D8AD77235}"/>
              </a:ext>
            </a:extLst>
          </p:cNvPr>
          <p:cNvGrpSpPr/>
          <p:nvPr/>
        </p:nvGrpSpPr>
        <p:grpSpPr>
          <a:xfrm>
            <a:off x="3670092" y="3801208"/>
            <a:ext cx="1338531" cy="381383"/>
            <a:chOff x="3122904" y="4565998"/>
            <a:chExt cx="1784707" cy="50851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3220A17-7D1E-D14A-B0D7-B0EA391C3EE4}"/>
                </a:ext>
              </a:extLst>
            </p:cNvPr>
            <p:cNvSpPr txBox="1"/>
            <p:nvPr/>
          </p:nvSpPr>
          <p:spPr>
            <a:xfrm>
              <a:off x="3545701" y="4565998"/>
              <a:ext cx="1287105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Calibri" panose="020F0502020204030204" pitchFamily="34" charset="0"/>
                  <a:cs typeface="Calibri" panose="020F0502020204030204" pitchFamily="34" charset="0"/>
                </a:rPr>
                <a:t>Baseline (n=164)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D631D8D-93ED-1645-8DDE-9B3D0CD1AD73}"/>
                </a:ext>
              </a:extLst>
            </p:cNvPr>
            <p:cNvCxnSpPr/>
            <p:nvPr/>
          </p:nvCxnSpPr>
          <p:spPr>
            <a:xfrm>
              <a:off x="3122904" y="4704497"/>
              <a:ext cx="431123" cy="0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37F5685-2C68-D341-86FF-86D32CE92EB4}"/>
                </a:ext>
              </a:extLst>
            </p:cNvPr>
            <p:cNvCxnSpPr/>
            <p:nvPr/>
          </p:nvCxnSpPr>
          <p:spPr>
            <a:xfrm>
              <a:off x="3122904" y="4905232"/>
              <a:ext cx="431123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0E9C5D7-17F7-B64D-8661-B2A163101A4B}"/>
                </a:ext>
              </a:extLst>
            </p:cNvPr>
            <p:cNvSpPr/>
            <p:nvPr/>
          </p:nvSpPr>
          <p:spPr>
            <a:xfrm>
              <a:off x="3545701" y="4766733"/>
              <a:ext cx="1361910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9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 Months (n=143)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F8D8865-2829-DB49-B69E-F93CB1E1B435}"/>
              </a:ext>
            </a:extLst>
          </p:cNvPr>
          <p:cNvGrpSpPr/>
          <p:nvPr/>
        </p:nvGrpSpPr>
        <p:grpSpPr>
          <a:xfrm>
            <a:off x="8026864" y="3801208"/>
            <a:ext cx="1338531" cy="381383"/>
            <a:chOff x="3122904" y="4565998"/>
            <a:chExt cx="1784707" cy="50851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BD371E6-2DD0-7144-B296-10B10767F02C}"/>
                </a:ext>
              </a:extLst>
            </p:cNvPr>
            <p:cNvSpPr txBox="1"/>
            <p:nvPr/>
          </p:nvSpPr>
          <p:spPr>
            <a:xfrm>
              <a:off x="3545701" y="4565998"/>
              <a:ext cx="1287105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Calibri" panose="020F0502020204030204" pitchFamily="34" charset="0"/>
                  <a:cs typeface="Calibri" panose="020F0502020204030204" pitchFamily="34" charset="0"/>
                </a:rPr>
                <a:t>Baseline (n=164)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9E0EDA2-0F29-7146-A827-A6F6C904D77B}"/>
                </a:ext>
              </a:extLst>
            </p:cNvPr>
            <p:cNvCxnSpPr/>
            <p:nvPr/>
          </p:nvCxnSpPr>
          <p:spPr>
            <a:xfrm>
              <a:off x="3122904" y="4704497"/>
              <a:ext cx="431123" cy="0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D053639-410E-6F4C-8FEB-92A601AF0A5C}"/>
                </a:ext>
              </a:extLst>
            </p:cNvPr>
            <p:cNvCxnSpPr/>
            <p:nvPr/>
          </p:nvCxnSpPr>
          <p:spPr>
            <a:xfrm>
              <a:off x="3122904" y="4905232"/>
              <a:ext cx="431123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58B817C-35F4-3244-8B2A-376097D1F854}"/>
                </a:ext>
              </a:extLst>
            </p:cNvPr>
            <p:cNvSpPr/>
            <p:nvPr/>
          </p:nvSpPr>
          <p:spPr>
            <a:xfrm>
              <a:off x="3545701" y="4766733"/>
              <a:ext cx="1361910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9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 Months (n=134)</a:t>
              </a:r>
            </a:p>
          </p:txBody>
        </p:sp>
      </p:grpSp>
      <p:sp>
        <p:nvSpPr>
          <p:cNvPr id="41" name="Title 1">
            <a:extLst>
              <a:ext uri="{FF2B5EF4-FFF2-40B4-BE49-F238E27FC236}">
                <a16:creationId xmlns:a16="http://schemas.microsoft.com/office/drawing/2014/main" id="{F64C1602-7760-8840-9FE3-8468B967B1A3}"/>
              </a:ext>
            </a:extLst>
          </p:cNvPr>
          <p:cNvSpPr txBox="1">
            <a:spLocks/>
          </p:cNvSpPr>
          <p:nvPr/>
        </p:nvSpPr>
        <p:spPr>
          <a:xfrm>
            <a:off x="1486775" y="6221"/>
            <a:ext cx="9525000" cy="857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>
                <a:solidFill>
                  <a:schemeClr val="tx2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algn="ctr">
              <a:lnSpc>
                <a:spcPts val="3760"/>
              </a:lnSpc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RF Renal Denervation with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</a:rPr>
              <a:t>Spryal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Off-Med Pivotal</a:t>
            </a:r>
            <a:br>
              <a:rPr lang="en-US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BP Lowering With RDN is “Always On”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C6A2084-C685-C247-BC4E-D76AC3E2F307}"/>
              </a:ext>
            </a:extLst>
          </p:cNvPr>
          <p:cNvSpPr/>
          <p:nvPr/>
        </p:nvSpPr>
        <p:spPr>
          <a:xfrm>
            <a:off x="1198179" y="5149412"/>
            <a:ext cx="9144000" cy="66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7">
            <a:extLst>
              <a:ext uri="{FF2B5EF4-FFF2-40B4-BE49-F238E27FC236}">
                <a16:creationId xmlns:a16="http://schemas.microsoft.com/office/drawing/2014/main" id="{420F0C69-8A47-6947-97DA-74EA33C3A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4726" y="5398911"/>
            <a:ext cx="25114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 i="1" dirty="0" err="1">
                <a:solidFill>
                  <a:srgbClr val="000000"/>
                </a:solidFill>
                <a:cs typeface="Arial" charset="0"/>
              </a:rPr>
              <a:t>Böhm</a:t>
            </a:r>
            <a:r>
              <a:rPr lang="en-US" sz="1600" i="1" dirty="0">
                <a:solidFill>
                  <a:srgbClr val="000000"/>
                </a:solidFill>
                <a:cs typeface="Arial" charset="0"/>
              </a:rPr>
              <a:t> M, Lancet 2020</a:t>
            </a:r>
          </a:p>
        </p:txBody>
      </p:sp>
    </p:spTree>
    <p:extLst>
      <p:ext uri="{BB962C8B-B14F-4D97-AF65-F5344CB8AC3E}">
        <p14:creationId xmlns:p14="http://schemas.microsoft.com/office/powerpoint/2010/main" val="295199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Graphic spid="29" grpId="0" uiExpand="1">
        <p:bldSub>
          <a:bldChart bld="series" animBg="0"/>
        </p:bldSub>
      </p:bldGraphic>
      <p:bldGraphic spid="30" grpId="0" uiExpand="1">
        <p:bldSub>
          <a:bldChart bld="series" animBg="0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A035FCF-F4D8-4AEB-8BC8-AC8B0C474D7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11793" y="226851"/>
            <a:ext cx="10161488" cy="703304"/>
          </a:xfrm>
        </p:spPr>
        <p:txBody>
          <a:bodyPr>
            <a:normAutofit/>
          </a:bodyPr>
          <a:lstStyle/>
          <a:p>
            <a:pPr algn="ctr"/>
            <a:r>
              <a:rPr lang="en-US" sz="2800" dirty="0" err="1"/>
              <a:t>ReCor</a:t>
            </a:r>
            <a:r>
              <a:rPr lang="en-US" sz="2800" dirty="0"/>
              <a:t> Paradise - Summary of Clinical Evidence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BAA99FE-B9C9-4F51-8B71-87C7CA7F1F5B}"/>
              </a:ext>
            </a:extLst>
          </p:cNvPr>
          <p:cNvGrpSpPr>
            <a:grpSpLocks noChangeAspect="1"/>
          </p:cNvGrpSpPr>
          <p:nvPr/>
        </p:nvGrpSpPr>
        <p:grpSpPr>
          <a:xfrm>
            <a:off x="2313944" y="1653741"/>
            <a:ext cx="3657600" cy="3208059"/>
            <a:chOff x="523195" y="1108363"/>
            <a:chExt cx="4070555" cy="357025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7CD47AD-3F0E-43C5-AC1D-7799ECD801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50707"/>
            <a:stretch/>
          </p:blipFill>
          <p:spPr>
            <a:xfrm>
              <a:off x="523195" y="1108363"/>
              <a:ext cx="4070555" cy="338051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ED65A11-4886-4504-B5F7-59167D8B48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95623"/>
            <a:stretch/>
          </p:blipFill>
          <p:spPr>
            <a:xfrm>
              <a:off x="523195" y="4378441"/>
              <a:ext cx="4070555" cy="300181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A3D588D-41A5-4CF3-BEE9-645C8299AEC5}"/>
              </a:ext>
            </a:extLst>
          </p:cNvPr>
          <p:cNvSpPr txBox="1"/>
          <p:nvPr/>
        </p:nvSpPr>
        <p:spPr>
          <a:xfrm>
            <a:off x="2189563" y="1218150"/>
            <a:ext cx="39063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/>
              <a:t>RADIANCE - SOLO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B5559E-5369-443E-947D-54AB5111F823}"/>
              </a:ext>
            </a:extLst>
          </p:cNvPr>
          <p:cNvSpPr txBox="1"/>
          <p:nvPr/>
        </p:nvSpPr>
        <p:spPr>
          <a:xfrm>
            <a:off x="4411444" y="4810393"/>
            <a:ext cx="164807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800" dirty="0"/>
              <a:t>Azizi et al Lancet 2018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9A129C-9BB2-46D4-A45B-7C4F253965CD}"/>
              </a:ext>
            </a:extLst>
          </p:cNvPr>
          <p:cNvSpPr txBox="1"/>
          <p:nvPr/>
        </p:nvSpPr>
        <p:spPr>
          <a:xfrm>
            <a:off x="2092952" y="4991201"/>
            <a:ext cx="409958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i="0" u="none" strike="noStrike" baseline="0" dirty="0">
                <a:latin typeface="ScalaLancetPro-Bold"/>
              </a:rPr>
              <a:t>Compared with a sham procedure, endovascular ultrasound renal denervation reduced ambulatory</a:t>
            </a:r>
          </a:p>
          <a:p>
            <a:pPr algn="ctr"/>
            <a:r>
              <a:rPr lang="en-US" sz="1400" b="1" i="0" u="none" strike="noStrike" baseline="0" dirty="0">
                <a:latin typeface="ScalaLancetPro-Bold"/>
              </a:rPr>
              <a:t>blood pressure at 2 months in patients with combined systolic–diastolic hypertension in the absence of medications</a:t>
            </a:r>
            <a:endParaRPr lang="en-US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9A3861-D404-4F1C-A923-37A6262063A1}"/>
              </a:ext>
            </a:extLst>
          </p:cNvPr>
          <p:cNvSpPr txBox="1"/>
          <p:nvPr/>
        </p:nvSpPr>
        <p:spPr>
          <a:xfrm>
            <a:off x="6216845" y="1251280"/>
            <a:ext cx="39063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/>
              <a:t>RADIANCE - TRIO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81E0F75-B751-4DEE-9E70-E53F026939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1226" y="2041585"/>
            <a:ext cx="3657600" cy="245059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1056FE1-B116-4F9E-8F46-5B9D20CF60B6}"/>
              </a:ext>
            </a:extLst>
          </p:cNvPr>
          <p:cNvSpPr txBox="1"/>
          <p:nvPr/>
        </p:nvSpPr>
        <p:spPr>
          <a:xfrm>
            <a:off x="6426082" y="4991201"/>
            <a:ext cx="348788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i="0" u="none" strike="noStrike" baseline="0" dirty="0">
                <a:latin typeface="ScalaLancetPro-Bold"/>
              </a:rPr>
              <a:t>Compared with a sham procedure, ultrasound renal denervation reduced blood pressure at 2 months in patients with hypertension resistant to a standardized triple combination pill. </a:t>
            </a:r>
            <a:endParaRPr lang="en-US" sz="140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0B6E618-6FED-4E8D-A885-1D26EFC3DBCE}"/>
              </a:ext>
            </a:extLst>
          </p:cNvPr>
          <p:cNvCxnSpPr>
            <a:cxnSpLocks/>
          </p:cNvCxnSpPr>
          <p:nvPr/>
        </p:nvCxnSpPr>
        <p:spPr>
          <a:xfrm>
            <a:off x="6192537" y="1290536"/>
            <a:ext cx="0" cy="5029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7FA585B-2990-4E62-B660-0E08C08996EA}"/>
              </a:ext>
            </a:extLst>
          </p:cNvPr>
          <p:cNvSpPr txBox="1"/>
          <p:nvPr/>
        </p:nvSpPr>
        <p:spPr>
          <a:xfrm>
            <a:off x="8412945" y="4467229"/>
            <a:ext cx="164807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800" dirty="0"/>
              <a:t>Azizi et al Lancet 2021</a:t>
            </a:r>
          </a:p>
        </p:txBody>
      </p:sp>
    </p:spTree>
    <p:extLst>
      <p:ext uri="{BB962C8B-B14F-4D97-AF65-F5344CB8AC3E}">
        <p14:creationId xmlns:p14="http://schemas.microsoft.com/office/powerpoint/2010/main" val="2265151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78E307D1-5471-584A-A208-2F36F54B3619}"/>
              </a:ext>
            </a:extLst>
          </p:cNvPr>
          <p:cNvSpPr txBox="1">
            <a:spLocks/>
          </p:cNvSpPr>
          <p:nvPr/>
        </p:nvSpPr>
        <p:spPr>
          <a:xfrm>
            <a:off x="369840" y="190046"/>
            <a:ext cx="11897958" cy="6389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>
                <a:solidFill>
                  <a:schemeClr val="tx2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algn="ctr">
              <a:lnSpc>
                <a:spcPct val="115000"/>
              </a:lnSpc>
            </a:pPr>
            <a:r>
              <a:rPr lang="en-US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Peregrine Study  - Hourly Systolic ABP at Baseline, 1, 6, and 12 Months -  ”Always On”</a:t>
            </a:r>
            <a:endParaRPr lang="en-GB" sz="2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42F0E4B-94C1-AA4D-BCCE-A49AEC26A9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8452285"/>
              </p:ext>
            </p:extLst>
          </p:nvPr>
        </p:nvGraphicFramePr>
        <p:xfrm>
          <a:off x="658493" y="1332653"/>
          <a:ext cx="10767565" cy="4810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57688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197BDD4-4D38-964F-B463-7DB739B54AD3}"/>
              </a:ext>
            </a:extLst>
          </p:cNvPr>
          <p:cNvSpPr txBox="1">
            <a:spLocks/>
          </p:cNvSpPr>
          <p:nvPr/>
        </p:nvSpPr>
        <p:spPr>
          <a:xfrm>
            <a:off x="483475" y="84080"/>
            <a:ext cx="11014841" cy="857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>
                <a:solidFill>
                  <a:schemeClr val="tx2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Renal Denervation: Reduction of AF Recurrence After PV Ablation</a:t>
            </a:r>
            <a:br>
              <a:rPr lang="en-US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ERADICATE AF</a:t>
            </a:r>
            <a:br>
              <a:rPr lang="en-US" sz="2400" dirty="0">
                <a:solidFill>
                  <a:schemeClr val="accent1">
                    <a:lumMod val="75000"/>
                  </a:schemeClr>
                </a:solidFill>
              </a:rPr>
            </a:br>
            <a:endParaRPr lang="en-US" sz="2400" dirty="0">
              <a:solidFill>
                <a:schemeClr val="accen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E35B41-EADE-954F-A163-06377DB7AE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067" y="1161114"/>
            <a:ext cx="8539655" cy="403575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FA384E0-5ECA-FE43-B9CF-ACE07D75744F}"/>
              </a:ext>
            </a:extLst>
          </p:cNvPr>
          <p:cNvSpPr/>
          <p:nvPr/>
        </p:nvSpPr>
        <p:spPr>
          <a:xfrm>
            <a:off x="987972" y="5485740"/>
            <a:ext cx="9144000" cy="66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01753D-B4A3-3E44-9CD8-EBCB8F4174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302" y="4907999"/>
            <a:ext cx="7709339" cy="14927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7000B48-2F6F-3549-B96B-C66FC649910D}"/>
              </a:ext>
            </a:extLst>
          </p:cNvPr>
          <p:cNvSpPr/>
          <p:nvPr/>
        </p:nvSpPr>
        <p:spPr>
          <a:xfrm>
            <a:off x="1721067" y="4907999"/>
            <a:ext cx="7612119" cy="866611"/>
          </a:xfrm>
          <a:prstGeom prst="rect">
            <a:avLst/>
          </a:prstGeom>
          <a:solidFill>
            <a:srgbClr val="92D050">
              <a:alpha val="10000"/>
            </a:srgb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06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BA640841-12D0-A949-8997-9790E99889C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3234" y="199702"/>
            <a:ext cx="10890937" cy="70330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/>
              <a:t>Challenges and “Gaps” in our Knowledge to Improve RDN?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45184D-79FE-4644-8EFC-FED7D331354E}"/>
              </a:ext>
            </a:extLst>
          </p:cNvPr>
          <p:cNvSpPr txBox="1"/>
          <p:nvPr/>
        </p:nvSpPr>
        <p:spPr>
          <a:xfrm>
            <a:off x="472964" y="1303283"/>
            <a:ext cx="1115147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SzPct val="105000"/>
              <a:buFont typeface="Arial" panose="020B0604020202020204" pitchFamily="34" charset="0"/>
              <a:buChar char="•"/>
            </a:pPr>
            <a:r>
              <a:rPr lang="en-US" sz="2000" dirty="0"/>
              <a:t>What  is the explanation for “non-responders (~30%)” vs. “hyper-responders (~20%)”?</a:t>
            </a:r>
            <a:br>
              <a:rPr lang="en-US" sz="2000" dirty="0"/>
            </a:br>
            <a:endParaRPr lang="en-US" sz="2000" dirty="0"/>
          </a:p>
          <a:p>
            <a:pPr marL="285750" indent="-285750">
              <a:buClr>
                <a:schemeClr val="accent2"/>
              </a:buClr>
              <a:buSzPct val="105000"/>
              <a:buFont typeface="Arial" panose="020B0604020202020204" pitchFamily="34" charset="0"/>
              <a:buChar char="•"/>
            </a:pPr>
            <a:r>
              <a:rPr lang="en-US" sz="2000" dirty="0"/>
              <a:t>Can we predict likelihood of response prior to RDN intervention?</a:t>
            </a:r>
            <a:br>
              <a:rPr lang="en-US" sz="2000" dirty="0"/>
            </a:br>
            <a:endParaRPr lang="en-US" sz="2000" dirty="0"/>
          </a:p>
          <a:p>
            <a:pPr marL="285750" indent="-285750">
              <a:buClr>
                <a:schemeClr val="accent2"/>
              </a:buClr>
              <a:buSzPct val="105000"/>
              <a:buFont typeface="Arial" panose="020B0604020202020204" pitchFamily="34" charset="0"/>
              <a:buChar char="•"/>
            </a:pPr>
            <a:r>
              <a:rPr lang="en-US" sz="2000" dirty="0"/>
              <a:t>How to overcome, and control the intrinsic </a:t>
            </a:r>
            <a:r>
              <a:rPr lang="en-US" sz="2000" i="1" dirty="0"/>
              <a:t>negative</a:t>
            </a:r>
            <a:r>
              <a:rPr lang="en-US" sz="2000" dirty="0"/>
              <a:t> effect of medication compliance in clinical trials? Sham takes more meds; treatment group takes less meds,…?</a:t>
            </a:r>
            <a:br>
              <a:rPr lang="en-US" sz="2000" dirty="0"/>
            </a:br>
            <a:endParaRPr lang="en-US" sz="2000" dirty="0"/>
          </a:p>
          <a:p>
            <a:pPr marL="285750" indent="-285750">
              <a:buClr>
                <a:schemeClr val="accent2"/>
              </a:buClr>
              <a:buSzPct val="105000"/>
              <a:buFont typeface="Arial" panose="020B0604020202020204" pitchFamily="34" charset="0"/>
              <a:buChar char="•"/>
            </a:pPr>
            <a:r>
              <a:rPr lang="en-US" sz="2000" dirty="0"/>
              <a:t>How do we know that the denervation was “complete,” and does this challenge vary with the different technological approaches ?</a:t>
            </a:r>
            <a:br>
              <a:rPr lang="en-US" sz="2000" dirty="0"/>
            </a:br>
            <a:endParaRPr lang="en-US" sz="2000" dirty="0"/>
          </a:p>
          <a:p>
            <a:pPr marL="285750" indent="-285750">
              <a:buClr>
                <a:schemeClr val="accent2"/>
              </a:buClr>
              <a:buSzPct val="105000"/>
              <a:buFont typeface="Arial" panose="020B0604020202020204" pitchFamily="34" charset="0"/>
              <a:buChar char="•"/>
            </a:pPr>
            <a:r>
              <a:rPr lang="en-US" sz="2000" dirty="0"/>
              <a:t>Is the denervation, and the BP lowering “durable/permanent?”</a:t>
            </a:r>
            <a:br>
              <a:rPr lang="en-US" sz="2000" dirty="0"/>
            </a:br>
            <a:endParaRPr lang="en-US" sz="2000" dirty="0"/>
          </a:p>
          <a:p>
            <a:pPr marL="285750" indent="-285750">
              <a:buClr>
                <a:schemeClr val="accent2"/>
              </a:buClr>
              <a:buSzPct val="105000"/>
              <a:buFont typeface="Arial" panose="020B0604020202020204" pitchFamily="34" charset="0"/>
              <a:buChar char="•"/>
            </a:pPr>
            <a:r>
              <a:rPr lang="en-US" sz="2000" dirty="0"/>
              <a:t>Are there other useful applications for RDN to treat conditions other than hypertension?  (</a:t>
            </a:r>
            <a:r>
              <a:rPr lang="en-US" sz="2000" u="sng" dirty="0" err="1"/>
              <a:t>Afib</a:t>
            </a:r>
            <a:r>
              <a:rPr lang="en-US" sz="2000" dirty="0"/>
              <a:t>, </a:t>
            </a:r>
            <a:r>
              <a:rPr lang="en-US" sz="2000" dirty="0" err="1"/>
              <a:t>HFpEF</a:t>
            </a:r>
            <a:r>
              <a:rPr lang="en-US" sz="2000" dirty="0"/>
              <a:t>, </a:t>
            </a:r>
            <a:r>
              <a:rPr lang="en-US" sz="2000" dirty="0" err="1"/>
              <a:t>HFrEF</a:t>
            </a:r>
            <a:r>
              <a:rPr lang="en-US" sz="2000" dirty="0"/>
              <a:t>, CKD, sleep apnea, …)</a:t>
            </a:r>
            <a:br>
              <a:rPr lang="en-US" sz="2000" dirty="0"/>
            </a:br>
            <a:endParaRPr lang="en-US" sz="2000" dirty="0"/>
          </a:p>
          <a:p>
            <a:pPr marL="285750" indent="-285750">
              <a:buClr>
                <a:schemeClr val="accent2"/>
              </a:buClr>
              <a:buSzPct val="105000"/>
              <a:buFont typeface="Arial" panose="020B0604020202020204" pitchFamily="34" charset="0"/>
              <a:buChar char="•"/>
            </a:pPr>
            <a:r>
              <a:rPr lang="en-US" sz="2000" dirty="0"/>
              <a:t>Once RDN is approved (US and Europe), who should be treated?</a:t>
            </a:r>
          </a:p>
        </p:txBody>
      </p:sp>
    </p:spTree>
    <p:extLst>
      <p:ext uri="{BB962C8B-B14F-4D97-AF65-F5344CB8AC3E}">
        <p14:creationId xmlns:p14="http://schemas.microsoft.com/office/powerpoint/2010/main" val="100131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22760FDB-59D1-E641-8B2D-83017CCF2D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3538" y="199702"/>
            <a:ext cx="10890937" cy="703304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Possible Solutions to Address Key Questions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597B94-9614-894C-814F-D984884F281E}"/>
              </a:ext>
            </a:extLst>
          </p:cNvPr>
          <p:cNvSpPr txBox="1"/>
          <p:nvPr/>
        </p:nvSpPr>
        <p:spPr>
          <a:xfrm>
            <a:off x="666296" y="1177159"/>
            <a:ext cx="1115147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SzPct val="105000"/>
              <a:buFont typeface="Arial" panose="020B0604020202020204" pitchFamily="34" charset="0"/>
              <a:buChar char="•"/>
            </a:pPr>
            <a:r>
              <a:rPr lang="en-US" sz="2400" dirty="0"/>
              <a:t>Genetic testing to better select “responders.” </a:t>
            </a:r>
            <a:r>
              <a:rPr lang="en-US" sz="2400" dirty="0" err="1"/>
              <a:t>Geneticure</a:t>
            </a:r>
            <a:r>
              <a:rPr lang="en-US" sz="2400" dirty="0"/>
              <a:t>?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Clr>
                <a:schemeClr val="accent2"/>
              </a:buClr>
              <a:buSzPct val="105000"/>
              <a:buFont typeface="Arial" panose="020B0604020202020204" pitchFamily="34" charset="0"/>
              <a:buChar char="•"/>
            </a:pPr>
            <a:r>
              <a:rPr lang="en-US" sz="2400" dirty="0"/>
              <a:t>Sympathetic nerve stimulation prior to denervation to predict sympathetically driven hypertension? Nerve sensing post-procedure?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Clr>
                <a:schemeClr val="accent2"/>
              </a:buClr>
              <a:buSzPct val="105000"/>
              <a:buFont typeface="Arial" panose="020B0604020202020204" pitchFamily="34" charset="0"/>
              <a:buChar char="•"/>
            </a:pPr>
            <a:r>
              <a:rPr lang="en-US" sz="2400" dirty="0"/>
              <a:t>Biochemical urine of plasma tests to predict better responsiveness? </a:t>
            </a:r>
            <a:br>
              <a:rPr lang="en-US" sz="2400" dirty="0"/>
            </a:br>
            <a:r>
              <a:rPr lang="en-US" sz="2400" dirty="0"/>
              <a:t>What to test?</a:t>
            </a:r>
          </a:p>
          <a:p>
            <a:pPr>
              <a:buClr>
                <a:schemeClr val="accent2"/>
              </a:buClr>
              <a:buSzPct val="105000"/>
            </a:pPr>
            <a:endParaRPr lang="en-US" sz="2400" dirty="0"/>
          </a:p>
          <a:p>
            <a:pPr marL="285750" indent="-285750">
              <a:buClr>
                <a:schemeClr val="accent2"/>
              </a:buClr>
              <a:buSzPct val="105000"/>
              <a:buFont typeface="Arial" panose="020B0604020202020204" pitchFamily="34" charset="0"/>
              <a:buChar char="•"/>
            </a:pPr>
            <a:r>
              <a:rPr lang="en-US" sz="2400" dirty="0"/>
              <a:t>Longer term follow-up. Best today is MDT Spyral Registry.</a:t>
            </a:r>
          </a:p>
          <a:p>
            <a:pPr>
              <a:buClr>
                <a:schemeClr val="accent2"/>
              </a:buClr>
              <a:buSzPct val="105000"/>
            </a:pPr>
            <a:endParaRPr lang="en-US" sz="2400" dirty="0"/>
          </a:p>
          <a:p>
            <a:pPr marL="285750" indent="-285750">
              <a:buClr>
                <a:schemeClr val="accent2"/>
              </a:buClr>
              <a:buSzPct val="105000"/>
              <a:buFont typeface="Arial" panose="020B0604020202020204" pitchFamily="34" charset="0"/>
              <a:buChar char="•"/>
            </a:pPr>
            <a:r>
              <a:rPr lang="en-US" sz="2400" dirty="0"/>
              <a:t>Need to perform larger randomized trials to assess value of RDN in </a:t>
            </a:r>
            <a:r>
              <a:rPr lang="en-US" sz="2400" dirty="0" err="1"/>
              <a:t>Afib</a:t>
            </a:r>
            <a:r>
              <a:rPr lang="en-US" sz="2400" dirty="0"/>
              <a:t>, CHF,…)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Clr>
                <a:schemeClr val="accent2"/>
              </a:buClr>
              <a:buSzPct val="105000"/>
              <a:buFont typeface="Arial" panose="020B0604020202020204" pitchFamily="34" charset="0"/>
              <a:buChar char="•"/>
            </a:pPr>
            <a:r>
              <a:rPr lang="en-US" sz="2400" dirty="0"/>
              <a:t>Expert “consensus” panels required to develop treatment “guidelines</a:t>
            </a:r>
            <a:r>
              <a:rPr lang="en-US" sz="2800" dirty="0"/>
              <a:t>?”</a:t>
            </a:r>
          </a:p>
        </p:txBody>
      </p:sp>
    </p:spTree>
    <p:extLst>
      <p:ext uri="{BB962C8B-B14F-4D97-AF65-F5344CB8AC3E}">
        <p14:creationId xmlns:p14="http://schemas.microsoft.com/office/powerpoint/2010/main" val="217046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13202-32D8-2D49-976F-AE94BFBF93B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318984" y="235963"/>
            <a:ext cx="4490201" cy="703262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Back Up Slides</a:t>
            </a:r>
          </a:p>
        </p:txBody>
      </p:sp>
    </p:spTree>
    <p:extLst>
      <p:ext uri="{BB962C8B-B14F-4D97-AF65-F5344CB8AC3E}">
        <p14:creationId xmlns:p14="http://schemas.microsoft.com/office/powerpoint/2010/main" val="1571230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F0F1454-09EE-4E7B-AFF6-DF71B168B8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42547" y="137262"/>
            <a:ext cx="8440144" cy="703304"/>
          </a:xfrm>
        </p:spPr>
        <p:txBody>
          <a:bodyPr/>
          <a:lstStyle/>
          <a:p>
            <a:pPr algn="ctr"/>
            <a:r>
              <a:rPr lang="en-US" dirty="0"/>
              <a:t>Current State of Clinical RDN Investigation </a:t>
            </a:r>
          </a:p>
        </p:txBody>
      </p:sp>
      <p:graphicFrame>
        <p:nvGraphicFramePr>
          <p:cNvPr id="12" name="Table 5">
            <a:extLst>
              <a:ext uri="{FF2B5EF4-FFF2-40B4-BE49-F238E27FC236}">
                <a16:creationId xmlns:a16="http://schemas.microsoft.com/office/drawing/2014/main" id="{CFCBC272-1764-4E23-ADC6-6187AA21C6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5523694"/>
              </p:ext>
            </p:extLst>
          </p:nvPr>
        </p:nvGraphicFramePr>
        <p:xfrm>
          <a:off x="489916" y="1129954"/>
          <a:ext cx="11291489" cy="43891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981381">
                  <a:extLst>
                    <a:ext uri="{9D8B030D-6E8A-4147-A177-3AD203B41FA5}">
                      <a16:colId xmlns:a16="http://schemas.microsoft.com/office/drawing/2014/main" val="1557745566"/>
                    </a:ext>
                  </a:extLst>
                </a:gridCol>
                <a:gridCol w="1394691">
                  <a:extLst>
                    <a:ext uri="{9D8B030D-6E8A-4147-A177-3AD203B41FA5}">
                      <a16:colId xmlns:a16="http://schemas.microsoft.com/office/drawing/2014/main" val="3010263141"/>
                    </a:ext>
                  </a:extLst>
                </a:gridCol>
                <a:gridCol w="1200728">
                  <a:extLst>
                    <a:ext uri="{9D8B030D-6E8A-4147-A177-3AD203B41FA5}">
                      <a16:colId xmlns:a16="http://schemas.microsoft.com/office/drawing/2014/main" val="3602749876"/>
                    </a:ext>
                  </a:extLst>
                </a:gridCol>
                <a:gridCol w="1173018">
                  <a:extLst>
                    <a:ext uri="{9D8B030D-6E8A-4147-A177-3AD203B41FA5}">
                      <a16:colId xmlns:a16="http://schemas.microsoft.com/office/drawing/2014/main" val="3768123257"/>
                    </a:ext>
                  </a:extLst>
                </a:gridCol>
                <a:gridCol w="1264439">
                  <a:extLst>
                    <a:ext uri="{9D8B030D-6E8A-4147-A177-3AD203B41FA5}">
                      <a16:colId xmlns:a16="http://schemas.microsoft.com/office/drawing/2014/main" val="1098864291"/>
                    </a:ext>
                  </a:extLst>
                </a:gridCol>
                <a:gridCol w="1349452">
                  <a:extLst>
                    <a:ext uri="{9D8B030D-6E8A-4147-A177-3AD203B41FA5}">
                      <a16:colId xmlns:a16="http://schemas.microsoft.com/office/drawing/2014/main" val="2729347574"/>
                    </a:ext>
                  </a:extLst>
                </a:gridCol>
                <a:gridCol w="1136072">
                  <a:extLst>
                    <a:ext uri="{9D8B030D-6E8A-4147-A177-3AD203B41FA5}">
                      <a16:colId xmlns:a16="http://schemas.microsoft.com/office/drawing/2014/main" val="2697928259"/>
                    </a:ext>
                  </a:extLst>
                </a:gridCol>
                <a:gridCol w="1413164">
                  <a:extLst>
                    <a:ext uri="{9D8B030D-6E8A-4147-A177-3AD203B41FA5}">
                      <a16:colId xmlns:a16="http://schemas.microsoft.com/office/drawing/2014/main" val="649077079"/>
                    </a:ext>
                  </a:extLst>
                </a:gridCol>
                <a:gridCol w="1378544">
                  <a:extLst>
                    <a:ext uri="{9D8B030D-6E8A-4147-A177-3AD203B41FA5}">
                      <a16:colId xmlns:a16="http://schemas.microsoft.com/office/drawing/2014/main" val="2765467809"/>
                    </a:ext>
                  </a:extLst>
                </a:gridCol>
              </a:tblGrid>
              <a:tr h="461492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Spyral-HTN OFF 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RADIANCE SOLO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TARGET BP OFF 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TARGET BP 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RADIANCE-HTN TRIO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REQUIRE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SPYRAL – HTN ON 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Global Simplicity Registry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543631"/>
                  </a:ext>
                </a:extLst>
              </a:tr>
              <a:tr h="461492">
                <a:tc>
                  <a:txBody>
                    <a:bodyPr/>
                    <a:lstStyle/>
                    <a:p>
                      <a:r>
                        <a:rPr lang="en-US" sz="1400" dirty="0"/>
                        <a:t>Target Patient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 meds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 meds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 meds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2-5 meds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u="none" strike="noStrike" kern="1200" baseline="0" dirty="0">
                          <a:solidFill>
                            <a:schemeClr val="dk1"/>
                          </a:solidFill>
                        </a:rPr>
                        <a:t>≥3 meds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u="none" strike="noStrike" kern="1200" baseline="0" dirty="0">
                          <a:solidFill>
                            <a:schemeClr val="dk1"/>
                          </a:solidFill>
                        </a:rPr>
                        <a:t>≥3 meds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1-3 meds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On meds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512793"/>
                  </a:ext>
                </a:extLst>
              </a:tr>
              <a:tr h="461492">
                <a:tc>
                  <a:txBody>
                    <a:bodyPr/>
                    <a:lstStyle/>
                    <a:p>
                      <a:r>
                        <a:rPr lang="en-US" sz="1400" dirty="0"/>
                        <a:t>Outcome measure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24 h ASBP at 3 mo.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dABSP</a:t>
                      </a:r>
                      <a:r>
                        <a:rPr lang="en-US" sz="1400" dirty="0"/>
                        <a:t> at 2 mo.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24 h ASBP 2 mo.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24 h ASBP at 3 mo.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dABSP</a:t>
                      </a:r>
                      <a:r>
                        <a:rPr lang="en-US" sz="1400" dirty="0"/>
                        <a:t> at 2 mo.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24 h ASBP at 3 mo.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24 h ASBP at 6 </a:t>
                      </a:r>
                      <a:r>
                        <a:rPr lang="en-US" sz="1400" dirty="0" err="1"/>
                        <a:t>mo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Office blood pressure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239600"/>
                  </a:ext>
                </a:extLst>
              </a:tr>
              <a:tr h="1221598">
                <a:tc>
                  <a:txBody>
                    <a:bodyPr/>
                    <a:lstStyle/>
                    <a:p>
                      <a:r>
                        <a:rPr lang="en-US" sz="1400" dirty="0"/>
                        <a:t>Treatment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Simplicity </a:t>
                      </a:r>
                      <a:r>
                        <a:rPr lang="en-US" sz="1400" dirty="0" err="1"/>
                        <a:t>Spyral</a:t>
                      </a:r>
                      <a:r>
                        <a:rPr lang="en-US" sz="1400" dirty="0"/>
                        <a:t> (radiofrequency energy)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Paradise System (ultrasound energy)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Peregrine System </a:t>
                      </a:r>
                    </a:p>
                    <a:p>
                      <a:r>
                        <a:rPr lang="en-US" sz="1400" dirty="0"/>
                        <a:t>(alcohol-mediated denervation)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Peregrine System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(alcohol-mediated denervation) 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Paradise System (ultrasound energy)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Paradise System (ultrasound energy)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Simplicity Spyral (radiofrequency energy)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Simplicity (radiofrequency energy)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737267"/>
                  </a:ext>
                </a:extLst>
              </a:tr>
              <a:tr h="303347">
                <a:tc>
                  <a:txBody>
                    <a:bodyPr/>
                    <a:lstStyle/>
                    <a:p>
                      <a:r>
                        <a:rPr lang="en-US" sz="1400" dirty="0"/>
                        <a:t>Sham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03D5F"/>
                          </a:solidFill>
                          <a:effectLst/>
                          <a:uLnTx/>
                          <a:uFillTx/>
                        </a:rPr>
                        <a:t>Yes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3D5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03D5F"/>
                          </a:solidFill>
                          <a:effectLst/>
                          <a:uLnTx/>
                          <a:uFillTx/>
                        </a:rPr>
                        <a:t>Yes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3D5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3D5F"/>
                          </a:solidFill>
                          <a:effectLst/>
                          <a:uLnTx/>
                          <a:uFillTx/>
                        </a:rPr>
                        <a:t>Yes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3D5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3D5F"/>
                          </a:solidFill>
                          <a:effectLst/>
                          <a:uLnTx/>
                          <a:uFillTx/>
                        </a:rPr>
                        <a:t>Yes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3D5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03D5F"/>
                          </a:solidFill>
                          <a:effectLst/>
                          <a:uLnTx/>
                          <a:uFillTx/>
                        </a:rPr>
                        <a:t>Yes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3D5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3D5F"/>
                          </a:solidFill>
                          <a:effectLst/>
                          <a:uLnTx/>
                          <a:uFillTx/>
                        </a:rPr>
                        <a:t>Yes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3D5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3D5F"/>
                          </a:solidFill>
                          <a:effectLst/>
                          <a:uLnTx/>
                          <a:uFillTx/>
                        </a:rPr>
                        <a:t>No; registry 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3D5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136204"/>
                  </a:ext>
                </a:extLst>
              </a:tr>
              <a:tr h="1031571">
                <a:tc>
                  <a:txBody>
                    <a:bodyPr/>
                    <a:lstStyle/>
                    <a:p>
                      <a:r>
                        <a:rPr lang="en-US" sz="1400" dirty="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Completed, met primary endpoint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Completed, met primary endpoint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Follow-up 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Ongoing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Completed, met primary endpoint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Completed, did not meet primary endpoint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Pivotal ongoing, Pilot Study met primary endpoint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Completed, sustained blood pressure reduction at 3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461484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D8CDE627-1CF7-412F-BC45-F227957C4942}"/>
              </a:ext>
            </a:extLst>
          </p:cNvPr>
          <p:cNvSpPr/>
          <p:nvPr/>
        </p:nvSpPr>
        <p:spPr>
          <a:xfrm>
            <a:off x="357941" y="5693470"/>
            <a:ext cx="11009357" cy="6322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Recent clinical success, in sham-controlled RCTs and large registries, demonstrate the promise of RDN for </a:t>
            </a:r>
            <a:r>
              <a:rPr lang="en-US" sz="1400" b="1" dirty="0">
                <a:solidFill>
                  <a:srgbClr val="103D5F"/>
                </a:solidFill>
                <a:latin typeface="Century Gothic"/>
              </a:rPr>
              <a:t>HTN treatment</a:t>
            </a:r>
            <a:endParaRPr kumimoji="0" lang="en-US" sz="1400" b="1" i="0" u="none" strike="noStrike" kern="1200" cap="none" spc="0" normalizeH="0" baseline="30000" noProof="0" dirty="0">
              <a:ln>
                <a:noFill/>
              </a:ln>
              <a:solidFill>
                <a:srgbClr val="103D5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1A49EF5-64C0-41ED-8B93-BB6F8F9E703D}"/>
              </a:ext>
            </a:extLst>
          </p:cNvPr>
          <p:cNvCxnSpPr/>
          <p:nvPr/>
        </p:nvCxnSpPr>
        <p:spPr>
          <a:xfrm>
            <a:off x="1524000" y="5628816"/>
            <a:ext cx="914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08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E77917A-A755-7E47-85C8-A8E92E2B75BC}"/>
              </a:ext>
            </a:extLst>
          </p:cNvPr>
          <p:cNvSpPr txBox="1">
            <a:spLocks/>
          </p:cNvSpPr>
          <p:nvPr/>
        </p:nvSpPr>
        <p:spPr>
          <a:xfrm>
            <a:off x="914400" y="228600"/>
            <a:ext cx="10363200" cy="12715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>
                <a:solidFill>
                  <a:schemeClr val="tx2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 sz="3200">
                <a:latin typeface="Calibri" panose="020F0502020204030204" pitchFamily="34" charset="0"/>
                <a:cs typeface="Calibri" panose="020F0502020204030204" pitchFamily="34" charset="0"/>
              </a:rPr>
              <a:t>1, 3, 6 and 12 Months </a:t>
            </a:r>
            <a:r>
              <a:rPr lang="en-US" sz="3200" u="sng">
                <a:latin typeface="Calibri" panose="020F0502020204030204" pitchFamily="34" charset="0"/>
                <a:cs typeface="Calibri" panose="020F0502020204030204" pitchFamily="34" charset="0"/>
              </a:rPr>
              <a:t>Systolic</a:t>
            </a:r>
            <a:r>
              <a:rPr lang="en-US" sz="3200">
                <a:latin typeface="Calibri" panose="020F0502020204030204" pitchFamily="34" charset="0"/>
                <a:cs typeface="Calibri" panose="020F0502020204030204" pitchFamily="34" charset="0"/>
              </a:rPr>
              <a:t> Blood Pressure Reduction*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1CEE53-0289-9A49-AA23-73D71CB7E811}"/>
              </a:ext>
            </a:extLst>
          </p:cNvPr>
          <p:cNvSpPr txBox="1"/>
          <p:nvPr/>
        </p:nvSpPr>
        <p:spPr>
          <a:xfrm>
            <a:off x="309164" y="5447677"/>
            <a:ext cx="11650274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Responders**:   69%      58%              61%                68%                          64%             67%              71%              54% 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0642D5-F651-8842-B9EC-8E8F6534E57A}"/>
              </a:ext>
            </a:extLst>
          </p:cNvPr>
          <p:cNvSpPr txBox="1"/>
          <p:nvPr/>
        </p:nvSpPr>
        <p:spPr>
          <a:xfrm>
            <a:off x="309163" y="5808073"/>
            <a:ext cx="8301437" cy="697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i="1" dirty="0"/>
              <a:t>*</a:t>
            </a:r>
            <a:r>
              <a:rPr lang="en-US" sz="1400" i="1" dirty="0"/>
              <a:t> 24-hour data from CL; OBP Data: site reported. 12 Month data not yet monitored</a:t>
            </a:r>
          </a:p>
          <a:p>
            <a:r>
              <a:rPr lang="en-US" i="1" dirty="0"/>
              <a:t>**</a:t>
            </a:r>
            <a:r>
              <a:rPr lang="en-US" sz="1400" i="1" dirty="0"/>
              <a:t> Responders are defined as ≥ 10mmHg drop for OBP and ≥ 5mmHg drop for ABPM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17C49D-E766-204B-97F0-5E820D8E61BA}"/>
              </a:ext>
            </a:extLst>
          </p:cNvPr>
          <p:cNvSpPr txBox="1"/>
          <p:nvPr/>
        </p:nvSpPr>
        <p:spPr>
          <a:xfrm>
            <a:off x="3658075" y="6550282"/>
            <a:ext cx="46426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The Peregrine System™ Infusion Catheter is CE marked and only for use in the European Union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F8A01D-6266-8F47-9BF9-0F62CFFBE996}"/>
              </a:ext>
            </a:extLst>
          </p:cNvPr>
          <p:cNvSpPr txBox="1"/>
          <p:nvPr/>
        </p:nvSpPr>
        <p:spPr>
          <a:xfrm>
            <a:off x="3361918" y="6541495"/>
            <a:ext cx="6053260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67" dirty="0"/>
              <a:t>The Peregrine System™ Infusion Catheter is CE marked and only for use in the European Union 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17BC20E-FD3D-3D49-AE7E-0F5CACED6088}"/>
              </a:ext>
            </a:extLst>
          </p:cNvPr>
          <p:cNvGraphicFramePr>
            <a:graphicFrameLocks/>
          </p:cNvGraphicFramePr>
          <p:nvPr/>
        </p:nvGraphicFramePr>
        <p:xfrm>
          <a:off x="622300" y="1499575"/>
          <a:ext cx="5473700" cy="3912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B4C0D15-D9F4-5E40-98A0-88569C6A1377}"/>
              </a:ext>
            </a:extLst>
          </p:cNvPr>
          <p:cNvGraphicFramePr>
            <a:graphicFrameLocks/>
          </p:cNvGraphicFramePr>
          <p:nvPr/>
        </p:nvGraphicFramePr>
        <p:xfrm>
          <a:off x="6096000" y="1502657"/>
          <a:ext cx="5473700" cy="3945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C368C503-5879-A143-96EB-64A9EDE4D0DC}"/>
              </a:ext>
            </a:extLst>
          </p:cNvPr>
          <p:cNvSpPr txBox="1"/>
          <p:nvPr/>
        </p:nvSpPr>
        <p:spPr>
          <a:xfrm>
            <a:off x="8928101" y="6388769"/>
            <a:ext cx="264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i="1" dirty="0"/>
              <a:t>Data as of 11 Dec 2018</a:t>
            </a:r>
          </a:p>
        </p:txBody>
      </p:sp>
    </p:spTree>
    <p:extLst>
      <p:ext uri="{BB962C8B-B14F-4D97-AF65-F5344CB8AC3E}">
        <p14:creationId xmlns:p14="http://schemas.microsoft.com/office/powerpoint/2010/main" val="3825039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484F7E-9F86-4FD7-B902-8C9327B59B1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95565" y="252254"/>
            <a:ext cx="8440144" cy="703304"/>
          </a:xfrm>
        </p:spPr>
        <p:txBody>
          <a:bodyPr/>
          <a:lstStyle/>
          <a:p>
            <a:r>
              <a:rPr lang="en-US" dirty="0"/>
              <a:t>Other Ongoing Clinical RDN Programs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6E738440-6802-4F9F-9171-438244D35A83}"/>
              </a:ext>
            </a:extLst>
          </p:cNvPr>
          <p:cNvSpPr txBox="1">
            <a:spLocks/>
          </p:cNvSpPr>
          <p:nvPr/>
        </p:nvSpPr>
        <p:spPr>
          <a:xfrm>
            <a:off x="708291" y="1531726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yriad Pro" charset="0"/>
                <a:cs typeface="Myriad Pro" charset="0"/>
              </a:defRPr>
            </a:lvl1pPr>
            <a:lvl2pPr marL="914377" indent="-457189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50000"/>
                </a:schemeClr>
              </a:buClr>
              <a:buSzPct val="75000"/>
              <a:buFont typeface="Courier New" charset="0"/>
              <a:buChar char="o"/>
              <a:defRPr lang="en-US" sz="20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2pPr>
            <a:lvl3pPr marL="914377" indent="-457189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50000"/>
                </a:schemeClr>
              </a:buClr>
              <a:buFont typeface="Wingdings" charset="2"/>
              <a:buChar char="§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" charset="2"/>
              <a:buChar char="§"/>
              <a:defRPr lang="en-US" sz="1800" kern="1200" baseline="0" dirty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4pPr>
            <a:lvl5pPr marL="2171646" indent="-342891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50000"/>
                </a:schemeClr>
              </a:buClr>
              <a:buSzPct val="75000"/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50000"/>
                </a:schemeClr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Medtronic Spyral Simplicity</a:t>
            </a:r>
          </a:p>
          <a:p>
            <a:pPr lvl="1"/>
            <a:r>
              <a:rPr lang="en-US"/>
              <a:t>GSR-DEFINE: Ongoing long-term registry</a:t>
            </a:r>
          </a:p>
          <a:p>
            <a:pPr lvl="1"/>
            <a:r>
              <a:rPr lang="en-US"/>
              <a:t>SPYRAL AFFIRM: RDN in patients with previously excluded comorbidities </a:t>
            </a:r>
          </a:p>
          <a:p>
            <a:pPr lvl="1"/>
            <a:r>
              <a:rPr lang="en-US"/>
              <a:t>SPYRAL DYSTAL: RDN anatomical considerations</a:t>
            </a:r>
          </a:p>
          <a:p>
            <a:pPr lvl="1"/>
            <a:r>
              <a:rPr lang="en-US"/>
              <a:t>U.S. patient preference study: non-interventional study researching patient preference</a:t>
            </a:r>
          </a:p>
          <a:p>
            <a:pPr lvl="1"/>
            <a:r>
              <a:rPr lang="en-US"/>
              <a:t>Other indications: Arrythmias, heart failure chronic kidney disease 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240D2C2-0390-4740-8806-93662D7E3F90}"/>
              </a:ext>
            </a:extLst>
          </p:cNvPr>
          <p:cNvSpPr txBox="1">
            <a:spLocks/>
          </p:cNvSpPr>
          <p:nvPr/>
        </p:nvSpPr>
        <p:spPr>
          <a:xfrm>
            <a:off x="6167794" y="1531726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5000"/>
              <a:buFont typeface="Courier New" charset="0"/>
              <a:buChar char="o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charset="2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75000"/>
              <a:buFont typeface="Courier New" charset="0"/>
              <a:buChar char="o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ReCor Paradise</a:t>
            </a:r>
          </a:p>
          <a:p>
            <a:pPr lvl="1"/>
            <a:r>
              <a:rPr lang="en-US"/>
              <a:t>RADIANCE II: Pivotal ON-MED Study</a:t>
            </a:r>
          </a:p>
          <a:p>
            <a:pPr lvl="1"/>
            <a:r>
              <a:rPr lang="en-US"/>
              <a:t>Global Paradise Registry</a:t>
            </a:r>
          </a:p>
          <a:p>
            <a:pPr lvl="1"/>
            <a:r>
              <a:rPr lang="en-US"/>
              <a:t>Other indications: Arrythmias, heart failure chronic kidney disease </a:t>
            </a:r>
          </a:p>
          <a:p>
            <a:pPr lvl="1"/>
            <a:endParaRPr lang="en-US"/>
          </a:p>
          <a:p>
            <a:pPr marL="0" indent="0"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244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46" b="25160"/>
          <a:stretch/>
        </p:blipFill>
        <p:spPr>
          <a:xfrm>
            <a:off x="-981803" y="1439692"/>
            <a:ext cx="9443769" cy="2840158"/>
          </a:xfrm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087357" y="206900"/>
            <a:ext cx="10515600" cy="638922"/>
          </a:xfrm>
        </p:spPr>
        <p:txBody>
          <a:bodyPr/>
          <a:lstStyle/>
          <a:p>
            <a:pPr algn="ctr"/>
            <a:r>
              <a:rPr lang="en-US" dirty="0"/>
              <a:t>The Peregrine System Kit – A Combination Product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4164" r="20120"/>
          <a:stretch/>
        </p:blipFill>
        <p:spPr>
          <a:xfrm>
            <a:off x="8247961" y="1228726"/>
            <a:ext cx="3619786" cy="50747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59150" y="4079795"/>
            <a:ext cx="43576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/>
              <a:t>Peregrine System™ Kit</a:t>
            </a:r>
          </a:p>
          <a:p>
            <a:r>
              <a:rPr lang="en-US" sz="2000" b="1" dirty="0"/>
              <a:t>Peregrine System™ Infusion Catheter + </a:t>
            </a:r>
          </a:p>
          <a:p>
            <a:r>
              <a:rPr lang="en-US" sz="2000" b="1" dirty="0"/>
              <a:t>Ablative Solutions dehydrated alcohol</a:t>
            </a:r>
          </a:p>
        </p:txBody>
      </p:sp>
    </p:spTree>
    <p:extLst>
      <p:ext uri="{BB962C8B-B14F-4D97-AF65-F5344CB8AC3E}">
        <p14:creationId xmlns:p14="http://schemas.microsoft.com/office/powerpoint/2010/main" val="4286623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Nerve Depth and Location Impact </a:t>
            </a:r>
            <a:r>
              <a:rPr lang="en-US" dirty="0">
                <a:solidFill>
                  <a:schemeClr val="tx1"/>
                </a:solidFill>
              </a:rPr>
              <a:t>Denervation </a:t>
            </a:r>
            <a:r>
              <a:rPr lang="en-US" dirty="0"/>
              <a:t>Efficacy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49647" y="5859799"/>
            <a:ext cx="377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As Presented at </a:t>
            </a:r>
            <a:r>
              <a:rPr lang="en-US" sz="1400" i="1" dirty="0" err="1"/>
              <a:t>EuroPCR</a:t>
            </a:r>
            <a:r>
              <a:rPr lang="en-US" sz="1400" i="1" dirty="0"/>
              <a:t> 2018 by Sebastian </a:t>
            </a:r>
            <a:r>
              <a:rPr lang="en-US" sz="1400" i="1" dirty="0" err="1"/>
              <a:t>Ewen</a:t>
            </a:r>
            <a:endParaRPr lang="en-US" sz="1400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371601"/>
            <a:ext cx="5956301" cy="44881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00" y="1371601"/>
            <a:ext cx="5410200" cy="394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1657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563D8D-D64D-4C0D-836C-FBE4590AD35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6874" y="252254"/>
            <a:ext cx="9895707" cy="703304"/>
          </a:xfrm>
        </p:spPr>
        <p:txBody>
          <a:bodyPr>
            <a:normAutofit fontScale="90000"/>
          </a:bodyPr>
          <a:lstStyle/>
          <a:p>
            <a:r>
              <a:rPr lang="de-DE" dirty="0">
                <a:solidFill>
                  <a:schemeClr val="tx1"/>
                </a:solidFill>
              </a:rPr>
              <a:t>Role of the Kidney in Blood Pressure Regulation: </a:t>
            </a:r>
            <a:br>
              <a:rPr lang="de-DE" dirty="0">
                <a:solidFill>
                  <a:srgbClr val="FF0000"/>
                </a:solidFill>
              </a:rPr>
            </a:br>
            <a:r>
              <a:rPr lang="de-DE" dirty="0"/>
              <a:t>Origin of Central Sympathetic Drive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51120B-D8C1-4492-89F9-EFCD0E558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240264"/>
            <a:ext cx="8440144" cy="499702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B96866F-3D50-4544-AF86-EDF993BFB2DD}"/>
              </a:ext>
            </a:extLst>
          </p:cNvPr>
          <p:cNvSpPr/>
          <p:nvPr/>
        </p:nvSpPr>
        <p:spPr>
          <a:xfrm>
            <a:off x="7019636" y="4033981"/>
            <a:ext cx="2429163" cy="42949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Renal Efferent Nerves</a:t>
            </a:r>
          </a:p>
        </p:txBody>
      </p:sp>
    </p:spTree>
    <p:extLst>
      <p:ext uri="{BB962C8B-B14F-4D97-AF65-F5344CB8AC3E}">
        <p14:creationId xmlns:p14="http://schemas.microsoft.com/office/powerpoint/2010/main" val="40520904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E53C93-A662-4441-A044-1D59CF34918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95565" y="252254"/>
            <a:ext cx="11320944" cy="703304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Ethanol-Mediated, Dose-Dependent</a:t>
            </a:r>
            <a:br>
              <a:rPr lang="en-US" sz="2800" dirty="0"/>
            </a:br>
            <a:r>
              <a:rPr lang="en-US" sz="2800" dirty="0"/>
              <a:t>Renal Tissue Norepinephrine Reduction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D3927A-B197-482B-AD9C-02F20C7A7B08}"/>
              </a:ext>
            </a:extLst>
          </p:cNvPr>
          <p:cNvSpPr txBox="1"/>
          <p:nvPr/>
        </p:nvSpPr>
        <p:spPr>
          <a:xfrm>
            <a:off x="6525491" y="1442771"/>
            <a:ext cx="5008418" cy="83099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ＭＳ Ｐゴシック" pitchFamily="-72" charset="-128"/>
                <a:cs typeface="+mn-cs"/>
              </a:rPr>
              <a:t>Saline Control = Hypertonic saline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ＭＳ Ｐゴシック" pitchFamily="-72" charset="-128"/>
                <a:cs typeface="+mn-cs"/>
              </a:rPr>
              <a:t>EtOH= 98% Ethanol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ＭＳ Ｐゴシック" pitchFamily="-72" charset="-128"/>
                <a:cs typeface="+mn-cs"/>
              </a:rPr>
              <a:t>Error bars = SD</a:t>
            </a:r>
          </a:p>
        </p:txBody>
      </p:sp>
      <p:sp>
        <p:nvSpPr>
          <p:cNvPr id="5" name="Rounded Rectangle 11">
            <a:extLst>
              <a:ext uri="{FF2B5EF4-FFF2-40B4-BE49-F238E27FC236}">
                <a16:creationId xmlns:a16="http://schemas.microsoft.com/office/drawing/2014/main" id="{7365449E-7958-420A-A18F-7971777D66E5}"/>
              </a:ext>
            </a:extLst>
          </p:cNvPr>
          <p:cNvSpPr/>
          <p:nvPr/>
        </p:nvSpPr>
        <p:spPr>
          <a:xfrm>
            <a:off x="381000" y="5207156"/>
            <a:ext cx="5689600" cy="715089"/>
          </a:xfrm>
          <a:prstGeom prst="roundRect">
            <a:avLst/>
          </a:prstGeom>
          <a:solidFill>
            <a:schemeClr val="accent1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/>
                <a:ea typeface="ＭＳ Ｐゴシック" pitchFamily="-72" charset="-128"/>
                <a:cs typeface="+mn-cs"/>
              </a:rPr>
              <a:t>Dose-dependent norepinephrine reduction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/>
                <a:ea typeface="ＭＳ Ｐゴシック" pitchFamily="-72" charset="-128"/>
                <a:cs typeface="+mn-cs"/>
              </a:rPr>
              <a:t>3 months post-EtOH treatment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B45279-3429-4CB7-A30C-93368B0D2AC5}"/>
              </a:ext>
            </a:extLst>
          </p:cNvPr>
          <p:cNvSpPr txBox="1"/>
          <p:nvPr/>
        </p:nvSpPr>
        <p:spPr>
          <a:xfrm>
            <a:off x="6525491" y="2522130"/>
            <a:ext cx="510240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Mean NE reduction was 68% with 0.3 ml (n = 8) and 91% using 0.6 ml/artery (n=9).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AAAC4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Of note, </a:t>
            </a:r>
            <a:r>
              <a:rPr kumimoji="0" lang="en-US" sz="1600" b="0" i="1" u="sng" strike="noStrike" kern="1200" cap="none" spc="0" normalizeH="0" baseline="0" noProof="0" dirty="0">
                <a:ln>
                  <a:noFill/>
                </a:ln>
                <a:solidFill>
                  <a:srgbClr val="2AAAC4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surgical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AAAC4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denervation yields ~90-93% NE </a:t>
            </a:r>
            <a:r>
              <a:rPr lang="en-US" sz="1600" dirty="0">
                <a:solidFill>
                  <a:srgbClr val="2AAAC4"/>
                </a:solidFill>
                <a:latin typeface="Century Gothic"/>
              </a:rPr>
              <a:t>r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AAAC4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eduction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AAAC4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03D5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Standard deviation (SD) for each data set as shown. P</a:t>
            </a: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&lt;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0.001 for both 0.3 ml/artery and 0.6 ml/artery treatments versus both naive and sham (saline) controls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103D5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26BAC5-8CB5-4FE2-93DC-E5A5CC2EB158}"/>
              </a:ext>
            </a:extLst>
          </p:cNvPr>
          <p:cNvSpPr txBox="1"/>
          <p:nvPr/>
        </p:nvSpPr>
        <p:spPr>
          <a:xfrm>
            <a:off x="381000" y="6226269"/>
            <a:ext cx="5895833" cy="200055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03D5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Fischell, et al.; Cardiovascular Revascularization Medicine, 16, 221-227 (2015)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468CF6C7-0D94-4281-819D-AC4539C8F3B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81000" y="1496029"/>
            <a:ext cx="5681662" cy="356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440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544283-5799-5C4D-878B-C47394E67168}"/>
              </a:ext>
            </a:extLst>
          </p:cNvPr>
          <p:cNvSpPr txBox="1"/>
          <p:nvPr/>
        </p:nvSpPr>
        <p:spPr>
          <a:xfrm>
            <a:off x="1605278" y="5410200"/>
            <a:ext cx="8822268" cy="74612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/>
          <a:lstStyle>
            <a:defPPr>
              <a:defRPr lang="en-US"/>
            </a:defPPr>
            <a:lvl1pPr algn="ctr"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Conclusion:  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 treated human renal artery -&gt; medial injury,  ~2 mm depth, and ~30 degrees arc of nerve injury. Yields average denervation of ~ 10-25% with 4 ablations 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BD24F57-1AD0-5843-97F9-3214BB229041}"/>
              </a:ext>
            </a:extLst>
          </p:cNvPr>
          <p:cNvSpPr txBox="1">
            <a:spLocks/>
          </p:cNvSpPr>
          <p:nvPr/>
        </p:nvSpPr>
        <p:spPr>
          <a:xfrm>
            <a:off x="1283266" y="-431425"/>
            <a:ext cx="9144000" cy="14513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/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dobe Caslon Pro Bold"/>
              </a:rPr>
              <a:t>Depth and Circumferential Human Renal Artery: 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dobe Caslon Pro Bold"/>
              </a:rPr>
            </a:b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dobe Caslon Pro Bold"/>
              </a:rPr>
              <a:t>Lack of Denervation With Main Vessel RF</a:t>
            </a:r>
            <a:endParaRPr lang="en-US" sz="3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dobe Caslon Pro Bold"/>
            </a:endParaRPr>
          </a:p>
        </p:txBody>
      </p:sp>
      <p:pic>
        <p:nvPicPr>
          <p:cNvPr id="6" name="Picture 5" descr="Human Renal.png">
            <a:extLst>
              <a:ext uri="{FF2B5EF4-FFF2-40B4-BE49-F238E27FC236}">
                <a16:creationId xmlns:a16="http://schemas.microsoft.com/office/drawing/2014/main" id="{742AA44C-BBCA-8040-9448-E8C80343ED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68" t="20139" b="35417"/>
          <a:stretch>
            <a:fillRect/>
          </a:stretch>
        </p:blipFill>
        <p:spPr>
          <a:xfrm>
            <a:off x="1579880" y="1393825"/>
            <a:ext cx="4671498" cy="3794125"/>
          </a:xfrm>
          <a:prstGeom prst="rect">
            <a:avLst/>
          </a:prstGeom>
          <a:ln w="63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7" name="Picture 6" descr="Human Renal.png">
            <a:extLst>
              <a:ext uri="{FF2B5EF4-FFF2-40B4-BE49-F238E27FC236}">
                <a16:creationId xmlns:a16="http://schemas.microsoft.com/office/drawing/2014/main" id="{F1D283CF-9961-6641-A097-2E6CF2E435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022" t="65509" b="11574"/>
          <a:stretch>
            <a:fillRect/>
          </a:stretch>
        </p:blipFill>
        <p:spPr>
          <a:xfrm>
            <a:off x="6342380" y="1393825"/>
            <a:ext cx="4084886" cy="3778250"/>
          </a:xfrm>
          <a:prstGeom prst="rect">
            <a:avLst/>
          </a:prstGeom>
          <a:ln w="63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1669204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Renal Sympathetic Innervation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66357" y="6127326"/>
            <a:ext cx="30373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Prof. Michael </a:t>
            </a:r>
            <a:r>
              <a:rPr lang="en-US" sz="1600" dirty="0" err="1"/>
              <a:t>Joner</a:t>
            </a:r>
            <a:r>
              <a:rPr lang="en-US" sz="1600" dirty="0"/>
              <a:t>, </a:t>
            </a:r>
            <a:r>
              <a:rPr lang="en-US" sz="1600" dirty="0" err="1"/>
              <a:t>EuroPCR</a:t>
            </a:r>
            <a:r>
              <a:rPr lang="en-US" sz="1600" dirty="0"/>
              <a:t> 2018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11"/>
          <a:stretch/>
        </p:blipFill>
        <p:spPr>
          <a:xfrm>
            <a:off x="856129" y="1296954"/>
            <a:ext cx="10247299" cy="483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78617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MSHAPENAME" val="_PowerPoint_Table_No_Spacer_Rows"/>
  <p:tag name="FORMATSFILENAME" val="C:\Users\jgillig\AppData\Local\FactSet\User Data\DealMaven\PresLink\Templates\PWPartners\Standard Shapes.potx"/>
  <p:tag name="FORMATSSLIDEID" val="285"/>
  <p:tag name="FORMATSSHAPE" val="_PowerPoint_Table_No_Spacer_Rows"/>
  <p:tag name="POSITIONSLIDEID" val="0"/>
  <p:tag name="SIZESLIDEID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IQLI" val="&lt;CIQLI Version=&quot;1.7&quot; Path=&quot;X:\Michaela Khalfayan&quot; FileName=&quot;Backup.xlsx&quot; Address=&quot;Sheet1!$B$4:$B$7;&quot; SourceObjectGuid=&quot;d104a6d3-a679-4082-a573-af4de9f19f0c&quot; Sheet=&quot;Sheet1&quot; Name=&quot;Chart 4_Range: R7C5_Range: R28C13_xlColumnClustered&quot; DisplayName=&quot;Sheet1 Chart 4&quot; HasCustomDisplayName=&quot;False&quot; DefaultDisplayName=&quot;Sheet1 Chart 4&quot; SourceType=&quot;2&quot; LastUpdate=&quot;8/27/2021 11:15:04 AM&quot; LinkedText=&quot;&quot; Position=&quot;-1&quot; SourceHeight=&quot;280.375&quot; SourceWidth=&quot;447.375&quot; LinkId=&quot;637656138524156190&quot; /&gt;"/>
  <p:tag name="CIQSHAPENAMETAG" val="6509a830-9282-462c-aec0-b2f8bc65bcaf"/>
</p:tagLst>
</file>

<file path=ppt/theme/theme1.xml><?xml version="1.0" encoding="utf-8"?>
<a:theme xmlns:a="http://schemas.openxmlformats.org/drawingml/2006/main" name="1_Custom Design">
  <a:themeElements>
    <a:clrScheme name="Custom 2">
      <a:dk1>
        <a:srgbClr val="103D5F"/>
      </a:dk1>
      <a:lt1>
        <a:srgbClr val="FEFFFF"/>
      </a:lt1>
      <a:dk2>
        <a:srgbClr val="103D5F"/>
      </a:dk2>
      <a:lt2>
        <a:srgbClr val="D0DFE9"/>
      </a:lt2>
      <a:accent1>
        <a:srgbClr val="103D5F"/>
      </a:accent1>
      <a:accent2>
        <a:srgbClr val="2AAAC4"/>
      </a:accent2>
      <a:accent3>
        <a:srgbClr val="A5A5A5"/>
      </a:accent3>
      <a:accent4>
        <a:srgbClr val="6AB660"/>
      </a:accent4>
      <a:accent5>
        <a:srgbClr val="D0DFE9"/>
      </a:accent5>
      <a:accent6>
        <a:srgbClr val="FEFFFF"/>
      </a:accent6>
      <a:hlink>
        <a:srgbClr val="2AAAC4"/>
      </a:hlink>
      <a:folHlink>
        <a:srgbClr val="A4A4A4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rgetBPOffMedSlideTemplate_10May2018" id="{794913B5-AA3F-CE44-94BA-340A9FA82890}" vid="{E00916B8-C7B9-094C-96FF-31D9B7E9C5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FF1FAEBAE28B4899FF8029E3BABB78" ma:contentTypeVersion="9" ma:contentTypeDescription="Create a new document." ma:contentTypeScope="" ma:versionID="94e9c0d82f4ef3804c1fd999a516fb0a">
  <xsd:schema xmlns:xsd="http://www.w3.org/2001/XMLSchema" xmlns:xs="http://www.w3.org/2001/XMLSchema" xmlns:p="http://schemas.microsoft.com/office/2006/metadata/properties" xmlns:ns3="e6891f22-cbc1-41ea-8ff1-5a15c4109e76" targetNamespace="http://schemas.microsoft.com/office/2006/metadata/properties" ma:root="true" ma:fieldsID="e8ae10b4ff869ddaff778b4dd4478a0f" ns3:_="">
    <xsd:import namespace="e6891f22-cbc1-41ea-8ff1-5a15c4109e7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891f22-cbc1-41ea-8ff1-5a15c4109e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344BADD-EC17-432D-B9BD-9ADD1E1AAE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891f22-cbc1-41ea-8ff1-5a15c4109e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4C80C4-486B-48A6-B2BC-4C4093F29D0F}">
  <ds:schemaRefs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e6891f22-cbc1-41ea-8ff1-5a15c4109e76"/>
    <ds:schemaRef ds:uri="http://www.w3.org/XML/1998/namespace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37753B94-45BF-4460-AEF4-0D880BEA978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TargetBPOffMedSlideTemplate_10May2018</Template>
  <TotalTime>10183</TotalTime>
  <Words>1688</Words>
  <Application>Microsoft Macintosh PowerPoint</Application>
  <PresentationFormat>Widescreen</PresentationFormat>
  <Paragraphs>293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40" baseType="lpstr">
      <vt:lpstr>MS Mincho</vt:lpstr>
      <vt:lpstr>ＭＳ Ｐゴシック</vt:lpstr>
      <vt:lpstr>ＭＳ Ｐゴシック</vt:lpstr>
      <vt:lpstr>Adobe Caslon Pro Bold</vt:lpstr>
      <vt:lpstr>American Typewriter</vt:lpstr>
      <vt:lpstr>Arial</vt:lpstr>
      <vt:lpstr>Calibri</vt:lpstr>
      <vt:lpstr>Calibri Light</vt:lpstr>
      <vt:lpstr>Century Gothic</vt:lpstr>
      <vt:lpstr>Courier New</vt:lpstr>
      <vt:lpstr>Myriad Pro</vt:lpstr>
      <vt:lpstr>ScalaLancetPro-Bold</vt:lpstr>
      <vt:lpstr>Times New Roman</vt:lpstr>
      <vt:lpstr>Wingdings</vt:lpstr>
      <vt:lpstr>1_Custom Design</vt:lpstr>
      <vt:lpstr>Renal Denervation – Status of Energy-Based and Chemical Therapies</vt:lpstr>
      <vt:lpstr>Relevant Disclosures</vt:lpstr>
      <vt:lpstr>Hypertension is a Massive Healthcare Problem with Significant Unmet Need</vt:lpstr>
      <vt:lpstr>PowerPoint Presentation</vt:lpstr>
      <vt:lpstr>PowerPoint Presentation</vt:lpstr>
      <vt:lpstr>Recent Renal Denervation History</vt:lpstr>
      <vt:lpstr>Nerve Depth and Location Impact Denervation Efficacy </vt:lpstr>
      <vt:lpstr>Renal Denervation Technologies </vt:lpstr>
      <vt:lpstr>Spyral Simplicity - Summary of Clinical Evidence</vt:lpstr>
      <vt:lpstr>PowerPoint Presentation</vt:lpstr>
      <vt:lpstr>ReCor Paradise - Summary of Clinical Evidence</vt:lpstr>
      <vt:lpstr>PowerPoint Presentation</vt:lpstr>
      <vt:lpstr>PowerPoint Presentation</vt:lpstr>
      <vt:lpstr>Challenges and “Gaps” in our Knowledge to Improve RDN?</vt:lpstr>
      <vt:lpstr>Possible Solutions to Address Key Questions</vt:lpstr>
      <vt:lpstr>Back Up Slides</vt:lpstr>
      <vt:lpstr>Current State of Clinical RDN Investigation </vt:lpstr>
      <vt:lpstr>PowerPoint Presentation</vt:lpstr>
      <vt:lpstr>Other Ongoing Clinical RDN Programs</vt:lpstr>
      <vt:lpstr>The Peregrine System Kit – A Combination Product</vt:lpstr>
      <vt:lpstr>Nerve Depth and Location Impact Denervation Efficacy </vt:lpstr>
      <vt:lpstr>Role of the Kidney in Blood Pressure Regulation:  Origin of Central Sympathetic Drive</vt:lpstr>
      <vt:lpstr>Ethanol-Mediated, Dose-Dependent Renal Tissue Norepinephrine Reduction</vt:lpstr>
      <vt:lpstr>PowerPoint Presentation</vt:lpstr>
      <vt:lpstr>Renal Sympathetic Innervation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Jill Amstutz</dc:creator>
  <cp:lastModifiedBy>Tim Fischell, M.D.</cp:lastModifiedBy>
  <cp:revision>338</cp:revision>
  <dcterms:created xsi:type="dcterms:W3CDTF">2018-05-15T18:30:31Z</dcterms:created>
  <dcterms:modified xsi:type="dcterms:W3CDTF">2022-02-01T13:38:00Z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0x010100B4FF1FAEBAE28B4899FF8029E3BABB78</vt:lpwstr>
  </property>
</Properties>
</file>