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75" r:id="rId2"/>
    <p:sldId id="753" r:id="rId3"/>
    <p:sldId id="2695" r:id="rId4"/>
    <p:sldId id="2676" r:id="rId5"/>
    <p:sldId id="2701" r:id="rId6"/>
    <p:sldId id="2686" r:id="rId7"/>
    <p:sldId id="2689" r:id="rId8"/>
    <p:sldId id="2687" r:id="rId9"/>
    <p:sldId id="2700" r:id="rId10"/>
    <p:sldId id="2697" r:id="rId11"/>
    <p:sldId id="2677" r:id="rId12"/>
    <p:sldId id="256" r:id="rId13"/>
    <p:sldId id="2692" r:id="rId14"/>
    <p:sldId id="2679" r:id="rId15"/>
    <p:sldId id="2684" r:id="rId16"/>
    <p:sldId id="2699" r:id="rId17"/>
    <p:sldId id="2696" r:id="rId18"/>
    <p:sldId id="268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09" autoAdjust="0"/>
    <p:restoredTop sz="73302" autoAdjust="0"/>
  </p:normalViewPr>
  <p:slideViewPr>
    <p:cSldViewPr showGuides="1">
      <p:cViewPr varScale="1">
        <p:scale>
          <a:sx n="94" d="100"/>
          <a:sy n="94" d="100"/>
        </p:scale>
        <p:origin x="2248" y="19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6654E3-5234-1449-955E-DB5FE2F778A2}" type="doc">
      <dgm:prSet loTypeId="urn:microsoft.com/office/officeart/2005/8/layout/radial6" loCatId="" qsTypeId="urn:microsoft.com/office/officeart/2005/8/quickstyle/simple1" qsCatId="simple" csTypeId="urn:microsoft.com/office/officeart/2005/8/colors/colorful3" csCatId="colorful" phldr="1"/>
      <dgm:spPr/>
      <dgm:t>
        <a:bodyPr/>
        <a:lstStyle/>
        <a:p>
          <a:endParaRPr lang="en-US"/>
        </a:p>
      </dgm:t>
    </dgm:pt>
    <dgm:pt modelId="{83CE8BF1-4893-E246-8094-06DA574A4A61}">
      <dgm:prSet phldrT="[Text]" custT="1"/>
      <dgm:spPr/>
      <dgm:t>
        <a:bodyPr/>
        <a:lstStyle/>
        <a:p>
          <a:pPr rtl="0"/>
          <a:r>
            <a:rPr lang="en-US" sz="2400" dirty="0"/>
            <a:t>Decision CTO Trial</a:t>
          </a:r>
        </a:p>
      </dgm:t>
    </dgm:pt>
    <dgm:pt modelId="{5509C645-CCBD-D343-8295-84F51D97F384}" type="parTrans" cxnId="{087AE56B-DF87-7F42-AABE-7DA47381DF5C}">
      <dgm:prSet/>
      <dgm:spPr/>
      <dgm:t>
        <a:bodyPr/>
        <a:lstStyle/>
        <a:p>
          <a:endParaRPr lang="en-US"/>
        </a:p>
      </dgm:t>
    </dgm:pt>
    <dgm:pt modelId="{AF43E661-2475-D748-AC48-D8A0CA9F69E8}" type="sibTrans" cxnId="{087AE56B-DF87-7F42-AABE-7DA47381DF5C}">
      <dgm:prSet/>
      <dgm:spPr/>
      <dgm:t>
        <a:bodyPr/>
        <a:lstStyle/>
        <a:p>
          <a:endParaRPr lang="en-US"/>
        </a:p>
      </dgm:t>
    </dgm:pt>
    <dgm:pt modelId="{ADD463A7-3067-034A-8AEA-1F3D0434B812}">
      <dgm:prSet phldrT="[Text]"/>
      <dgm:spPr/>
      <dgm:t>
        <a:bodyPr/>
        <a:lstStyle/>
        <a:p>
          <a:pPr rtl="0"/>
          <a:r>
            <a:rPr lang="en-US" dirty="0"/>
            <a:t>Low risk patients</a:t>
          </a:r>
        </a:p>
      </dgm:t>
    </dgm:pt>
    <dgm:pt modelId="{FEEB5393-7B64-D84D-9249-B06A29F43915}" type="parTrans" cxnId="{123657F9-8131-9B48-9ED9-EBD7F193E552}">
      <dgm:prSet/>
      <dgm:spPr/>
      <dgm:t>
        <a:bodyPr/>
        <a:lstStyle/>
        <a:p>
          <a:endParaRPr lang="en-US"/>
        </a:p>
      </dgm:t>
    </dgm:pt>
    <dgm:pt modelId="{DAA22E52-4D56-9743-B25C-500205CFAAEF}" type="sibTrans" cxnId="{123657F9-8131-9B48-9ED9-EBD7F193E552}">
      <dgm:prSet/>
      <dgm:spPr/>
      <dgm:t>
        <a:bodyPr/>
        <a:lstStyle/>
        <a:p>
          <a:endParaRPr lang="en-US"/>
        </a:p>
      </dgm:t>
    </dgm:pt>
    <dgm:pt modelId="{0E1E3955-D61F-B441-91A0-1DC0C93A650C}">
      <dgm:prSet phldrT="[Text]"/>
      <dgm:spPr/>
      <dgm:t>
        <a:bodyPr/>
        <a:lstStyle/>
        <a:p>
          <a:pPr rtl="0"/>
          <a:r>
            <a:rPr lang="en-US" dirty="0"/>
            <a:t>20% cross over</a:t>
          </a:r>
        </a:p>
      </dgm:t>
    </dgm:pt>
    <dgm:pt modelId="{FA41749A-ABC9-C84D-A3C1-C856965C28D4}" type="parTrans" cxnId="{864D107B-D9D9-294F-8DF9-D8764E02F94C}">
      <dgm:prSet/>
      <dgm:spPr/>
      <dgm:t>
        <a:bodyPr/>
        <a:lstStyle/>
        <a:p>
          <a:endParaRPr lang="en-US"/>
        </a:p>
      </dgm:t>
    </dgm:pt>
    <dgm:pt modelId="{0377FEBC-4703-FA46-BD6F-5B84BB64BE69}" type="sibTrans" cxnId="{864D107B-D9D9-294F-8DF9-D8764E02F94C}">
      <dgm:prSet/>
      <dgm:spPr/>
      <dgm:t>
        <a:bodyPr/>
        <a:lstStyle/>
        <a:p>
          <a:endParaRPr lang="en-US"/>
        </a:p>
      </dgm:t>
    </dgm:pt>
    <dgm:pt modelId="{932581D0-195A-044D-A776-DF92284501F8}">
      <dgm:prSet phldrT="[Text]"/>
      <dgm:spPr/>
      <dgm:t>
        <a:bodyPr/>
        <a:lstStyle/>
        <a:p>
          <a:pPr rtl="0"/>
          <a:r>
            <a:rPr lang="en-US" dirty="0"/>
            <a:t>Low statistical power</a:t>
          </a:r>
        </a:p>
      </dgm:t>
    </dgm:pt>
    <dgm:pt modelId="{658318B8-C7EA-D24A-96FD-06B66285C501}" type="parTrans" cxnId="{B3B445C5-3A8A-DC46-829E-0098A22C8654}">
      <dgm:prSet/>
      <dgm:spPr/>
      <dgm:t>
        <a:bodyPr/>
        <a:lstStyle/>
        <a:p>
          <a:endParaRPr lang="en-US"/>
        </a:p>
      </dgm:t>
    </dgm:pt>
    <dgm:pt modelId="{B9629344-449D-0A4F-BF01-49F2BC436015}" type="sibTrans" cxnId="{B3B445C5-3A8A-DC46-829E-0098A22C8654}">
      <dgm:prSet/>
      <dgm:spPr/>
      <dgm:t>
        <a:bodyPr/>
        <a:lstStyle/>
        <a:p>
          <a:endParaRPr lang="en-US"/>
        </a:p>
      </dgm:t>
    </dgm:pt>
    <dgm:pt modelId="{032FDEEA-7161-1447-B1E8-99FC9F31206C}">
      <dgm:prSet phldrT="[Text]"/>
      <dgm:spPr/>
      <dgm:t>
        <a:bodyPr/>
        <a:lstStyle/>
        <a:p>
          <a:pPr rtl="0"/>
          <a:r>
            <a:rPr lang="en-US" dirty="0"/>
            <a:t>Under treaded angina</a:t>
          </a:r>
        </a:p>
      </dgm:t>
    </dgm:pt>
    <dgm:pt modelId="{98696FA4-90D0-7F40-A373-65A3E0A77249}" type="parTrans" cxnId="{A297A26E-DD4C-5E4C-9E59-4C4130B6B07A}">
      <dgm:prSet/>
      <dgm:spPr/>
      <dgm:t>
        <a:bodyPr/>
        <a:lstStyle/>
        <a:p>
          <a:endParaRPr lang="en-US"/>
        </a:p>
      </dgm:t>
    </dgm:pt>
    <dgm:pt modelId="{70BB35A1-87D8-D34A-970B-F586C8AC1869}" type="sibTrans" cxnId="{A297A26E-DD4C-5E4C-9E59-4C4130B6B07A}">
      <dgm:prSet/>
      <dgm:spPr/>
      <dgm:t>
        <a:bodyPr/>
        <a:lstStyle/>
        <a:p>
          <a:endParaRPr lang="en-US"/>
        </a:p>
      </dgm:t>
    </dgm:pt>
    <dgm:pt modelId="{8FE1DF67-5BDB-5941-9981-CE3CECB5E203}">
      <dgm:prSet phldrT="[Text]"/>
      <dgm:spPr/>
      <dgm:t>
        <a:bodyPr/>
        <a:lstStyle/>
        <a:p>
          <a:pPr rtl="0"/>
          <a:r>
            <a:rPr lang="en-US" dirty="0"/>
            <a:t>flowed design</a:t>
          </a:r>
        </a:p>
      </dgm:t>
    </dgm:pt>
    <dgm:pt modelId="{1BFFE841-3787-AE41-8C3C-34012C6529E4}" type="parTrans" cxnId="{8F2D17CF-5F11-6341-9B1A-405EFBEE47A3}">
      <dgm:prSet/>
      <dgm:spPr/>
      <dgm:t>
        <a:bodyPr/>
        <a:lstStyle/>
        <a:p>
          <a:endParaRPr lang="en-US"/>
        </a:p>
      </dgm:t>
    </dgm:pt>
    <dgm:pt modelId="{625704A0-B777-CD4D-95EC-D619F263E138}" type="sibTrans" cxnId="{8F2D17CF-5F11-6341-9B1A-405EFBEE47A3}">
      <dgm:prSet/>
      <dgm:spPr/>
      <dgm:t>
        <a:bodyPr/>
        <a:lstStyle/>
        <a:p>
          <a:endParaRPr lang="en-US"/>
        </a:p>
      </dgm:t>
    </dgm:pt>
    <dgm:pt modelId="{CCF4769E-48D1-3E41-8BF9-9294B8C0019D}" type="pres">
      <dgm:prSet presAssocID="{336654E3-5234-1449-955E-DB5FE2F778A2}" presName="Name0" presStyleCnt="0">
        <dgm:presLayoutVars>
          <dgm:chMax val="1"/>
          <dgm:dir/>
          <dgm:animLvl val="ctr"/>
          <dgm:resizeHandles val="exact"/>
        </dgm:presLayoutVars>
      </dgm:prSet>
      <dgm:spPr/>
    </dgm:pt>
    <dgm:pt modelId="{C7EBF818-8F49-F040-8BDE-47E0564E22EB}" type="pres">
      <dgm:prSet presAssocID="{83CE8BF1-4893-E246-8094-06DA574A4A61}" presName="centerShape" presStyleLbl="node0" presStyleIdx="0" presStyleCnt="1" custLinFactNeighborY="-1519"/>
      <dgm:spPr/>
    </dgm:pt>
    <dgm:pt modelId="{5FA468FB-420E-D045-8A6E-E25DD88BB0F1}" type="pres">
      <dgm:prSet presAssocID="{ADD463A7-3067-034A-8AEA-1F3D0434B812}" presName="node" presStyleLbl="node1" presStyleIdx="0" presStyleCnt="5">
        <dgm:presLayoutVars>
          <dgm:bulletEnabled val="1"/>
        </dgm:presLayoutVars>
      </dgm:prSet>
      <dgm:spPr/>
    </dgm:pt>
    <dgm:pt modelId="{FC09C3FC-8271-6142-B44B-FFC03BEF261B}" type="pres">
      <dgm:prSet presAssocID="{ADD463A7-3067-034A-8AEA-1F3D0434B812}" presName="dummy" presStyleCnt="0"/>
      <dgm:spPr/>
    </dgm:pt>
    <dgm:pt modelId="{54DDB04C-062F-5446-9FA9-2F0F8170E852}" type="pres">
      <dgm:prSet presAssocID="{DAA22E52-4D56-9743-B25C-500205CFAAEF}" presName="sibTrans" presStyleLbl="sibTrans2D1" presStyleIdx="0" presStyleCnt="5"/>
      <dgm:spPr/>
    </dgm:pt>
    <dgm:pt modelId="{22957422-7523-734F-823F-DB64E8326EC6}" type="pres">
      <dgm:prSet presAssocID="{0E1E3955-D61F-B441-91A0-1DC0C93A650C}" presName="node" presStyleLbl="node1" presStyleIdx="1" presStyleCnt="5">
        <dgm:presLayoutVars>
          <dgm:bulletEnabled val="1"/>
        </dgm:presLayoutVars>
      </dgm:prSet>
      <dgm:spPr/>
    </dgm:pt>
    <dgm:pt modelId="{DBC0E030-B678-544B-A322-209B6F7682F7}" type="pres">
      <dgm:prSet presAssocID="{0E1E3955-D61F-B441-91A0-1DC0C93A650C}" presName="dummy" presStyleCnt="0"/>
      <dgm:spPr/>
    </dgm:pt>
    <dgm:pt modelId="{A49768F3-59EA-1243-964A-F4B202BB906B}" type="pres">
      <dgm:prSet presAssocID="{0377FEBC-4703-FA46-BD6F-5B84BB64BE69}" presName="sibTrans" presStyleLbl="sibTrans2D1" presStyleIdx="1" presStyleCnt="5"/>
      <dgm:spPr/>
    </dgm:pt>
    <dgm:pt modelId="{F94190D9-669F-F945-95C0-232FC1FD56BA}" type="pres">
      <dgm:prSet presAssocID="{932581D0-195A-044D-A776-DF92284501F8}" presName="node" presStyleLbl="node1" presStyleIdx="2" presStyleCnt="5">
        <dgm:presLayoutVars>
          <dgm:bulletEnabled val="1"/>
        </dgm:presLayoutVars>
      </dgm:prSet>
      <dgm:spPr/>
    </dgm:pt>
    <dgm:pt modelId="{584B9A5C-0456-EA47-891B-54CB185E2419}" type="pres">
      <dgm:prSet presAssocID="{932581D0-195A-044D-A776-DF92284501F8}" presName="dummy" presStyleCnt="0"/>
      <dgm:spPr/>
    </dgm:pt>
    <dgm:pt modelId="{D55E2091-C17B-FF4F-8C0F-9A85506B6BE4}" type="pres">
      <dgm:prSet presAssocID="{B9629344-449D-0A4F-BF01-49F2BC436015}" presName="sibTrans" presStyleLbl="sibTrans2D1" presStyleIdx="2" presStyleCnt="5"/>
      <dgm:spPr/>
    </dgm:pt>
    <dgm:pt modelId="{4ED6C1BB-8180-7245-ABC5-AEF9493EF116}" type="pres">
      <dgm:prSet presAssocID="{032FDEEA-7161-1447-B1E8-99FC9F31206C}" presName="node" presStyleLbl="node1" presStyleIdx="3" presStyleCnt="5">
        <dgm:presLayoutVars>
          <dgm:bulletEnabled val="1"/>
        </dgm:presLayoutVars>
      </dgm:prSet>
      <dgm:spPr/>
    </dgm:pt>
    <dgm:pt modelId="{E18E4141-B9CF-8A43-9C49-53B7979D141C}" type="pres">
      <dgm:prSet presAssocID="{032FDEEA-7161-1447-B1E8-99FC9F31206C}" presName="dummy" presStyleCnt="0"/>
      <dgm:spPr/>
    </dgm:pt>
    <dgm:pt modelId="{FE8025ED-2F62-3E45-AB36-88430BAEA9BC}" type="pres">
      <dgm:prSet presAssocID="{70BB35A1-87D8-D34A-970B-F586C8AC1869}" presName="sibTrans" presStyleLbl="sibTrans2D1" presStyleIdx="3" presStyleCnt="5"/>
      <dgm:spPr/>
    </dgm:pt>
    <dgm:pt modelId="{9AAF95D8-E399-9944-8771-D5A53DE518B0}" type="pres">
      <dgm:prSet presAssocID="{8FE1DF67-5BDB-5941-9981-CE3CECB5E203}" presName="node" presStyleLbl="node1" presStyleIdx="4" presStyleCnt="5">
        <dgm:presLayoutVars>
          <dgm:bulletEnabled val="1"/>
        </dgm:presLayoutVars>
      </dgm:prSet>
      <dgm:spPr/>
    </dgm:pt>
    <dgm:pt modelId="{1ECE28E2-9FC9-8B41-8716-4E6B46864795}" type="pres">
      <dgm:prSet presAssocID="{8FE1DF67-5BDB-5941-9981-CE3CECB5E203}" presName="dummy" presStyleCnt="0"/>
      <dgm:spPr/>
    </dgm:pt>
    <dgm:pt modelId="{9CB82767-8811-4C42-A825-33226C5892E3}" type="pres">
      <dgm:prSet presAssocID="{625704A0-B777-CD4D-95EC-D619F263E138}" presName="sibTrans" presStyleLbl="sibTrans2D1" presStyleIdx="4" presStyleCnt="5"/>
      <dgm:spPr/>
    </dgm:pt>
  </dgm:ptLst>
  <dgm:cxnLst>
    <dgm:cxn modelId="{98FFBB0B-5696-1848-A271-DA37ED97DEAF}" type="presOf" srcId="{625704A0-B777-CD4D-95EC-D619F263E138}" destId="{9CB82767-8811-4C42-A825-33226C5892E3}" srcOrd="0" destOrd="0" presId="urn:microsoft.com/office/officeart/2005/8/layout/radial6"/>
    <dgm:cxn modelId="{B4EECF21-4D0C-9E47-8D57-87944089317B}" type="presOf" srcId="{B9629344-449D-0A4F-BF01-49F2BC436015}" destId="{D55E2091-C17B-FF4F-8C0F-9A85506B6BE4}" srcOrd="0" destOrd="0" presId="urn:microsoft.com/office/officeart/2005/8/layout/radial6"/>
    <dgm:cxn modelId="{0CC3DA38-B2A0-9F40-ADD3-B8623FCF47F6}" type="presOf" srcId="{ADD463A7-3067-034A-8AEA-1F3D0434B812}" destId="{5FA468FB-420E-D045-8A6E-E25DD88BB0F1}" srcOrd="0" destOrd="0" presId="urn:microsoft.com/office/officeart/2005/8/layout/radial6"/>
    <dgm:cxn modelId="{4AE00D3D-CA68-974C-8FEE-A908549AE4FC}" type="presOf" srcId="{83CE8BF1-4893-E246-8094-06DA574A4A61}" destId="{C7EBF818-8F49-F040-8BDE-47E0564E22EB}" srcOrd="0" destOrd="0" presId="urn:microsoft.com/office/officeart/2005/8/layout/radial6"/>
    <dgm:cxn modelId="{88770647-9847-0340-8FCA-F6F3759239E3}" type="presOf" srcId="{DAA22E52-4D56-9743-B25C-500205CFAAEF}" destId="{54DDB04C-062F-5446-9FA9-2F0F8170E852}" srcOrd="0" destOrd="0" presId="urn:microsoft.com/office/officeart/2005/8/layout/radial6"/>
    <dgm:cxn modelId="{E2F6805A-A1C8-9E4A-9978-9352A2CDC2CB}" type="presOf" srcId="{932581D0-195A-044D-A776-DF92284501F8}" destId="{F94190D9-669F-F945-95C0-232FC1FD56BA}" srcOrd="0" destOrd="0" presId="urn:microsoft.com/office/officeart/2005/8/layout/radial6"/>
    <dgm:cxn modelId="{D810EE60-F661-9A4B-8A8F-A79EDA43E8F8}" type="presOf" srcId="{0377FEBC-4703-FA46-BD6F-5B84BB64BE69}" destId="{A49768F3-59EA-1243-964A-F4B202BB906B}" srcOrd="0" destOrd="0" presId="urn:microsoft.com/office/officeart/2005/8/layout/radial6"/>
    <dgm:cxn modelId="{087AE56B-DF87-7F42-AABE-7DA47381DF5C}" srcId="{336654E3-5234-1449-955E-DB5FE2F778A2}" destId="{83CE8BF1-4893-E246-8094-06DA574A4A61}" srcOrd="0" destOrd="0" parTransId="{5509C645-CCBD-D343-8295-84F51D97F384}" sibTransId="{AF43E661-2475-D748-AC48-D8A0CA9F69E8}"/>
    <dgm:cxn modelId="{A297A26E-DD4C-5E4C-9E59-4C4130B6B07A}" srcId="{83CE8BF1-4893-E246-8094-06DA574A4A61}" destId="{032FDEEA-7161-1447-B1E8-99FC9F31206C}" srcOrd="3" destOrd="0" parTransId="{98696FA4-90D0-7F40-A373-65A3E0A77249}" sibTransId="{70BB35A1-87D8-D34A-970B-F586C8AC1869}"/>
    <dgm:cxn modelId="{864D107B-D9D9-294F-8DF9-D8764E02F94C}" srcId="{83CE8BF1-4893-E246-8094-06DA574A4A61}" destId="{0E1E3955-D61F-B441-91A0-1DC0C93A650C}" srcOrd="1" destOrd="0" parTransId="{FA41749A-ABC9-C84D-A3C1-C856965C28D4}" sibTransId="{0377FEBC-4703-FA46-BD6F-5B84BB64BE69}"/>
    <dgm:cxn modelId="{97C99EA5-4B2F-AA4B-B2FF-7CA46A2464E8}" type="presOf" srcId="{70BB35A1-87D8-D34A-970B-F586C8AC1869}" destId="{FE8025ED-2F62-3E45-AB36-88430BAEA9BC}" srcOrd="0" destOrd="0" presId="urn:microsoft.com/office/officeart/2005/8/layout/radial6"/>
    <dgm:cxn modelId="{BE3839AD-32AC-F448-A802-6474C6510BCC}" type="presOf" srcId="{8FE1DF67-5BDB-5941-9981-CE3CECB5E203}" destId="{9AAF95D8-E399-9944-8771-D5A53DE518B0}" srcOrd="0" destOrd="0" presId="urn:microsoft.com/office/officeart/2005/8/layout/radial6"/>
    <dgm:cxn modelId="{DFBEADB2-B240-4D40-90D1-759D96B046E8}" type="presOf" srcId="{0E1E3955-D61F-B441-91A0-1DC0C93A650C}" destId="{22957422-7523-734F-823F-DB64E8326EC6}" srcOrd="0" destOrd="0" presId="urn:microsoft.com/office/officeart/2005/8/layout/radial6"/>
    <dgm:cxn modelId="{B88EE6C2-3158-2146-8521-6FE214DF513C}" type="presOf" srcId="{032FDEEA-7161-1447-B1E8-99FC9F31206C}" destId="{4ED6C1BB-8180-7245-ABC5-AEF9493EF116}" srcOrd="0" destOrd="0" presId="urn:microsoft.com/office/officeart/2005/8/layout/radial6"/>
    <dgm:cxn modelId="{B3B445C5-3A8A-DC46-829E-0098A22C8654}" srcId="{83CE8BF1-4893-E246-8094-06DA574A4A61}" destId="{932581D0-195A-044D-A776-DF92284501F8}" srcOrd="2" destOrd="0" parTransId="{658318B8-C7EA-D24A-96FD-06B66285C501}" sibTransId="{B9629344-449D-0A4F-BF01-49F2BC436015}"/>
    <dgm:cxn modelId="{4EE5DAC9-65A4-F24B-A674-80298E41F3F2}" type="presOf" srcId="{336654E3-5234-1449-955E-DB5FE2F778A2}" destId="{CCF4769E-48D1-3E41-8BF9-9294B8C0019D}" srcOrd="0" destOrd="0" presId="urn:microsoft.com/office/officeart/2005/8/layout/radial6"/>
    <dgm:cxn modelId="{8F2D17CF-5F11-6341-9B1A-405EFBEE47A3}" srcId="{83CE8BF1-4893-E246-8094-06DA574A4A61}" destId="{8FE1DF67-5BDB-5941-9981-CE3CECB5E203}" srcOrd="4" destOrd="0" parTransId="{1BFFE841-3787-AE41-8C3C-34012C6529E4}" sibTransId="{625704A0-B777-CD4D-95EC-D619F263E138}"/>
    <dgm:cxn modelId="{123657F9-8131-9B48-9ED9-EBD7F193E552}" srcId="{83CE8BF1-4893-E246-8094-06DA574A4A61}" destId="{ADD463A7-3067-034A-8AEA-1F3D0434B812}" srcOrd="0" destOrd="0" parTransId="{FEEB5393-7B64-D84D-9249-B06A29F43915}" sibTransId="{DAA22E52-4D56-9743-B25C-500205CFAAEF}"/>
    <dgm:cxn modelId="{7F5B984C-53C1-6E4F-84BA-C2DBD8A4BF93}" type="presParOf" srcId="{CCF4769E-48D1-3E41-8BF9-9294B8C0019D}" destId="{C7EBF818-8F49-F040-8BDE-47E0564E22EB}" srcOrd="0" destOrd="0" presId="urn:microsoft.com/office/officeart/2005/8/layout/radial6"/>
    <dgm:cxn modelId="{9BD254D9-6A90-E841-8C5B-E2425F33BE9C}" type="presParOf" srcId="{CCF4769E-48D1-3E41-8BF9-9294B8C0019D}" destId="{5FA468FB-420E-D045-8A6E-E25DD88BB0F1}" srcOrd="1" destOrd="0" presId="urn:microsoft.com/office/officeart/2005/8/layout/radial6"/>
    <dgm:cxn modelId="{1B37938D-E221-FB41-830B-934198D5D330}" type="presParOf" srcId="{CCF4769E-48D1-3E41-8BF9-9294B8C0019D}" destId="{FC09C3FC-8271-6142-B44B-FFC03BEF261B}" srcOrd="2" destOrd="0" presId="urn:microsoft.com/office/officeart/2005/8/layout/radial6"/>
    <dgm:cxn modelId="{518A394B-8421-7A42-81C5-15E5EB256FCF}" type="presParOf" srcId="{CCF4769E-48D1-3E41-8BF9-9294B8C0019D}" destId="{54DDB04C-062F-5446-9FA9-2F0F8170E852}" srcOrd="3" destOrd="0" presId="urn:microsoft.com/office/officeart/2005/8/layout/radial6"/>
    <dgm:cxn modelId="{EC28254C-D752-654B-9AFD-E07C2F0B9E9C}" type="presParOf" srcId="{CCF4769E-48D1-3E41-8BF9-9294B8C0019D}" destId="{22957422-7523-734F-823F-DB64E8326EC6}" srcOrd="4" destOrd="0" presId="urn:microsoft.com/office/officeart/2005/8/layout/radial6"/>
    <dgm:cxn modelId="{8B3C029A-EDB3-1946-B96B-97C744E76E41}" type="presParOf" srcId="{CCF4769E-48D1-3E41-8BF9-9294B8C0019D}" destId="{DBC0E030-B678-544B-A322-209B6F7682F7}" srcOrd="5" destOrd="0" presId="urn:microsoft.com/office/officeart/2005/8/layout/radial6"/>
    <dgm:cxn modelId="{F76AB766-847C-E142-A4E5-7A9F7174296E}" type="presParOf" srcId="{CCF4769E-48D1-3E41-8BF9-9294B8C0019D}" destId="{A49768F3-59EA-1243-964A-F4B202BB906B}" srcOrd="6" destOrd="0" presId="urn:microsoft.com/office/officeart/2005/8/layout/radial6"/>
    <dgm:cxn modelId="{52FE1E0F-194D-4240-8B74-53C691C6B0D9}" type="presParOf" srcId="{CCF4769E-48D1-3E41-8BF9-9294B8C0019D}" destId="{F94190D9-669F-F945-95C0-232FC1FD56BA}" srcOrd="7" destOrd="0" presId="urn:microsoft.com/office/officeart/2005/8/layout/radial6"/>
    <dgm:cxn modelId="{592B6B29-21D4-2847-B519-54BE7D90BFBE}" type="presParOf" srcId="{CCF4769E-48D1-3E41-8BF9-9294B8C0019D}" destId="{584B9A5C-0456-EA47-891B-54CB185E2419}" srcOrd="8" destOrd="0" presId="urn:microsoft.com/office/officeart/2005/8/layout/radial6"/>
    <dgm:cxn modelId="{9989F301-8928-B94E-AD2B-88548161F5D5}" type="presParOf" srcId="{CCF4769E-48D1-3E41-8BF9-9294B8C0019D}" destId="{D55E2091-C17B-FF4F-8C0F-9A85506B6BE4}" srcOrd="9" destOrd="0" presId="urn:microsoft.com/office/officeart/2005/8/layout/radial6"/>
    <dgm:cxn modelId="{7CDEF339-2867-7145-A9EF-F6A9AC12995A}" type="presParOf" srcId="{CCF4769E-48D1-3E41-8BF9-9294B8C0019D}" destId="{4ED6C1BB-8180-7245-ABC5-AEF9493EF116}" srcOrd="10" destOrd="0" presId="urn:microsoft.com/office/officeart/2005/8/layout/radial6"/>
    <dgm:cxn modelId="{735FF7F0-7C62-2F4B-8BE7-7320F23AD389}" type="presParOf" srcId="{CCF4769E-48D1-3E41-8BF9-9294B8C0019D}" destId="{E18E4141-B9CF-8A43-9C49-53B7979D141C}" srcOrd="11" destOrd="0" presId="urn:microsoft.com/office/officeart/2005/8/layout/radial6"/>
    <dgm:cxn modelId="{B9066642-3AFF-AB4F-A57E-74CCED1CD974}" type="presParOf" srcId="{CCF4769E-48D1-3E41-8BF9-9294B8C0019D}" destId="{FE8025ED-2F62-3E45-AB36-88430BAEA9BC}" srcOrd="12" destOrd="0" presId="urn:microsoft.com/office/officeart/2005/8/layout/radial6"/>
    <dgm:cxn modelId="{A358D086-BB68-F541-B21B-216E9B16C82B}" type="presParOf" srcId="{CCF4769E-48D1-3E41-8BF9-9294B8C0019D}" destId="{9AAF95D8-E399-9944-8771-D5A53DE518B0}" srcOrd="13" destOrd="0" presId="urn:microsoft.com/office/officeart/2005/8/layout/radial6"/>
    <dgm:cxn modelId="{343E0CF0-554E-8649-82A0-F1832109F83A}" type="presParOf" srcId="{CCF4769E-48D1-3E41-8BF9-9294B8C0019D}" destId="{1ECE28E2-9FC9-8B41-8716-4E6B46864795}" srcOrd="14" destOrd="0" presId="urn:microsoft.com/office/officeart/2005/8/layout/radial6"/>
    <dgm:cxn modelId="{CAD5AAF6-B6AC-1B47-8269-FBB4575998D4}" type="presParOf" srcId="{CCF4769E-48D1-3E41-8BF9-9294B8C0019D}" destId="{9CB82767-8811-4C42-A825-33226C5892E3}" srcOrd="15" destOrd="0" presId="urn:microsoft.com/office/officeart/2005/8/layout/radial6"/>
  </dgm:cxnLst>
  <dgm:bg>
    <a:solidFill>
      <a:schemeClr val="bg1"/>
    </a:solidFill>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82767-8811-4C42-A825-33226C5892E3}">
      <dsp:nvSpPr>
        <dsp:cNvPr id="0" name=""/>
        <dsp:cNvSpPr/>
      </dsp:nvSpPr>
      <dsp:spPr>
        <a:xfrm>
          <a:off x="828178" y="557626"/>
          <a:ext cx="3728442" cy="3728442"/>
        </a:xfrm>
        <a:prstGeom prst="blockArc">
          <a:avLst>
            <a:gd name="adj1" fmla="val 11880000"/>
            <a:gd name="adj2" fmla="val 16200000"/>
            <a:gd name="adj3" fmla="val 4635"/>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8025ED-2F62-3E45-AB36-88430BAEA9BC}">
      <dsp:nvSpPr>
        <dsp:cNvPr id="0" name=""/>
        <dsp:cNvSpPr/>
      </dsp:nvSpPr>
      <dsp:spPr>
        <a:xfrm>
          <a:off x="828178" y="557626"/>
          <a:ext cx="3728442" cy="3728442"/>
        </a:xfrm>
        <a:prstGeom prst="blockArc">
          <a:avLst>
            <a:gd name="adj1" fmla="val 7560000"/>
            <a:gd name="adj2" fmla="val 11880000"/>
            <a:gd name="adj3" fmla="val 4635"/>
          </a:avLst>
        </a:prstGeom>
        <a:solidFill>
          <a:schemeClr val="accent3">
            <a:hueOff val="8437698"/>
            <a:satOff val="-12660"/>
            <a:lumOff val="-2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5E2091-C17B-FF4F-8C0F-9A85506B6BE4}">
      <dsp:nvSpPr>
        <dsp:cNvPr id="0" name=""/>
        <dsp:cNvSpPr/>
      </dsp:nvSpPr>
      <dsp:spPr>
        <a:xfrm>
          <a:off x="828178" y="557626"/>
          <a:ext cx="3728442" cy="3728442"/>
        </a:xfrm>
        <a:prstGeom prst="blockArc">
          <a:avLst>
            <a:gd name="adj1" fmla="val 3240000"/>
            <a:gd name="adj2" fmla="val 7560000"/>
            <a:gd name="adj3" fmla="val 4635"/>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9768F3-59EA-1243-964A-F4B202BB906B}">
      <dsp:nvSpPr>
        <dsp:cNvPr id="0" name=""/>
        <dsp:cNvSpPr/>
      </dsp:nvSpPr>
      <dsp:spPr>
        <a:xfrm>
          <a:off x="828178" y="557626"/>
          <a:ext cx="3728442" cy="3728442"/>
        </a:xfrm>
        <a:prstGeom prst="blockArc">
          <a:avLst>
            <a:gd name="adj1" fmla="val 20520000"/>
            <a:gd name="adj2" fmla="val 3240000"/>
            <a:gd name="adj3" fmla="val 4635"/>
          </a:avLst>
        </a:prstGeom>
        <a:solidFill>
          <a:schemeClr val="accent3">
            <a:hueOff val="2812566"/>
            <a:satOff val="-4220"/>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DDB04C-062F-5446-9FA9-2F0F8170E852}">
      <dsp:nvSpPr>
        <dsp:cNvPr id="0" name=""/>
        <dsp:cNvSpPr/>
      </dsp:nvSpPr>
      <dsp:spPr>
        <a:xfrm>
          <a:off x="828178" y="557626"/>
          <a:ext cx="3728442" cy="3728442"/>
        </a:xfrm>
        <a:prstGeom prst="blockArc">
          <a:avLst>
            <a:gd name="adj1" fmla="val 16200000"/>
            <a:gd name="adj2" fmla="val 20520000"/>
            <a:gd name="adj3" fmla="val 4635"/>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EBF818-8F49-F040-8BDE-47E0564E22EB}">
      <dsp:nvSpPr>
        <dsp:cNvPr id="0" name=""/>
        <dsp:cNvSpPr/>
      </dsp:nvSpPr>
      <dsp:spPr>
        <a:xfrm>
          <a:off x="1835249" y="1509374"/>
          <a:ext cx="1714301" cy="171430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0">
            <a:lnSpc>
              <a:spcPct val="90000"/>
            </a:lnSpc>
            <a:spcBef>
              <a:spcPct val="0"/>
            </a:spcBef>
            <a:spcAft>
              <a:spcPct val="35000"/>
            </a:spcAft>
            <a:buNone/>
          </a:pPr>
          <a:r>
            <a:rPr lang="en-US" sz="2400" kern="1200" dirty="0"/>
            <a:t>Decision CTO Trial</a:t>
          </a:r>
        </a:p>
      </dsp:txBody>
      <dsp:txXfrm>
        <a:off x="2086303" y="1760428"/>
        <a:ext cx="1212193" cy="1212193"/>
      </dsp:txXfrm>
    </dsp:sp>
    <dsp:sp modelId="{5FA468FB-420E-D045-8A6E-E25DD88BB0F1}">
      <dsp:nvSpPr>
        <dsp:cNvPr id="0" name=""/>
        <dsp:cNvSpPr/>
      </dsp:nvSpPr>
      <dsp:spPr>
        <a:xfrm>
          <a:off x="2092394" y="821"/>
          <a:ext cx="1200011" cy="120001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t>Low risk patients</a:t>
          </a:r>
        </a:p>
      </dsp:txBody>
      <dsp:txXfrm>
        <a:off x="2268132" y="176559"/>
        <a:ext cx="848535" cy="848535"/>
      </dsp:txXfrm>
    </dsp:sp>
    <dsp:sp modelId="{22957422-7523-734F-823F-DB64E8326EC6}">
      <dsp:nvSpPr>
        <dsp:cNvPr id="0" name=""/>
        <dsp:cNvSpPr/>
      </dsp:nvSpPr>
      <dsp:spPr>
        <a:xfrm>
          <a:off x="3824288" y="1259116"/>
          <a:ext cx="1200011" cy="1200011"/>
        </a:xfrm>
        <a:prstGeom prst="ellipse">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t>20% cross over</a:t>
          </a:r>
        </a:p>
      </dsp:txBody>
      <dsp:txXfrm>
        <a:off x="4000026" y="1434854"/>
        <a:ext cx="848535" cy="848535"/>
      </dsp:txXfrm>
    </dsp:sp>
    <dsp:sp modelId="{F94190D9-669F-F945-95C0-232FC1FD56BA}">
      <dsp:nvSpPr>
        <dsp:cNvPr id="0" name=""/>
        <dsp:cNvSpPr/>
      </dsp:nvSpPr>
      <dsp:spPr>
        <a:xfrm>
          <a:off x="3162763" y="3295079"/>
          <a:ext cx="1200011" cy="1200011"/>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t>Low statistical power</a:t>
          </a:r>
        </a:p>
      </dsp:txBody>
      <dsp:txXfrm>
        <a:off x="3338501" y="3470817"/>
        <a:ext cx="848535" cy="848535"/>
      </dsp:txXfrm>
    </dsp:sp>
    <dsp:sp modelId="{4ED6C1BB-8180-7245-ABC5-AEF9493EF116}">
      <dsp:nvSpPr>
        <dsp:cNvPr id="0" name=""/>
        <dsp:cNvSpPr/>
      </dsp:nvSpPr>
      <dsp:spPr>
        <a:xfrm>
          <a:off x="1022025" y="3295079"/>
          <a:ext cx="1200011" cy="1200011"/>
        </a:xfrm>
        <a:prstGeom prst="ellipse">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t>Under treaded angina</a:t>
          </a:r>
        </a:p>
      </dsp:txBody>
      <dsp:txXfrm>
        <a:off x="1197763" y="3470817"/>
        <a:ext cx="848535" cy="848535"/>
      </dsp:txXfrm>
    </dsp:sp>
    <dsp:sp modelId="{9AAF95D8-E399-9944-8771-D5A53DE518B0}">
      <dsp:nvSpPr>
        <dsp:cNvPr id="0" name=""/>
        <dsp:cNvSpPr/>
      </dsp:nvSpPr>
      <dsp:spPr>
        <a:xfrm>
          <a:off x="360500" y="1259116"/>
          <a:ext cx="1200011" cy="1200011"/>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t>flowed design</a:t>
          </a:r>
        </a:p>
      </dsp:txBody>
      <dsp:txXfrm>
        <a:off x="536238" y="1434854"/>
        <a:ext cx="848535" cy="848535"/>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B72EA-C963-405A-BD48-FEC5C83FE6E1}" type="datetimeFigureOut">
              <a:rPr lang="en-US" smtClean="0"/>
              <a:t>2/3/22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290E2B-5221-4C8A-9628-406029F02B2B}" type="slidenum">
              <a:rPr lang="en-US" smtClean="0"/>
              <a:t>‹#›</a:t>
            </a:fld>
            <a:endParaRPr lang="en-US" dirty="0"/>
          </a:p>
        </p:txBody>
      </p:sp>
    </p:spTree>
    <p:extLst>
      <p:ext uri="{BB962C8B-B14F-4D97-AF65-F5344CB8AC3E}">
        <p14:creationId xmlns:p14="http://schemas.microsoft.com/office/powerpoint/2010/main" val="1703685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90E2B-5221-4C8A-9628-406029F02B2B}" type="slidenum">
              <a:rPr lang="en-US" smtClean="0"/>
              <a:t>1</a:t>
            </a:fld>
            <a:endParaRPr lang="en-US" dirty="0"/>
          </a:p>
        </p:txBody>
      </p:sp>
    </p:spTree>
    <p:extLst>
      <p:ext uri="{BB962C8B-B14F-4D97-AF65-F5344CB8AC3E}">
        <p14:creationId xmlns:p14="http://schemas.microsoft.com/office/powerpoint/2010/main" val="4040614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90E2B-5221-4C8A-9628-406029F02B2B}" type="slidenum">
              <a:rPr lang="en-US" smtClean="0"/>
              <a:t>4</a:t>
            </a:fld>
            <a:endParaRPr lang="en-US" dirty="0"/>
          </a:p>
        </p:txBody>
      </p:sp>
    </p:spTree>
    <p:extLst>
      <p:ext uri="{BB962C8B-B14F-4D97-AF65-F5344CB8AC3E}">
        <p14:creationId xmlns:p14="http://schemas.microsoft.com/office/powerpoint/2010/main" val="2090799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Conclusions</a:t>
            </a:r>
          </a:p>
          <a:p>
            <a:r>
              <a:rPr lang="en-US" sz="1200" b="0" i="0" kern="1200" dirty="0">
                <a:solidFill>
                  <a:schemeClr val="tx1"/>
                </a:solidFill>
                <a:effectLst/>
                <a:latin typeface="+mn-lt"/>
                <a:ea typeface="+mn-ea"/>
                <a:cs typeface="+mn-cs"/>
              </a:rPr>
              <a:t>This large-scale CTO PCI cohort study, with long follow-up duration, demonstrated that suboptimal procedural results, pre-defined as significant side branch occlusion, final TIMI flow grade 1 or 2, or residual DS &gt;30%, were achieved in 15% of patients and were associated with significantly higher long-term incidence of cardiac death and MI, compared with both optimal recanalization and procedural failure. Reducing complications, especially significant side branch occlusion, could decrease costs and also provide better clinical outcomes.</a:t>
            </a:r>
          </a:p>
        </p:txBody>
      </p:sp>
      <p:sp>
        <p:nvSpPr>
          <p:cNvPr id="4" name="Slide Number Placeholder 3"/>
          <p:cNvSpPr>
            <a:spLocks noGrp="1"/>
          </p:cNvSpPr>
          <p:nvPr>
            <p:ph type="sldNum" sz="quarter" idx="5"/>
          </p:nvPr>
        </p:nvSpPr>
        <p:spPr/>
        <p:txBody>
          <a:bodyPr/>
          <a:lstStyle/>
          <a:p>
            <a:fld id="{F3290E2B-5221-4C8A-9628-406029F02B2B}" type="slidenum">
              <a:rPr lang="en-US" smtClean="0"/>
              <a:t>12</a:t>
            </a:fld>
            <a:endParaRPr lang="en-US" dirty="0"/>
          </a:p>
        </p:txBody>
      </p:sp>
    </p:spTree>
    <p:extLst>
      <p:ext uri="{BB962C8B-B14F-4D97-AF65-F5344CB8AC3E}">
        <p14:creationId xmlns:p14="http://schemas.microsoft.com/office/powerpoint/2010/main" val="3407710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90E2B-5221-4C8A-9628-406029F02B2B}" type="slidenum">
              <a:rPr lang="en-US" smtClean="0"/>
              <a:t>15</a:t>
            </a:fld>
            <a:endParaRPr lang="en-US" dirty="0"/>
          </a:p>
        </p:txBody>
      </p:sp>
    </p:spTree>
    <p:extLst>
      <p:ext uri="{BB962C8B-B14F-4D97-AF65-F5344CB8AC3E}">
        <p14:creationId xmlns:p14="http://schemas.microsoft.com/office/powerpoint/2010/main" val="3162789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ABDACE-C5A2-45C2-AFB7-E9B3E0CBB93C}" type="datetimeFigureOut">
              <a:rPr lang="en-US" smtClean="0"/>
              <a:t>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ABDACE-C5A2-45C2-AFB7-E9B3E0CBB93C}" type="datetimeFigureOut">
              <a:rPr lang="en-US" smtClean="0"/>
              <a:t>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ABDACE-C5A2-45C2-AFB7-E9B3E0CBB93C}" type="datetimeFigureOut">
              <a:rPr lang="en-US" smtClean="0"/>
              <a:t>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ABDACE-C5A2-45C2-AFB7-E9B3E0CBB93C}" type="datetimeFigureOut">
              <a:rPr lang="en-US" smtClean="0"/>
              <a:t>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ABDACE-C5A2-45C2-AFB7-E9B3E0CBB93C}" type="datetimeFigureOut">
              <a:rPr lang="en-US" smtClean="0"/>
              <a:t>2/3/22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ABDACE-C5A2-45C2-AFB7-E9B3E0CBB93C}" type="datetimeFigureOut">
              <a:rPr lang="en-US" smtClean="0"/>
              <a:t>2/3/22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ABDACE-C5A2-45C2-AFB7-E9B3E0CBB93C}" type="datetimeFigureOut">
              <a:rPr lang="en-US" smtClean="0"/>
              <a:t>2/3/22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ABDACE-C5A2-45C2-AFB7-E9B3E0CBB93C}" type="datetimeFigureOut">
              <a:rPr lang="en-US" smtClean="0"/>
              <a:t>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ABDACE-C5A2-45C2-AFB7-E9B3E0CBB93C}" type="datetimeFigureOut">
              <a:rPr lang="en-US" smtClean="0"/>
              <a:t>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ABDACE-C5A2-45C2-AFB7-E9B3E0CBB93C}" type="datetimeFigureOut">
              <a:rPr lang="en-US" smtClean="0"/>
              <a:t>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ABDACE-C5A2-45C2-AFB7-E9B3E0CBB93C}" type="datetimeFigureOut">
              <a:rPr lang="en-US" smtClean="0"/>
              <a:t>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D79D58-8CAE-4E2C-A7D4-454312CB83DF}"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507446"/>
            <a:ext cx="10972320" cy="677108"/>
          </a:xfrm>
          <a:prstGeom prst="rect">
            <a:avLst/>
          </a:prstGeom>
        </p:spPr>
        <p:txBody>
          <a:bodyPr lIns="0" tIns="0" rIns="0" bIns="0" anchor="ctr">
            <a:spAutoFit/>
          </a:bodyPr>
          <a:lstStyle/>
          <a:p>
            <a:pPr algn="ctr"/>
            <a:endParaRPr lang="en-US" sz="4400" b="0" strike="noStrike" spc="-1">
              <a:latin typeface="Arial"/>
            </a:endParaRPr>
          </a:p>
        </p:txBody>
      </p:sp>
      <p:sp>
        <p:nvSpPr>
          <p:cNvPr id="3" name="PlaceHolder 2"/>
          <p:cNvSpPr>
            <a:spLocks noGrp="1"/>
          </p:cNvSpPr>
          <p:nvPr>
            <p:ph type="subTitle"/>
          </p:nvPr>
        </p:nvSpPr>
        <p:spPr>
          <a:xfrm>
            <a:off x="609600" y="3346940"/>
            <a:ext cx="10972320" cy="492443"/>
          </a:xfrm>
          <a:prstGeom prst="rect">
            <a:avLst/>
          </a:prstGeom>
        </p:spPr>
        <p:txBody>
          <a:bodyPr lIns="0" tIns="0" rIns="0" bIns="0" anchor="ctr">
            <a:spAutoFit/>
          </a:bodyPr>
          <a:lstStyle/>
          <a:p>
            <a:pPr algn="ctr"/>
            <a:endParaRPr lang="en-US" sz="3200" b="0" strike="noStrike" spc="-1">
              <a:latin typeface="Arial"/>
            </a:endParaRPr>
          </a:p>
        </p:txBody>
      </p:sp>
    </p:spTree>
    <p:extLst>
      <p:ext uri="{BB962C8B-B14F-4D97-AF65-F5344CB8AC3E}">
        <p14:creationId xmlns:p14="http://schemas.microsoft.com/office/powerpoint/2010/main" val="34087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oni10292.jpg"/>
          <p:cNvPicPr>
            <a:picLocks noChangeAspect="1"/>
          </p:cNvPicPr>
          <p:nvPr userDrawn="1"/>
        </p:nvPicPr>
        <p:blipFill>
          <a:blip r:embed="rId14" cstate="print"/>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BDACE-C5A2-45C2-AFB7-E9B3E0CBB93C}" type="datetimeFigureOut">
              <a:rPr lang="en-US" smtClean="0"/>
              <a:t>2/3/22</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79D58-8CAE-4E2C-A7D4-454312CB83DF}"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rgbClr val="003399"/>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003399"/>
        </a:buClr>
        <a:buFont typeface="Wingdings" pitchFamily="2" charset="2"/>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hyperlink" Target="https://doi.org/10.1093/eurheartj/ehy220"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0.png"/><Relationship Id="rId4" Type="http://schemas.openxmlformats.org/officeDocument/2006/relationships/image" Target="../media/image19.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B5DA-A7E6-1448-BEB5-AF8725C3C8C7}"/>
              </a:ext>
            </a:extLst>
          </p:cNvPr>
          <p:cNvSpPr>
            <a:spLocks noGrp="1"/>
          </p:cNvSpPr>
          <p:nvPr>
            <p:ph type="ctrTitle"/>
          </p:nvPr>
        </p:nvSpPr>
        <p:spPr>
          <a:xfrm>
            <a:off x="609600" y="354432"/>
            <a:ext cx="10972800" cy="1470025"/>
          </a:xfrm>
        </p:spPr>
        <p:txBody>
          <a:bodyPr>
            <a:noAutofit/>
          </a:bodyPr>
          <a:lstStyle/>
          <a:p>
            <a:r>
              <a:rPr lang="en-US" sz="3600" b="0" i="0" dirty="0">
                <a:solidFill>
                  <a:schemeClr val="tx2"/>
                </a:solidFill>
                <a:effectLst/>
                <a:latin typeface="Calibri" panose="020F0502020204030204" pitchFamily="34" charset="0"/>
              </a:rPr>
              <a:t>Latest Techniques and Devices for CTO Intervention: Will they Expand the Indication?</a:t>
            </a:r>
            <a:endParaRPr lang="en-US" sz="7200" dirty="0">
              <a:solidFill>
                <a:schemeClr val="tx2"/>
              </a:solidFill>
            </a:endParaRPr>
          </a:p>
        </p:txBody>
      </p:sp>
      <p:sp>
        <p:nvSpPr>
          <p:cNvPr id="3" name="Subtitle 2">
            <a:extLst>
              <a:ext uri="{FF2B5EF4-FFF2-40B4-BE49-F238E27FC236}">
                <a16:creationId xmlns:a16="http://schemas.microsoft.com/office/drawing/2014/main" id="{DFC33BB8-0183-DA4D-82A2-C44B8A90EBC7}"/>
              </a:ext>
            </a:extLst>
          </p:cNvPr>
          <p:cNvSpPr>
            <a:spLocks noGrp="1"/>
          </p:cNvSpPr>
          <p:nvPr>
            <p:ph type="subTitle" idx="1"/>
          </p:nvPr>
        </p:nvSpPr>
        <p:spPr>
          <a:xfrm>
            <a:off x="1828800" y="4473575"/>
            <a:ext cx="8534400" cy="1470025"/>
          </a:xfrm>
        </p:spPr>
        <p:txBody>
          <a:bodyPr>
            <a:normAutofit/>
          </a:bodyPr>
          <a:lstStyle/>
          <a:p>
            <a:r>
              <a:rPr lang="en-US" sz="1800" dirty="0">
                <a:solidFill>
                  <a:schemeClr val="tx2"/>
                </a:solidFill>
              </a:rPr>
              <a:t>Khaldoon Alaswad, MD, FACC, FSCAI</a:t>
            </a:r>
          </a:p>
          <a:p>
            <a:r>
              <a:rPr lang="en-US" sz="1800" dirty="0">
                <a:solidFill>
                  <a:schemeClr val="tx2"/>
                </a:solidFill>
              </a:rPr>
              <a:t>Director, Cardiac Catheterization Laboratory</a:t>
            </a:r>
          </a:p>
          <a:p>
            <a:r>
              <a:rPr lang="en-US" sz="1800" dirty="0">
                <a:solidFill>
                  <a:schemeClr val="tx2"/>
                </a:solidFill>
              </a:rPr>
              <a:t>Henry Ford Hospital and Health System</a:t>
            </a:r>
          </a:p>
          <a:p>
            <a:r>
              <a:rPr lang="en-US" sz="1800" dirty="0">
                <a:solidFill>
                  <a:schemeClr val="tx2"/>
                </a:solidFill>
              </a:rPr>
              <a:t>Assistant Professor of Medicine Wayne State University</a:t>
            </a:r>
          </a:p>
        </p:txBody>
      </p:sp>
      <p:pic>
        <p:nvPicPr>
          <p:cNvPr id="4" name="Picture 3" descr="HFH_pano_2010_ppt.jpg">
            <a:extLst>
              <a:ext uri="{FF2B5EF4-FFF2-40B4-BE49-F238E27FC236}">
                <a16:creationId xmlns:a16="http://schemas.microsoft.com/office/drawing/2014/main" id="{9B641EF2-4276-AA47-BA2A-82658B9EB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2569" y="2051555"/>
            <a:ext cx="6188371" cy="2217499"/>
          </a:xfrm>
          <a:prstGeom prst="rect">
            <a:avLst/>
          </a:prstGeom>
        </p:spPr>
      </p:pic>
      <p:pic>
        <p:nvPicPr>
          <p:cNvPr id="5" name="Picture 4">
            <a:extLst>
              <a:ext uri="{FF2B5EF4-FFF2-40B4-BE49-F238E27FC236}">
                <a16:creationId xmlns:a16="http://schemas.microsoft.com/office/drawing/2014/main" id="{A2E4DB94-1B75-5143-A075-D2CC6A93BEE7}"/>
              </a:ext>
            </a:extLst>
          </p:cNvPr>
          <p:cNvPicPr>
            <a:picLocks noChangeAspect="1"/>
          </p:cNvPicPr>
          <p:nvPr/>
        </p:nvPicPr>
        <p:blipFill>
          <a:blip r:embed="rId4"/>
          <a:stretch>
            <a:fillRect/>
          </a:stretch>
        </p:blipFill>
        <p:spPr>
          <a:xfrm>
            <a:off x="76200" y="5859239"/>
            <a:ext cx="3124200" cy="953434"/>
          </a:xfrm>
          <a:prstGeom prst="rect">
            <a:avLst/>
          </a:prstGeom>
        </p:spPr>
      </p:pic>
      <p:sp>
        <p:nvSpPr>
          <p:cNvPr id="6" name="TextBox 5">
            <a:extLst>
              <a:ext uri="{FF2B5EF4-FFF2-40B4-BE49-F238E27FC236}">
                <a16:creationId xmlns:a16="http://schemas.microsoft.com/office/drawing/2014/main" id="{850901AE-A2B1-194D-BCC8-675601DC0046}"/>
              </a:ext>
            </a:extLst>
          </p:cNvPr>
          <p:cNvSpPr txBox="1"/>
          <p:nvPr/>
        </p:nvSpPr>
        <p:spPr>
          <a:xfrm>
            <a:off x="4611446" y="6335956"/>
            <a:ext cx="2148217" cy="369332"/>
          </a:xfrm>
          <a:prstGeom prst="rect">
            <a:avLst/>
          </a:prstGeom>
          <a:noFill/>
        </p:spPr>
        <p:txBody>
          <a:bodyPr wrap="none" rtlCol="0">
            <a:spAutoFit/>
          </a:bodyPr>
          <a:lstStyle/>
          <a:p>
            <a:pPr algn="ctr"/>
            <a:r>
              <a:rPr lang="en-US" dirty="0">
                <a:solidFill>
                  <a:schemeClr val="bg1"/>
                </a:solidFill>
              </a:rPr>
              <a:t>Punta Cana, DR 2022</a:t>
            </a:r>
          </a:p>
        </p:txBody>
      </p:sp>
    </p:spTree>
    <p:extLst>
      <p:ext uri="{BB962C8B-B14F-4D97-AF65-F5344CB8AC3E}">
        <p14:creationId xmlns:p14="http://schemas.microsoft.com/office/powerpoint/2010/main" val="554924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87A573-5D85-7F43-810E-4374C4B2CE3C}"/>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63924D2F-602C-F74F-851A-A08C4C5175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0700" y="253407"/>
            <a:ext cx="8610600" cy="6329955"/>
          </a:xfrm>
          <a:ln>
            <a:solidFill>
              <a:schemeClr val="accent1"/>
            </a:solidFill>
          </a:ln>
        </p:spPr>
      </p:pic>
      <p:grpSp>
        <p:nvGrpSpPr>
          <p:cNvPr id="7" name="Group 6">
            <a:extLst>
              <a:ext uri="{FF2B5EF4-FFF2-40B4-BE49-F238E27FC236}">
                <a16:creationId xmlns:a16="http://schemas.microsoft.com/office/drawing/2014/main" id="{D77CB1AC-20BD-E44F-B2DD-1D2D3C555F06}"/>
              </a:ext>
            </a:extLst>
          </p:cNvPr>
          <p:cNvGrpSpPr/>
          <p:nvPr/>
        </p:nvGrpSpPr>
        <p:grpSpPr>
          <a:xfrm>
            <a:off x="4876800" y="304800"/>
            <a:ext cx="2826970" cy="2260580"/>
            <a:chOff x="5410200" y="695980"/>
            <a:chExt cx="2826970" cy="2260580"/>
          </a:xfrm>
        </p:grpSpPr>
        <p:cxnSp>
          <p:nvCxnSpPr>
            <p:cNvPr id="4" name="Straight Arrow Connector 3">
              <a:extLst>
                <a:ext uri="{FF2B5EF4-FFF2-40B4-BE49-F238E27FC236}">
                  <a16:creationId xmlns:a16="http://schemas.microsoft.com/office/drawing/2014/main" id="{BDB888BD-DE4F-134C-B525-0D368E7B05F8}"/>
                </a:ext>
              </a:extLst>
            </p:cNvPr>
            <p:cNvCxnSpPr/>
            <p:nvPr/>
          </p:nvCxnSpPr>
          <p:spPr>
            <a:xfrm flipH="1">
              <a:off x="5410200" y="1219200"/>
              <a:ext cx="1645920" cy="1737360"/>
            </a:xfrm>
            <a:prstGeom prst="straightConnector1">
              <a:avLst/>
            </a:prstGeom>
            <a:ln w="152400" cmpd="sng">
              <a:solidFill>
                <a:srgbClr val="00B050"/>
              </a:solidFill>
              <a:tailEnd type="triangle" w="sm" len="sm"/>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ED0B612-5C91-044C-9AF4-34B96F32D1D0}"/>
                </a:ext>
              </a:extLst>
            </p:cNvPr>
            <p:cNvSpPr txBox="1"/>
            <p:nvPr/>
          </p:nvSpPr>
          <p:spPr>
            <a:xfrm>
              <a:off x="6233160" y="695980"/>
              <a:ext cx="2004010" cy="523220"/>
            </a:xfrm>
            <a:prstGeom prst="rect">
              <a:avLst/>
            </a:prstGeom>
            <a:noFill/>
            <a:ln>
              <a:solidFill>
                <a:srgbClr val="00B050"/>
              </a:solidFill>
            </a:ln>
          </p:spPr>
          <p:txBody>
            <a:bodyPr wrap="none" rtlCol="0">
              <a:spAutoFit/>
            </a:bodyPr>
            <a:lstStyle/>
            <a:p>
              <a:pPr algn="ctr"/>
              <a:r>
                <a:rPr lang="en-US" sz="2800" b="1" dirty="0"/>
                <a:t>We are here</a:t>
              </a:r>
            </a:p>
          </p:txBody>
        </p:sp>
      </p:grpSp>
    </p:spTree>
    <p:extLst>
      <p:ext uri="{BB962C8B-B14F-4D97-AF65-F5344CB8AC3E}">
        <p14:creationId xmlns:p14="http://schemas.microsoft.com/office/powerpoint/2010/main" val="9521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tone&#10;&#10;Description automatically generated">
            <a:extLst>
              <a:ext uri="{FF2B5EF4-FFF2-40B4-BE49-F238E27FC236}">
                <a16:creationId xmlns:a16="http://schemas.microsoft.com/office/drawing/2014/main" id="{1A0AEAED-024C-4632-B887-024FE723BCD7}"/>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474178" y="1154289"/>
            <a:ext cx="4846320" cy="4846320"/>
          </a:xfrm>
        </p:spPr>
      </p:pic>
      <p:pic>
        <p:nvPicPr>
          <p:cNvPr id="8" name="Picture 7">
            <a:extLst>
              <a:ext uri="{FF2B5EF4-FFF2-40B4-BE49-F238E27FC236}">
                <a16:creationId xmlns:a16="http://schemas.microsoft.com/office/drawing/2014/main" id="{D6F7A7E1-4DF5-421D-9513-AC7DF4E99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3991" y="1143000"/>
            <a:ext cx="4846320" cy="4846320"/>
          </a:xfrm>
          <a:prstGeom prst="rect">
            <a:avLst/>
          </a:prstGeom>
        </p:spPr>
      </p:pic>
      <p:pic>
        <p:nvPicPr>
          <p:cNvPr id="12" name="Picture 11" descr="A picture containing mosquito net&#10;&#10;Description automatically generated">
            <a:extLst>
              <a:ext uri="{FF2B5EF4-FFF2-40B4-BE49-F238E27FC236}">
                <a16:creationId xmlns:a16="http://schemas.microsoft.com/office/drawing/2014/main" id="{5C2A77DE-3D5D-49F3-8B46-B521B67D34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8844" y="697089"/>
            <a:ext cx="5303520" cy="5303520"/>
          </a:xfrm>
          <a:prstGeom prst="rect">
            <a:avLst/>
          </a:prstGeom>
        </p:spPr>
      </p:pic>
      <p:pic>
        <p:nvPicPr>
          <p:cNvPr id="14" name="Picture 13" descr="A close-up of a person's chest&#10;&#10;Description automatically generated with low confidence">
            <a:extLst>
              <a:ext uri="{FF2B5EF4-FFF2-40B4-BE49-F238E27FC236}">
                <a16:creationId xmlns:a16="http://schemas.microsoft.com/office/drawing/2014/main" id="{EC43C14B-E4D0-462A-879B-B3154B7C2A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5324" y="697089"/>
            <a:ext cx="5303520" cy="5303520"/>
          </a:xfrm>
          <a:prstGeom prst="rect">
            <a:avLst/>
          </a:prstGeom>
        </p:spPr>
      </p:pic>
    </p:spTree>
    <p:extLst>
      <p:ext uri="{BB962C8B-B14F-4D97-AF65-F5344CB8AC3E}">
        <p14:creationId xmlns:p14="http://schemas.microsoft.com/office/powerpoint/2010/main" val="246299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94F63-EC25-45EF-A6F1-D86CA3F5134F}"/>
              </a:ext>
            </a:extLst>
          </p:cNvPr>
          <p:cNvSpPr>
            <a:spLocks noGrp="1"/>
          </p:cNvSpPr>
          <p:nvPr>
            <p:ph type="title"/>
          </p:nvPr>
        </p:nvSpPr>
        <p:spPr/>
        <p:txBody>
          <a:bodyPr/>
          <a:lstStyle/>
          <a:p>
            <a:endParaRPr lang="en-US" dirty="0"/>
          </a:p>
        </p:txBody>
      </p:sp>
      <p:pic>
        <p:nvPicPr>
          <p:cNvPr id="9" name="Picture 8">
            <a:extLst>
              <a:ext uri="{FF2B5EF4-FFF2-40B4-BE49-F238E27FC236}">
                <a16:creationId xmlns:a16="http://schemas.microsoft.com/office/drawing/2014/main" id="{2D5C5391-F3B8-0144-B649-D4F7D8D20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04800"/>
            <a:ext cx="9268691" cy="1143000"/>
          </a:xfrm>
          <a:prstGeom prst="rect">
            <a:avLst/>
          </a:prstGeom>
        </p:spPr>
      </p:pic>
      <p:pic>
        <p:nvPicPr>
          <p:cNvPr id="14" name="Content Placeholder 13">
            <a:extLst>
              <a:ext uri="{FF2B5EF4-FFF2-40B4-BE49-F238E27FC236}">
                <a16:creationId xmlns:a16="http://schemas.microsoft.com/office/drawing/2014/main" id="{A8249F8F-9E0A-4A43-8344-298554529FE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913341" y="1752600"/>
            <a:ext cx="6365318" cy="1804885"/>
          </a:xfrm>
          <a:prstGeom prst="rect">
            <a:avLst/>
          </a:prstGeom>
          <a:ln>
            <a:solidFill>
              <a:schemeClr val="accent1"/>
            </a:solidFill>
          </a:ln>
        </p:spPr>
      </p:pic>
      <p:pic>
        <p:nvPicPr>
          <p:cNvPr id="5" name="Content Placeholder 4">
            <a:extLst>
              <a:ext uri="{FF2B5EF4-FFF2-40B4-BE49-F238E27FC236}">
                <a16:creationId xmlns:a16="http://schemas.microsoft.com/office/drawing/2014/main" id="{D0695817-0BD7-9741-88D4-FF52ABD775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4419600"/>
            <a:ext cx="10972800" cy="2280862"/>
          </a:xfrm>
          <a:prstGeom prst="rect">
            <a:avLst/>
          </a:prstGeom>
          <a:ln>
            <a:solidFill>
              <a:schemeClr val="accent1"/>
            </a:solidFill>
          </a:ln>
        </p:spPr>
      </p:pic>
      <p:sp>
        <p:nvSpPr>
          <p:cNvPr id="3" name="TextBox 2">
            <a:extLst>
              <a:ext uri="{FF2B5EF4-FFF2-40B4-BE49-F238E27FC236}">
                <a16:creationId xmlns:a16="http://schemas.microsoft.com/office/drawing/2014/main" id="{BFA8B085-32DD-EA45-9A3E-72010A138875}"/>
              </a:ext>
            </a:extLst>
          </p:cNvPr>
          <p:cNvSpPr txBox="1"/>
          <p:nvPr/>
        </p:nvSpPr>
        <p:spPr>
          <a:xfrm>
            <a:off x="4693701" y="3997360"/>
            <a:ext cx="2472087" cy="369332"/>
          </a:xfrm>
          <a:prstGeom prst="rect">
            <a:avLst/>
          </a:prstGeom>
          <a:noFill/>
        </p:spPr>
        <p:txBody>
          <a:bodyPr wrap="none" rtlCol="0">
            <a:spAutoFit/>
          </a:bodyPr>
          <a:lstStyle/>
          <a:p>
            <a:r>
              <a:rPr lang="en-US" dirty="0"/>
              <a:t>2021 ACC/AHA/SCAI GLs</a:t>
            </a:r>
          </a:p>
        </p:txBody>
      </p:sp>
    </p:spTree>
    <p:extLst>
      <p:ext uri="{BB962C8B-B14F-4D97-AF65-F5344CB8AC3E}">
        <p14:creationId xmlns:p14="http://schemas.microsoft.com/office/powerpoint/2010/main" val="4187146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CABCE-62F6-E04C-A94D-BB456B544E76}"/>
              </a:ext>
            </a:extLst>
          </p:cNvPr>
          <p:cNvSpPr>
            <a:spLocks noGrp="1"/>
          </p:cNvSpPr>
          <p:nvPr>
            <p:ph type="title"/>
          </p:nvPr>
        </p:nvSpPr>
        <p:spPr>
          <a:xfrm>
            <a:off x="609600" y="274638"/>
            <a:ext cx="4648200" cy="1143000"/>
          </a:xfrm>
        </p:spPr>
        <p:txBody>
          <a:bodyPr/>
          <a:lstStyle/>
          <a:p>
            <a:r>
              <a:rPr lang="en-US" dirty="0"/>
              <a:t>The Problem?</a:t>
            </a:r>
          </a:p>
        </p:txBody>
      </p:sp>
      <p:sp>
        <p:nvSpPr>
          <p:cNvPr id="3" name="Content Placeholder 2">
            <a:extLst>
              <a:ext uri="{FF2B5EF4-FFF2-40B4-BE49-F238E27FC236}">
                <a16:creationId xmlns:a16="http://schemas.microsoft.com/office/drawing/2014/main" id="{5D2044A7-5E2B-9340-87CF-11FA13D4278A}"/>
              </a:ext>
            </a:extLst>
          </p:cNvPr>
          <p:cNvSpPr>
            <a:spLocks noGrp="1"/>
          </p:cNvSpPr>
          <p:nvPr>
            <p:ph sz="half" idx="1"/>
          </p:nvPr>
        </p:nvSpPr>
        <p:spPr/>
        <p:txBody>
          <a:bodyPr/>
          <a:lstStyle/>
          <a:p>
            <a:r>
              <a:rPr lang="en-US" dirty="0"/>
              <a:t>How do we scientifically prove our firm belief in the value of an open artery?</a:t>
            </a:r>
          </a:p>
          <a:p>
            <a:endParaRPr lang="en-US" dirty="0"/>
          </a:p>
          <a:p>
            <a:r>
              <a:rPr lang="en-US" dirty="0"/>
              <a:t>Why all clinical trials either difficult to complete or failed?</a:t>
            </a:r>
          </a:p>
        </p:txBody>
      </p:sp>
      <p:pic>
        <p:nvPicPr>
          <p:cNvPr id="6" name="Content Placeholder 5" descr="A picture containing text, stone&#10;&#10;Description automatically generated">
            <a:extLst>
              <a:ext uri="{FF2B5EF4-FFF2-40B4-BE49-F238E27FC236}">
                <a16:creationId xmlns:a16="http://schemas.microsoft.com/office/drawing/2014/main" id="{1A0AEAED-024C-4632-B887-024FE723BCD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99336" y="584336"/>
            <a:ext cx="2723518" cy="2723518"/>
          </a:xfrm>
        </p:spPr>
      </p:pic>
      <p:pic>
        <p:nvPicPr>
          <p:cNvPr id="8" name="Picture 7">
            <a:extLst>
              <a:ext uri="{FF2B5EF4-FFF2-40B4-BE49-F238E27FC236}">
                <a16:creationId xmlns:a16="http://schemas.microsoft.com/office/drawing/2014/main" id="{D6F7A7E1-4DF5-421D-9513-AC7DF4E99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6546" y="584336"/>
            <a:ext cx="2723518" cy="2723518"/>
          </a:xfrm>
          <a:prstGeom prst="rect">
            <a:avLst/>
          </a:prstGeom>
        </p:spPr>
      </p:pic>
      <p:pic>
        <p:nvPicPr>
          <p:cNvPr id="12" name="Picture 11" descr="A picture containing mosquito net&#10;&#10;Description automatically generated">
            <a:extLst>
              <a:ext uri="{FF2B5EF4-FFF2-40B4-BE49-F238E27FC236}">
                <a16:creationId xmlns:a16="http://schemas.microsoft.com/office/drawing/2014/main" id="{5C2A77DE-3D5D-49F3-8B46-B521B67D34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5540" y="3372482"/>
            <a:ext cx="2723518" cy="2723518"/>
          </a:xfrm>
          <a:prstGeom prst="rect">
            <a:avLst/>
          </a:prstGeom>
        </p:spPr>
      </p:pic>
      <p:pic>
        <p:nvPicPr>
          <p:cNvPr id="14" name="Picture 13" descr="A close-up of a person's chest&#10;&#10;Description automatically generated with low confidence">
            <a:extLst>
              <a:ext uri="{FF2B5EF4-FFF2-40B4-BE49-F238E27FC236}">
                <a16:creationId xmlns:a16="http://schemas.microsoft.com/office/drawing/2014/main" id="{EC43C14B-E4D0-462A-879B-B3154B7C2A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2746" y="3372482"/>
            <a:ext cx="2723518" cy="2723518"/>
          </a:xfrm>
          <a:prstGeom prst="rect">
            <a:avLst/>
          </a:prstGeom>
        </p:spPr>
      </p:pic>
    </p:spTree>
    <p:extLst>
      <p:ext uri="{BB962C8B-B14F-4D97-AF65-F5344CB8AC3E}">
        <p14:creationId xmlns:p14="http://schemas.microsoft.com/office/powerpoint/2010/main" val="3937564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B7754-020E-EC44-8DB4-400054686A3D}"/>
              </a:ext>
            </a:extLst>
          </p:cNvPr>
          <p:cNvSpPr>
            <a:spLocks noGrp="1"/>
          </p:cNvSpPr>
          <p:nvPr>
            <p:ph type="title"/>
          </p:nvPr>
        </p:nvSpPr>
        <p:spPr/>
        <p:txBody>
          <a:bodyPr>
            <a:normAutofit fontScale="90000"/>
          </a:bodyPr>
          <a:lstStyle/>
          <a:p>
            <a:r>
              <a:rPr lang="en-US" dirty="0"/>
              <a:t>Current Knowledge is </a:t>
            </a:r>
            <a:br>
              <a:rPr lang="en-US" dirty="0"/>
            </a:br>
            <a:r>
              <a:rPr lang="en-US" dirty="0"/>
              <a:t>Based on failed or partial RCTs, Registries, or Retrospective studies</a:t>
            </a:r>
          </a:p>
        </p:txBody>
      </p:sp>
      <p:sp>
        <p:nvSpPr>
          <p:cNvPr id="11" name="TextShape 1">
            <a:extLst>
              <a:ext uri="{FF2B5EF4-FFF2-40B4-BE49-F238E27FC236}">
                <a16:creationId xmlns:a16="http://schemas.microsoft.com/office/drawing/2014/main" id="{E0D23518-8507-894A-8E56-CF3F664E7A66}"/>
              </a:ext>
            </a:extLst>
          </p:cNvPr>
          <p:cNvSpPr txBox="1"/>
          <p:nvPr/>
        </p:nvSpPr>
        <p:spPr>
          <a:xfrm>
            <a:off x="393890" y="6404280"/>
            <a:ext cx="3806512" cy="263791"/>
          </a:xfrm>
          <a:prstGeom prst="rect">
            <a:avLst/>
          </a:prstGeom>
          <a:noFill/>
          <a:ln>
            <a:noFill/>
          </a:ln>
        </p:spPr>
        <p:txBody>
          <a:bodyPr wrap="square" lIns="36000" tIns="46800" rIns="36000" bIns="46800" anchor="b" anchorCtr="1">
            <a:spAutoFit/>
          </a:bodyPr>
          <a:lstStyle/>
          <a:p>
            <a:r>
              <a:rPr lang="en-US" sz="1100" spc="-1" dirty="0">
                <a:solidFill>
                  <a:schemeClr val="bg1"/>
                </a:solidFill>
                <a:latin typeface="Arial"/>
              </a:rPr>
              <a:t>Circulation. Volume: 139, Issue: 14, Pages: 1674-1683</a:t>
            </a:r>
          </a:p>
        </p:txBody>
      </p:sp>
      <p:pic>
        <p:nvPicPr>
          <p:cNvPr id="12" name="New picture">
            <a:extLst>
              <a:ext uri="{FF2B5EF4-FFF2-40B4-BE49-F238E27FC236}">
                <a16:creationId xmlns:a16="http://schemas.microsoft.com/office/drawing/2014/main" id="{5A94FC26-0B0C-1D4F-9852-7AF356E54508}"/>
              </a:ext>
            </a:extLst>
          </p:cNvPr>
          <p:cNvPicPr>
            <a:picLocks noGrp="1"/>
          </p:cNvPicPr>
          <p:nvPr>
            <p:ph sz="half" idx="2"/>
          </p:nvPr>
        </p:nvPicPr>
        <p:blipFill>
          <a:blip r:embed="rId2"/>
          <a:stretch>
            <a:fillRect/>
          </a:stretch>
        </p:blipFill>
        <p:spPr>
          <a:xfrm>
            <a:off x="6197600" y="1881163"/>
            <a:ext cx="5384800" cy="3964037"/>
          </a:xfrm>
          <a:prstGeom prst="rect">
            <a:avLst/>
          </a:prstGeom>
          <a:ln>
            <a:solidFill>
              <a:schemeClr val="accent1"/>
            </a:solidFill>
          </a:ln>
        </p:spPr>
      </p:pic>
      <p:pic>
        <p:nvPicPr>
          <p:cNvPr id="13" name="Main graphic">
            <a:extLst>
              <a:ext uri="{FF2B5EF4-FFF2-40B4-BE49-F238E27FC236}">
                <a16:creationId xmlns:a16="http://schemas.microsoft.com/office/drawing/2014/main" id="{CBB7EF1C-414A-5840-AC0D-C04467E40EC3}"/>
              </a:ext>
            </a:extLst>
          </p:cNvPr>
          <p:cNvPicPr>
            <a:picLocks noGrp="1"/>
          </p:cNvPicPr>
          <p:nvPr>
            <p:ph sz="half" idx="1"/>
          </p:nvPr>
        </p:nvPicPr>
        <p:blipFill>
          <a:blip r:embed="rId3"/>
          <a:stretch/>
        </p:blipFill>
        <p:spPr>
          <a:xfrm>
            <a:off x="619836" y="1862354"/>
            <a:ext cx="5171364" cy="3964037"/>
          </a:xfrm>
          <a:prstGeom prst="rect">
            <a:avLst/>
          </a:prstGeom>
          <a:ln>
            <a:solidFill>
              <a:schemeClr val="accent1"/>
            </a:solidFill>
          </a:ln>
        </p:spPr>
      </p:pic>
      <p:sp>
        <p:nvSpPr>
          <p:cNvPr id="14" name="Footer Placeholder 3">
            <a:extLst>
              <a:ext uri="{FF2B5EF4-FFF2-40B4-BE49-F238E27FC236}">
                <a16:creationId xmlns:a16="http://schemas.microsoft.com/office/drawing/2014/main" id="{F9B00301-F599-3246-ABE8-30A025952433}"/>
              </a:ext>
            </a:extLst>
          </p:cNvPr>
          <p:cNvSpPr txBox="1">
            <a:spLocks/>
          </p:cNvSpPr>
          <p:nvPr/>
        </p:nvSpPr>
        <p:spPr>
          <a:xfrm>
            <a:off x="5257800" y="6301289"/>
            <a:ext cx="7677150" cy="456938"/>
          </a:xfrm>
          <a:prstGeom prst="rect">
            <a:avLst/>
          </a:prstGeom>
          <a:noFill/>
          <a:ln>
            <a:noFill/>
            <a:miter lim="800000"/>
          </a:ln>
        </p:spPr>
        <p:txBody>
          <a:bodyPr vert="horz" lIns="180000" tIns="0" rIns="180000" bIns="0" rtlCol="0" anchor="ctr" anchorCtr="0">
            <a:noAutofit/>
          </a:bodyPr>
          <a:lstStyle>
            <a:defPPr>
              <a:defRPr lang="en-US"/>
            </a:defPPr>
            <a:lvl1pPr marL="342900" indent="-342900" algn="l" defTabSz="914400" rtl="0" eaLnBrk="0" fontAlgn="base" latinLnBrk="0"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latinLnBrk="0"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latinLnBrk="0"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latinLnBrk="0"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latinLnBrk="0"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Font typeface="Arial" pitchFamily="34" charset="0"/>
              <a:buNone/>
            </a:pPr>
            <a:r>
              <a:rPr lang="en-US" sz="1000" i="1" dirty="0">
                <a:solidFill>
                  <a:schemeClr val="bg1"/>
                </a:solidFill>
              </a:rPr>
              <a:t>Eur Heart J</a:t>
            </a:r>
            <a:r>
              <a:rPr lang="en-US" sz="1000" dirty="0">
                <a:solidFill>
                  <a:schemeClr val="bg1"/>
                </a:solidFill>
              </a:rPr>
              <a:t>, Volume 39, Issue 26, 07 July 2018, Pages 2484–2493, </a:t>
            </a:r>
            <a:r>
              <a:rPr lang="en-US" sz="1000" dirty="0">
                <a:solidFill>
                  <a:schemeClr val="bg1"/>
                </a:solidFill>
                <a:hlinkClick r:id="rId4">
                  <a:extLst>
                    <a:ext uri="{A12FA001-AC4F-418D-AE19-62706E023703}">
                      <ahyp:hlinkClr xmlns:ahyp="http://schemas.microsoft.com/office/drawing/2018/hyperlinkcolor" val="tx"/>
                    </a:ext>
                  </a:extLst>
                </a:hlinkClick>
              </a:rPr>
              <a:t>https://doi.org/10.1093/eurheartj/ehy220</a:t>
            </a:r>
            <a:endParaRPr lang="en-US" sz="1000" dirty="0">
              <a:solidFill>
                <a:schemeClr val="bg1"/>
              </a:solidFill>
            </a:endParaRPr>
          </a:p>
        </p:txBody>
      </p:sp>
    </p:spTree>
    <p:extLst>
      <p:ext uri="{BB962C8B-B14F-4D97-AF65-F5344CB8AC3E}">
        <p14:creationId xmlns:p14="http://schemas.microsoft.com/office/powerpoint/2010/main" val="71646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73E-19A4-8F44-9665-CB88B8E35DBE}"/>
              </a:ext>
            </a:extLst>
          </p:cNvPr>
          <p:cNvSpPr>
            <a:spLocks noGrp="1"/>
          </p:cNvSpPr>
          <p:nvPr>
            <p:ph type="title"/>
          </p:nvPr>
        </p:nvSpPr>
        <p:spPr/>
        <p:txBody>
          <a:bodyPr>
            <a:noAutofit/>
          </a:bodyPr>
          <a:lstStyle/>
          <a:p>
            <a:r>
              <a:rPr lang="en-US" sz="3200" dirty="0"/>
              <a:t>Decision CTO Trial: tested Completeness of Revasc</a:t>
            </a:r>
            <a:br>
              <a:rPr lang="en-US" sz="3200" dirty="0"/>
            </a:br>
            <a:r>
              <a:rPr lang="en-US" sz="3200" dirty="0"/>
              <a:t>Negative</a:t>
            </a:r>
          </a:p>
        </p:txBody>
      </p:sp>
      <p:sp>
        <p:nvSpPr>
          <p:cNvPr id="8" name="TextShape 1">
            <a:extLst>
              <a:ext uri="{FF2B5EF4-FFF2-40B4-BE49-F238E27FC236}">
                <a16:creationId xmlns:a16="http://schemas.microsoft.com/office/drawing/2014/main" id="{0C95EF99-10BA-6648-BCE3-55AC9A3D5EE4}"/>
              </a:ext>
            </a:extLst>
          </p:cNvPr>
          <p:cNvSpPr txBox="1"/>
          <p:nvPr/>
        </p:nvSpPr>
        <p:spPr>
          <a:xfrm>
            <a:off x="-21609" y="6556678"/>
            <a:ext cx="4410720" cy="263791"/>
          </a:xfrm>
          <a:prstGeom prst="rect">
            <a:avLst/>
          </a:prstGeom>
          <a:noFill/>
          <a:ln>
            <a:noFill/>
          </a:ln>
        </p:spPr>
        <p:txBody>
          <a:bodyPr lIns="36000" tIns="46800" rIns="36000" bIns="46800" anchor="b" anchorCtr="1">
            <a:spAutoFit/>
          </a:bodyPr>
          <a:lstStyle/>
          <a:p>
            <a:r>
              <a:rPr lang="en-US" sz="1100" spc="-1" dirty="0">
                <a:solidFill>
                  <a:schemeClr val="bg1"/>
                </a:solidFill>
                <a:latin typeface="Arial"/>
              </a:rPr>
              <a:t>Circulation. Volume: 139, Issue: 14, Pages: 1674-1683</a:t>
            </a:r>
          </a:p>
        </p:txBody>
      </p:sp>
      <p:sp>
        <p:nvSpPr>
          <p:cNvPr id="4" name="Content Placeholder 3">
            <a:extLst>
              <a:ext uri="{FF2B5EF4-FFF2-40B4-BE49-F238E27FC236}">
                <a16:creationId xmlns:a16="http://schemas.microsoft.com/office/drawing/2014/main" id="{7383E4F0-3FF0-554B-AFA2-780D6783E58F}"/>
              </a:ext>
            </a:extLst>
          </p:cNvPr>
          <p:cNvSpPr>
            <a:spLocks noGrp="1"/>
          </p:cNvSpPr>
          <p:nvPr>
            <p:ph sz="half" idx="1"/>
          </p:nvPr>
        </p:nvSpPr>
        <p:spPr>
          <a:xfrm>
            <a:off x="5943600" y="1600199"/>
            <a:ext cx="5384800" cy="4525963"/>
          </a:xfrm>
        </p:spPr>
        <p:txBody>
          <a:bodyPr>
            <a:normAutofit lnSpcReduction="10000"/>
          </a:bodyPr>
          <a:lstStyle/>
          <a:p>
            <a:pPr marL="0" indent="0" algn="ctr">
              <a:buNone/>
            </a:pPr>
            <a:r>
              <a:rPr lang="en-US" dirty="0">
                <a:solidFill>
                  <a:schemeClr val="tx2"/>
                </a:solidFill>
              </a:rPr>
              <a:t>EUROCTO</a:t>
            </a:r>
          </a:p>
          <a:p>
            <a:r>
              <a:rPr lang="en-US" dirty="0"/>
              <a:t>Excluded severely symptomatic patients</a:t>
            </a:r>
          </a:p>
          <a:p>
            <a:endParaRPr lang="en-US" dirty="0"/>
          </a:p>
          <a:p>
            <a:r>
              <a:rPr lang="en-US" dirty="0"/>
              <a:t>Trial did not enroll the prespecified number of patients</a:t>
            </a:r>
          </a:p>
          <a:p>
            <a:endParaRPr lang="en-US" dirty="0"/>
          </a:p>
          <a:p>
            <a:r>
              <a:rPr lang="en-US" dirty="0"/>
              <a:t>41 patients were excluded because of fraud</a:t>
            </a:r>
          </a:p>
        </p:txBody>
      </p:sp>
      <p:graphicFrame>
        <p:nvGraphicFramePr>
          <p:cNvPr id="7" name="Content Placeholder 5">
            <a:extLst>
              <a:ext uri="{FF2B5EF4-FFF2-40B4-BE49-F238E27FC236}">
                <a16:creationId xmlns:a16="http://schemas.microsoft.com/office/drawing/2014/main" id="{DD36E683-BC80-EE45-AAD6-A1284BF89E5F}"/>
              </a:ext>
            </a:extLst>
          </p:cNvPr>
          <p:cNvGraphicFramePr>
            <a:graphicFrameLocks noGrp="1"/>
          </p:cNvGraphicFramePr>
          <p:nvPr>
            <p:ph sz="half" idx="2"/>
            <p:extLst>
              <p:ext uri="{D42A27DB-BD31-4B8C-83A1-F6EECF244321}">
                <p14:modId xmlns:p14="http://schemas.microsoft.com/office/powerpoint/2010/main" val="2561910365"/>
              </p:ext>
            </p:extLst>
          </p:nvPr>
        </p:nvGraphicFramePr>
        <p:xfrm>
          <a:off x="381000" y="1600198"/>
          <a:ext cx="5384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6200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B956-B68D-A64E-9CF5-9E22CD148227}"/>
              </a:ext>
            </a:extLst>
          </p:cNvPr>
          <p:cNvSpPr>
            <a:spLocks noGrp="1"/>
          </p:cNvSpPr>
          <p:nvPr>
            <p:ph type="title"/>
          </p:nvPr>
        </p:nvSpPr>
        <p:spPr>
          <a:xfrm>
            <a:off x="609600" y="274638"/>
            <a:ext cx="4343400" cy="1143000"/>
          </a:xfrm>
        </p:spPr>
        <p:txBody>
          <a:bodyPr>
            <a:normAutofit fontScale="90000"/>
          </a:bodyPr>
          <a:lstStyle/>
          <a:p>
            <a:r>
              <a:rPr lang="en-US" dirty="0"/>
              <a:t>“Real Life” Registries</a:t>
            </a:r>
          </a:p>
        </p:txBody>
      </p:sp>
      <p:sp>
        <p:nvSpPr>
          <p:cNvPr id="3" name="Text Placeholder 2">
            <a:extLst>
              <a:ext uri="{FF2B5EF4-FFF2-40B4-BE49-F238E27FC236}">
                <a16:creationId xmlns:a16="http://schemas.microsoft.com/office/drawing/2014/main" id="{A6A806B6-1216-BB47-9742-28F7E54DB32B}"/>
              </a:ext>
            </a:extLst>
          </p:cNvPr>
          <p:cNvSpPr>
            <a:spLocks noGrp="1"/>
          </p:cNvSpPr>
          <p:nvPr>
            <p:ph type="body" idx="1"/>
          </p:nvPr>
        </p:nvSpPr>
        <p:spPr/>
        <p:txBody>
          <a:bodyPr>
            <a:normAutofit/>
          </a:bodyPr>
          <a:lstStyle/>
          <a:p>
            <a:endParaRPr lang="en-US" dirty="0"/>
          </a:p>
        </p:txBody>
      </p:sp>
      <p:sp>
        <p:nvSpPr>
          <p:cNvPr id="4" name="Content Placeholder 3">
            <a:extLst>
              <a:ext uri="{FF2B5EF4-FFF2-40B4-BE49-F238E27FC236}">
                <a16:creationId xmlns:a16="http://schemas.microsoft.com/office/drawing/2014/main" id="{071B0B13-EEFC-D845-95E5-DC65B810182A}"/>
              </a:ext>
            </a:extLst>
          </p:cNvPr>
          <p:cNvSpPr>
            <a:spLocks noGrp="1"/>
          </p:cNvSpPr>
          <p:nvPr>
            <p:ph sz="half" idx="2"/>
          </p:nvPr>
        </p:nvSpPr>
        <p:spPr/>
        <p:txBody>
          <a:bodyPr/>
          <a:lstStyle/>
          <a:p>
            <a:endParaRPr lang="en-US" dirty="0"/>
          </a:p>
          <a:p>
            <a:r>
              <a:rPr lang="en-US" dirty="0"/>
              <a:t>OPEN CTO: QOL positive outcome</a:t>
            </a:r>
          </a:p>
          <a:p>
            <a:endParaRPr lang="en-US" dirty="0"/>
          </a:p>
          <a:p>
            <a:r>
              <a:rPr lang="en-US" dirty="0"/>
              <a:t>PROGRESS: In hospital outcomes</a:t>
            </a:r>
          </a:p>
          <a:p>
            <a:endParaRPr lang="en-US" dirty="0"/>
          </a:p>
          <a:p>
            <a:r>
              <a:rPr lang="en-US" dirty="0"/>
              <a:t>RECHARGE: In hospital outcomes</a:t>
            </a:r>
          </a:p>
          <a:p>
            <a:endParaRPr lang="en-US" dirty="0"/>
          </a:p>
          <a:p>
            <a:r>
              <a:rPr lang="en-US" dirty="0"/>
              <a:t>NCDR PCI: In hospital outcomes</a:t>
            </a:r>
          </a:p>
        </p:txBody>
      </p:sp>
      <p:sp>
        <p:nvSpPr>
          <p:cNvPr id="5" name="Text Placeholder 4">
            <a:extLst>
              <a:ext uri="{FF2B5EF4-FFF2-40B4-BE49-F238E27FC236}">
                <a16:creationId xmlns:a16="http://schemas.microsoft.com/office/drawing/2014/main" id="{5B44320C-418F-4F46-B95C-8525BE6018CB}"/>
              </a:ext>
            </a:extLst>
          </p:cNvPr>
          <p:cNvSpPr>
            <a:spLocks noGrp="1"/>
          </p:cNvSpPr>
          <p:nvPr>
            <p:ph type="body" sz="quarter" idx="3"/>
          </p:nvPr>
        </p:nvSpPr>
        <p:spPr>
          <a:xfrm>
            <a:off x="5638800" y="228600"/>
            <a:ext cx="6158696" cy="937419"/>
          </a:xfrm>
        </p:spPr>
        <p:txBody>
          <a:bodyPr>
            <a:normAutofit/>
          </a:bodyPr>
          <a:lstStyle/>
          <a:p>
            <a:pPr algn="ctr"/>
            <a:r>
              <a:rPr lang="en-US" sz="2800" dirty="0"/>
              <a:t>What did we learn from registries?</a:t>
            </a:r>
          </a:p>
        </p:txBody>
      </p:sp>
      <p:pic>
        <p:nvPicPr>
          <p:cNvPr id="1026" name="Picture 2" descr="JNCO Thinking Skills">
            <a:extLst>
              <a:ext uri="{FF2B5EF4-FFF2-40B4-BE49-F238E27FC236}">
                <a16:creationId xmlns:a16="http://schemas.microsoft.com/office/drawing/2014/main" id="{E15E81D8-9402-433A-9D78-5D94DF71D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535113"/>
            <a:ext cx="4355265" cy="4297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853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B956-B68D-A64E-9CF5-9E22CD148227}"/>
              </a:ext>
            </a:extLst>
          </p:cNvPr>
          <p:cNvSpPr>
            <a:spLocks noGrp="1"/>
          </p:cNvSpPr>
          <p:nvPr>
            <p:ph type="title"/>
          </p:nvPr>
        </p:nvSpPr>
        <p:spPr>
          <a:xfrm>
            <a:off x="609600" y="274638"/>
            <a:ext cx="4343400" cy="1143000"/>
          </a:xfrm>
        </p:spPr>
        <p:txBody>
          <a:bodyPr/>
          <a:lstStyle/>
          <a:p>
            <a:r>
              <a:rPr lang="en-US" dirty="0"/>
              <a:t>Registries</a:t>
            </a:r>
          </a:p>
        </p:txBody>
      </p:sp>
      <p:sp>
        <p:nvSpPr>
          <p:cNvPr id="3" name="Text Placeholder 2">
            <a:extLst>
              <a:ext uri="{FF2B5EF4-FFF2-40B4-BE49-F238E27FC236}">
                <a16:creationId xmlns:a16="http://schemas.microsoft.com/office/drawing/2014/main" id="{A6A806B6-1216-BB47-9742-28F7E54DB32B}"/>
              </a:ext>
            </a:extLst>
          </p:cNvPr>
          <p:cNvSpPr>
            <a:spLocks noGrp="1"/>
          </p:cNvSpPr>
          <p:nvPr>
            <p:ph type="body" idx="1"/>
          </p:nvPr>
        </p:nvSpPr>
        <p:spPr>
          <a:xfrm>
            <a:off x="609600" y="1219200"/>
            <a:ext cx="5386917" cy="639762"/>
          </a:xfrm>
        </p:spPr>
        <p:txBody>
          <a:bodyPr>
            <a:normAutofit/>
          </a:bodyPr>
          <a:lstStyle/>
          <a:p>
            <a:r>
              <a:rPr lang="en-US" dirty="0"/>
              <a:t>Registries might be real life</a:t>
            </a:r>
          </a:p>
        </p:txBody>
      </p:sp>
      <p:sp>
        <p:nvSpPr>
          <p:cNvPr id="4" name="Content Placeholder 3">
            <a:extLst>
              <a:ext uri="{FF2B5EF4-FFF2-40B4-BE49-F238E27FC236}">
                <a16:creationId xmlns:a16="http://schemas.microsoft.com/office/drawing/2014/main" id="{071B0B13-EEFC-D845-95E5-DC65B810182A}"/>
              </a:ext>
            </a:extLst>
          </p:cNvPr>
          <p:cNvSpPr>
            <a:spLocks noGrp="1"/>
          </p:cNvSpPr>
          <p:nvPr>
            <p:ph sz="half" idx="2"/>
          </p:nvPr>
        </p:nvSpPr>
        <p:spPr>
          <a:xfrm>
            <a:off x="609600" y="1858962"/>
            <a:ext cx="5386917" cy="3951288"/>
          </a:xfrm>
        </p:spPr>
        <p:txBody>
          <a:bodyPr/>
          <a:lstStyle/>
          <a:p>
            <a:endParaRPr lang="en-US" dirty="0"/>
          </a:p>
          <a:p>
            <a:r>
              <a:rPr lang="en-US" dirty="0"/>
              <a:t>OPEN CTO: QOL positive outcome</a:t>
            </a:r>
          </a:p>
          <a:p>
            <a:endParaRPr lang="en-US" dirty="0"/>
          </a:p>
          <a:p>
            <a:r>
              <a:rPr lang="en-US" dirty="0"/>
              <a:t>PROGRESS: In hospital outcomes</a:t>
            </a:r>
          </a:p>
          <a:p>
            <a:endParaRPr lang="en-US" dirty="0"/>
          </a:p>
          <a:p>
            <a:r>
              <a:rPr lang="en-US" dirty="0"/>
              <a:t>RECHARGE: In hospital outcomes</a:t>
            </a:r>
          </a:p>
          <a:p>
            <a:endParaRPr lang="en-US" dirty="0"/>
          </a:p>
          <a:p>
            <a:r>
              <a:rPr lang="en-US" dirty="0"/>
              <a:t>NCDR and BCBS MI: in hospital MACE</a:t>
            </a:r>
          </a:p>
          <a:p>
            <a:pPr marL="0" indent="0">
              <a:buNone/>
            </a:pPr>
            <a:endParaRPr lang="en-US" dirty="0"/>
          </a:p>
        </p:txBody>
      </p:sp>
      <p:sp>
        <p:nvSpPr>
          <p:cNvPr id="5" name="Text Placeholder 4">
            <a:extLst>
              <a:ext uri="{FF2B5EF4-FFF2-40B4-BE49-F238E27FC236}">
                <a16:creationId xmlns:a16="http://schemas.microsoft.com/office/drawing/2014/main" id="{5B44320C-418F-4F46-B95C-8525BE6018CB}"/>
              </a:ext>
            </a:extLst>
          </p:cNvPr>
          <p:cNvSpPr>
            <a:spLocks noGrp="1"/>
          </p:cNvSpPr>
          <p:nvPr>
            <p:ph type="body" sz="quarter" idx="3"/>
          </p:nvPr>
        </p:nvSpPr>
        <p:spPr>
          <a:xfrm>
            <a:off x="5638800" y="228601"/>
            <a:ext cx="6158696" cy="639762"/>
          </a:xfrm>
        </p:spPr>
        <p:txBody>
          <a:bodyPr>
            <a:normAutofit/>
          </a:bodyPr>
          <a:lstStyle/>
          <a:p>
            <a:pPr algn="ctr"/>
            <a:r>
              <a:rPr lang="en-US" sz="2800" dirty="0"/>
              <a:t>What did we learn from registries?</a:t>
            </a:r>
          </a:p>
        </p:txBody>
      </p:sp>
      <p:sp>
        <p:nvSpPr>
          <p:cNvPr id="6" name="Content Placeholder 5">
            <a:extLst>
              <a:ext uri="{FF2B5EF4-FFF2-40B4-BE49-F238E27FC236}">
                <a16:creationId xmlns:a16="http://schemas.microsoft.com/office/drawing/2014/main" id="{42DB91A8-8E39-2B40-B7D9-059E95F61DE1}"/>
              </a:ext>
            </a:extLst>
          </p:cNvPr>
          <p:cNvSpPr>
            <a:spLocks noGrp="1"/>
          </p:cNvSpPr>
          <p:nvPr>
            <p:ph sz="quarter" idx="4"/>
          </p:nvPr>
        </p:nvSpPr>
        <p:spPr>
          <a:xfrm>
            <a:off x="5969535" y="914400"/>
            <a:ext cx="5389033" cy="502815"/>
          </a:xfrm>
        </p:spPr>
        <p:txBody>
          <a:bodyPr/>
          <a:lstStyle/>
          <a:p>
            <a:pPr marL="0" indent="0" algn="ctr">
              <a:buNone/>
            </a:pPr>
            <a:r>
              <a:rPr lang="en-US" dirty="0"/>
              <a:t>CTO PCI is hard and risky</a:t>
            </a:r>
          </a:p>
        </p:txBody>
      </p:sp>
      <p:pic>
        <p:nvPicPr>
          <p:cNvPr id="7" name="Image-23">
            <a:hlinkClick r:id="" action="ppaction://media"/>
            <a:extLst>
              <a:ext uri="{FF2B5EF4-FFF2-40B4-BE49-F238E27FC236}">
                <a16:creationId xmlns:a16="http://schemas.microsoft.com/office/drawing/2014/main" id="{6CCD05F5-BE44-46C5-89E3-F736FCAA59BF}"/>
              </a:ext>
            </a:extLst>
          </p:cNvPr>
          <p:cNvPicPr>
            <a:picLocks noChangeAspect="1"/>
          </p:cNvPicPr>
          <p:nvPr>
            <a:videoFile r:link="rId1"/>
            <p:extLst>
              <p:ext uri="{DAA4B4D4-6D71-4841-9C94-3DE7FCFB9230}">
                <p14:media xmlns:p14="http://schemas.microsoft.com/office/powerpoint/2010/main" r:embed="rId2">
                  <p14:trim st="10272"/>
                </p14:media>
              </p:ext>
            </p:extLst>
          </p:nvPr>
        </p:nvPicPr>
        <p:blipFill>
          <a:blip r:embed="rId4"/>
          <a:stretch>
            <a:fillRect/>
          </a:stretch>
        </p:blipFill>
        <p:spPr>
          <a:xfrm>
            <a:off x="6195485" y="1318207"/>
            <a:ext cx="5180530" cy="5180530"/>
          </a:xfrm>
          <a:prstGeom prst="rect">
            <a:avLst/>
          </a:prstGeom>
        </p:spPr>
      </p:pic>
    </p:spTree>
    <p:extLst>
      <p:ext uri="{BB962C8B-B14F-4D97-AF65-F5344CB8AC3E}">
        <p14:creationId xmlns:p14="http://schemas.microsoft.com/office/powerpoint/2010/main" val="47785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8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B956-B68D-A64E-9CF5-9E22CD148227}"/>
              </a:ext>
            </a:extLst>
          </p:cNvPr>
          <p:cNvSpPr>
            <a:spLocks noGrp="1"/>
          </p:cNvSpPr>
          <p:nvPr>
            <p:ph type="title"/>
          </p:nvPr>
        </p:nvSpPr>
        <p:spPr>
          <a:xfrm>
            <a:off x="609600" y="274638"/>
            <a:ext cx="4343400" cy="1143000"/>
          </a:xfrm>
        </p:spPr>
        <p:txBody>
          <a:bodyPr/>
          <a:lstStyle/>
          <a:p>
            <a:r>
              <a:rPr lang="en-US" dirty="0"/>
              <a:t>Registries</a:t>
            </a:r>
          </a:p>
        </p:txBody>
      </p:sp>
      <p:sp>
        <p:nvSpPr>
          <p:cNvPr id="3" name="Text Placeholder 2">
            <a:extLst>
              <a:ext uri="{FF2B5EF4-FFF2-40B4-BE49-F238E27FC236}">
                <a16:creationId xmlns:a16="http://schemas.microsoft.com/office/drawing/2014/main" id="{A6A806B6-1216-BB47-9742-28F7E54DB32B}"/>
              </a:ext>
            </a:extLst>
          </p:cNvPr>
          <p:cNvSpPr>
            <a:spLocks noGrp="1"/>
          </p:cNvSpPr>
          <p:nvPr>
            <p:ph type="body" idx="1"/>
          </p:nvPr>
        </p:nvSpPr>
        <p:spPr>
          <a:xfrm>
            <a:off x="609600" y="1295400"/>
            <a:ext cx="5386917" cy="639762"/>
          </a:xfrm>
        </p:spPr>
        <p:txBody>
          <a:bodyPr>
            <a:normAutofit/>
          </a:bodyPr>
          <a:lstStyle/>
          <a:p>
            <a:r>
              <a:rPr lang="en-US" dirty="0"/>
              <a:t>Registries might be real life</a:t>
            </a:r>
          </a:p>
        </p:txBody>
      </p:sp>
      <p:sp>
        <p:nvSpPr>
          <p:cNvPr id="4" name="Content Placeholder 3">
            <a:extLst>
              <a:ext uri="{FF2B5EF4-FFF2-40B4-BE49-F238E27FC236}">
                <a16:creationId xmlns:a16="http://schemas.microsoft.com/office/drawing/2014/main" id="{071B0B13-EEFC-D845-95E5-DC65B810182A}"/>
              </a:ext>
            </a:extLst>
          </p:cNvPr>
          <p:cNvSpPr>
            <a:spLocks noGrp="1"/>
          </p:cNvSpPr>
          <p:nvPr>
            <p:ph sz="half" idx="2"/>
          </p:nvPr>
        </p:nvSpPr>
        <p:spPr>
          <a:xfrm>
            <a:off x="304800" y="1935162"/>
            <a:ext cx="5691717" cy="3951288"/>
          </a:xfrm>
        </p:spPr>
        <p:txBody>
          <a:bodyPr>
            <a:normAutofit/>
          </a:bodyPr>
          <a:lstStyle/>
          <a:p>
            <a:endParaRPr lang="en-US" dirty="0"/>
          </a:p>
          <a:p>
            <a:r>
              <a:rPr lang="en-US" dirty="0"/>
              <a:t>OPEN CTO: QOL positive outcome</a:t>
            </a:r>
          </a:p>
          <a:p>
            <a:endParaRPr lang="en-US" dirty="0"/>
          </a:p>
          <a:p>
            <a:r>
              <a:rPr lang="en-US" dirty="0"/>
              <a:t>PROGRESS: In hospital outcomes</a:t>
            </a:r>
          </a:p>
          <a:p>
            <a:endParaRPr lang="en-US" dirty="0"/>
          </a:p>
          <a:p>
            <a:r>
              <a:rPr lang="en-US" dirty="0"/>
              <a:t>RECHARGE: In hospital outcomes</a:t>
            </a:r>
          </a:p>
          <a:p>
            <a:endParaRPr lang="en-US" dirty="0"/>
          </a:p>
          <a:p>
            <a:r>
              <a:rPr lang="en-US" dirty="0"/>
              <a:t>NCDR and BCBS MI: in hospital MACE</a:t>
            </a:r>
          </a:p>
        </p:txBody>
      </p:sp>
      <p:sp>
        <p:nvSpPr>
          <p:cNvPr id="5" name="Text Placeholder 4">
            <a:extLst>
              <a:ext uri="{FF2B5EF4-FFF2-40B4-BE49-F238E27FC236}">
                <a16:creationId xmlns:a16="http://schemas.microsoft.com/office/drawing/2014/main" id="{5B44320C-418F-4F46-B95C-8525BE6018CB}"/>
              </a:ext>
            </a:extLst>
          </p:cNvPr>
          <p:cNvSpPr>
            <a:spLocks noGrp="1"/>
          </p:cNvSpPr>
          <p:nvPr>
            <p:ph type="body" sz="quarter" idx="3"/>
          </p:nvPr>
        </p:nvSpPr>
        <p:spPr>
          <a:xfrm>
            <a:off x="6165395" y="305927"/>
            <a:ext cx="5389033" cy="639762"/>
          </a:xfrm>
        </p:spPr>
        <p:txBody>
          <a:bodyPr>
            <a:normAutofit/>
          </a:bodyPr>
          <a:lstStyle/>
          <a:p>
            <a:r>
              <a:rPr lang="en-US" dirty="0"/>
              <a:t>What did we learn from registries?</a:t>
            </a:r>
          </a:p>
        </p:txBody>
      </p:sp>
      <p:pic>
        <p:nvPicPr>
          <p:cNvPr id="8" name="Image-42">
            <a:hlinkClick r:id="" action="ppaction://media"/>
            <a:extLst>
              <a:ext uri="{FF2B5EF4-FFF2-40B4-BE49-F238E27FC236}">
                <a16:creationId xmlns:a16="http://schemas.microsoft.com/office/drawing/2014/main" id="{27988431-4530-41A4-BD5B-5848CEAB3E8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21511" y="1800979"/>
            <a:ext cx="4876800" cy="4876800"/>
          </a:xfrm>
          <a:prstGeom prst="rect">
            <a:avLst/>
          </a:prstGeom>
        </p:spPr>
      </p:pic>
      <p:sp>
        <p:nvSpPr>
          <p:cNvPr id="9" name="TextBox 8">
            <a:extLst>
              <a:ext uri="{FF2B5EF4-FFF2-40B4-BE49-F238E27FC236}">
                <a16:creationId xmlns:a16="http://schemas.microsoft.com/office/drawing/2014/main" id="{F9556D1F-E970-4599-858D-3F2479600AD0}"/>
              </a:ext>
            </a:extLst>
          </p:cNvPr>
          <p:cNvSpPr txBox="1"/>
          <p:nvPr/>
        </p:nvSpPr>
        <p:spPr>
          <a:xfrm>
            <a:off x="5405719" y="1050168"/>
            <a:ext cx="5072992" cy="646331"/>
          </a:xfrm>
          <a:prstGeom prst="rect">
            <a:avLst/>
          </a:prstGeom>
          <a:noFill/>
        </p:spPr>
        <p:txBody>
          <a:bodyPr wrap="none" rtlCol="0">
            <a:spAutoFit/>
          </a:bodyPr>
          <a:lstStyle/>
          <a:p>
            <a:r>
              <a:rPr lang="en-US" sz="1800" dirty="0"/>
              <a:t>88-90% success with expert</a:t>
            </a:r>
            <a:endParaRPr lang="en-US" dirty="0"/>
          </a:p>
          <a:p>
            <a:r>
              <a:rPr lang="en-US" dirty="0"/>
              <a:t>60-70% in highly selected cases with most operators</a:t>
            </a:r>
          </a:p>
        </p:txBody>
      </p:sp>
    </p:spTree>
    <p:extLst>
      <p:ext uri="{BB962C8B-B14F-4D97-AF65-F5344CB8AC3E}">
        <p14:creationId xmlns:p14="http://schemas.microsoft.com/office/powerpoint/2010/main" val="136214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4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2F-1AC2-4C1C-B545-12144D2141F2}"/>
              </a:ext>
            </a:extLst>
          </p:cNvPr>
          <p:cNvSpPr>
            <a:spLocks noGrp="1"/>
          </p:cNvSpPr>
          <p:nvPr>
            <p:ph type="title"/>
          </p:nvPr>
        </p:nvSpPr>
        <p:spPr>
          <a:xfrm>
            <a:off x="609600" y="274638"/>
            <a:ext cx="10972800" cy="794782"/>
          </a:xfrm>
        </p:spPr>
        <p:txBody>
          <a:bodyPr>
            <a:normAutofit fontScale="90000"/>
          </a:bodyPr>
          <a:lstStyle/>
          <a:p>
            <a:r>
              <a:rPr lang="en-US" dirty="0"/>
              <a:t>Did the new skills and devices expand the indication?</a:t>
            </a:r>
          </a:p>
        </p:txBody>
      </p:sp>
      <p:sp>
        <p:nvSpPr>
          <p:cNvPr id="6" name="Text Placeholder 5">
            <a:extLst>
              <a:ext uri="{FF2B5EF4-FFF2-40B4-BE49-F238E27FC236}">
                <a16:creationId xmlns:a16="http://schemas.microsoft.com/office/drawing/2014/main" id="{B0F621A7-90B9-D944-85B0-87008CD7E290}"/>
              </a:ext>
            </a:extLst>
          </p:cNvPr>
          <p:cNvSpPr>
            <a:spLocks noGrp="1"/>
          </p:cNvSpPr>
          <p:nvPr>
            <p:ph type="body" idx="1"/>
          </p:nvPr>
        </p:nvSpPr>
        <p:spPr>
          <a:xfrm>
            <a:off x="1012687" y="1446314"/>
            <a:ext cx="2340113" cy="639762"/>
          </a:xfrm>
          <a:ln>
            <a:solidFill>
              <a:schemeClr val="bg1"/>
            </a:solidFill>
          </a:ln>
        </p:spPr>
        <p:txBody>
          <a:bodyPr/>
          <a:lstStyle/>
          <a:p>
            <a:r>
              <a:rPr lang="en-US" dirty="0"/>
              <a:t>Antegrade</a:t>
            </a:r>
          </a:p>
        </p:txBody>
      </p:sp>
      <p:sp>
        <p:nvSpPr>
          <p:cNvPr id="7" name="Content Placeholder 6">
            <a:extLst>
              <a:ext uri="{FF2B5EF4-FFF2-40B4-BE49-F238E27FC236}">
                <a16:creationId xmlns:a16="http://schemas.microsoft.com/office/drawing/2014/main" id="{949FEECC-706B-6F48-B267-04BC9DD8EE6B}"/>
              </a:ext>
            </a:extLst>
          </p:cNvPr>
          <p:cNvSpPr>
            <a:spLocks noGrp="1"/>
          </p:cNvSpPr>
          <p:nvPr>
            <p:ph sz="half" idx="2"/>
          </p:nvPr>
        </p:nvSpPr>
        <p:spPr>
          <a:xfrm>
            <a:off x="1012687" y="2086076"/>
            <a:ext cx="2340113" cy="3951288"/>
          </a:xfrm>
          <a:ln>
            <a:solidFill>
              <a:schemeClr val="accent1"/>
            </a:solidFill>
          </a:ln>
        </p:spPr>
        <p:txBody>
          <a:bodyPr>
            <a:normAutofit/>
          </a:bodyPr>
          <a:lstStyle/>
          <a:p>
            <a:r>
              <a:rPr lang="en-US" dirty="0"/>
              <a:t>Gaia wires family</a:t>
            </a:r>
          </a:p>
          <a:p>
            <a:r>
              <a:rPr lang="en-US" dirty="0"/>
              <a:t>Dual lumen microcatheters</a:t>
            </a:r>
          </a:p>
          <a:p>
            <a:r>
              <a:rPr lang="en-US" dirty="0"/>
              <a:t>Antegrade dissection and reentry; Stingray system</a:t>
            </a:r>
          </a:p>
        </p:txBody>
      </p:sp>
      <p:sp>
        <p:nvSpPr>
          <p:cNvPr id="8" name="Text Placeholder 7">
            <a:extLst>
              <a:ext uri="{FF2B5EF4-FFF2-40B4-BE49-F238E27FC236}">
                <a16:creationId xmlns:a16="http://schemas.microsoft.com/office/drawing/2014/main" id="{3C00F956-8A9F-3148-9F36-6AD3193D7AF6}"/>
              </a:ext>
            </a:extLst>
          </p:cNvPr>
          <p:cNvSpPr>
            <a:spLocks noGrp="1"/>
          </p:cNvSpPr>
          <p:nvPr>
            <p:ph type="body" sz="quarter" idx="3"/>
          </p:nvPr>
        </p:nvSpPr>
        <p:spPr>
          <a:xfrm>
            <a:off x="3921381" y="1447800"/>
            <a:ext cx="2341032" cy="639762"/>
          </a:xfrm>
          <a:ln>
            <a:solidFill>
              <a:schemeClr val="bg1"/>
            </a:solidFill>
          </a:ln>
        </p:spPr>
        <p:txBody>
          <a:bodyPr/>
          <a:lstStyle/>
          <a:p>
            <a:r>
              <a:rPr lang="en-US" dirty="0"/>
              <a:t>Retrograde</a:t>
            </a:r>
          </a:p>
        </p:txBody>
      </p:sp>
      <p:sp>
        <p:nvSpPr>
          <p:cNvPr id="9" name="Content Placeholder 8">
            <a:extLst>
              <a:ext uri="{FF2B5EF4-FFF2-40B4-BE49-F238E27FC236}">
                <a16:creationId xmlns:a16="http://schemas.microsoft.com/office/drawing/2014/main" id="{DFA61722-51E4-CF43-9C6D-61117C9F11B3}"/>
              </a:ext>
            </a:extLst>
          </p:cNvPr>
          <p:cNvSpPr>
            <a:spLocks noGrp="1"/>
          </p:cNvSpPr>
          <p:nvPr>
            <p:ph sz="quarter" idx="4"/>
          </p:nvPr>
        </p:nvSpPr>
        <p:spPr>
          <a:xfrm>
            <a:off x="3921381" y="2087562"/>
            <a:ext cx="2341032" cy="3951288"/>
          </a:xfrm>
          <a:ln>
            <a:solidFill>
              <a:schemeClr val="accent1"/>
            </a:solidFill>
          </a:ln>
        </p:spPr>
        <p:txBody>
          <a:bodyPr>
            <a:normAutofit/>
          </a:bodyPr>
          <a:lstStyle/>
          <a:p>
            <a:r>
              <a:rPr lang="en-US" dirty="0"/>
              <a:t>Suoh</a:t>
            </a:r>
          </a:p>
          <a:p>
            <a:r>
              <a:rPr lang="en-US" dirty="0"/>
              <a:t>Sion Black</a:t>
            </a:r>
          </a:p>
          <a:p>
            <a:r>
              <a:rPr lang="en-US" dirty="0"/>
              <a:t>Sion</a:t>
            </a:r>
          </a:p>
          <a:p>
            <a:r>
              <a:rPr lang="en-US" dirty="0"/>
              <a:t>XT R</a:t>
            </a:r>
          </a:p>
          <a:p>
            <a:r>
              <a:rPr lang="en-US" dirty="0"/>
              <a:t>XTA</a:t>
            </a:r>
          </a:p>
          <a:p>
            <a:r>
              <a:rPr lang="en-US" dirty="0"/>
              <a:t>TP, Corsair, Caravel etc</a:t>
            </a:r>
          </a:p>
        </p:txBody>
      </p:sp>
      <p:sp>
        <p:nvSpPr>
          <p:cNvPr id="10" name="Text Placeholder 4">
            <a:extLst>
              <a:ext uri="{FF2B5EF4-FFF2-40B4-BE49-F238E27FC236}">
                <a16:creationId xmlns:a16="http://schemas.microsoft.com/office/drawing/2014/main" id="{4BDF4C84-E0F5-4507-9D9B-0FD2864FD8D7}"/>
              </a:ext>
            </a:extLst>
          </p:cNvPr>
          <p:cNvSpPr txBox="1">
            <a:spLocks/>
          </p:cNvSpPr>
          <p:nvPr/>
        </p:nvSpPr>
        <p:spPr>
          <a:xfrm>
            <a:off x="6893445" y="1404838"/>
            <a:ext cx="2339195" cy="639762"/>
          </a:xfrm>
          <a:prstGeom prst="rect">
            <a:avLst/>
          </a:prstGeom>
          <a:ln>
            <a:solidFill>
              <a:schemeClr val="bg1"/>
            </a:solidFill>
          </a:ln>
        </p:spPr>
        <p:txBody>
          <a:bodyPr vert="horz" lIns="91440" tIns="45720" rIns="91440" bIns="45720" rtlCol="0" anchor="b">
            <a:normAutofit/>
          </a:bodyPr>
          <a:lstStyle>
            <a:lvl1pPr marL="0" indent="0" algn="l" defTabSz="914400" rtl="0" eaLnBrk="1" latinLnBrk="0" hangingPunct="1">
              <a:spcBef>
                <a:spcPct val="20000"/>
              </a:spcBef>
              <a:buClr>
                <a:srgbClr val="003399"/>
              </a:buClr>
              <a:buFont typeface="Wingdings" pitchFamily="2" charset="2"/>
              <a:buNone/>
              <a:defRPr sz="2400" b="1" kern="1200">
                <a:solidFill>
                  <a:schemeClr val="tx1"/>
                </a:solidFill>
                <a:latin typeface="Arial" pitchFamily="34" charset="0"/>
                <a:ea typeface="+mn-ea"/>
                <a:cs typeface="Arial" pitchFamily="34" charset="0"/>
              </a:defRPr>
            </a:lvl1pPr>
            <a:lvl2pPr marL="457200" indent="0" algn="l" defTabSz="914400" rtl="0" eaLnBrk="1" latinLnBrk="0" hangingPunct="1">
              <a:spcBef>
                <a:spcPct val="20000"/>
              </a:spcBef>
              <a:buFont typeface="Arial" pitchFamily="34" charset="0"/>
              <a:buNone/>
              <a:defRPr sz="2000" b="1" kern="1200">
                <a:solidFill>
                  <a:schemeClr val="tx1"/>
                </a:solidFill>
                <a:latin typeface="Arial" pitchFamily="34" charset="0"/>
                <a:ea typeface="+mn-ea"/>
                <a:cs typeface="Arial" pitchFamily="34" charset="0"/>
              </a:defRPr>
            </a:lvl2pPr>
            <a:lvl3pPr marL="914400" indent="0" algn="l" defTabSz="914400" rtl="0" eaLnBrk="1" latinLnBrk="0" hangingPunct="1">
              <a:spcBef>
                <a:spcPct val="20000"/>
              </a:spcBef>
              <a:buFont typeface="Arial" pitchFamily="34" charset="0"/>
              <a:buNone/>
              <a:defRPr sz="1800" b="1" kern="1200">
                <a:solidFill>
                  <a:schemeClr val="tx1"/>
                </a:solidFill>
                <a:latin typeface="Arial" pitchFamily="34" charset="0"/>
                <a:ea typeface="+mn-ea"/>
                <a:cs typeface="Arial" pitchFamily="34" charset="0"/>
              </a:defRPr>
            </a:lvl3pPr>
            <a:lvl4pPr marL="1371600" indent="0" algn="l" defTabSz="914400" rtl="0" eaLnBrk="1" latinLnBrk="0" hangingPunct="1">
              <a:spcBef>
                <a:spcPct val="20000"/>
              </a:spcBef>
              <a:buFont typeface="Arial" pitchFamily="34" charset="0"/>
              <a:buNone/>
              <a:defRPr sz="1600" b="1" kern="1200">
                <a:solidFill>
                  <a:schemeClr val="tx1"/>
                </a:solidFill>
                <a:latin typeface="Arial" pitchFamily="34" charset="0"/>
                <a:ea typeface="+mn-ea"/>
                <a:cs typeface="Arial" pitchFamily="34" charset="0"/>
              </a:defRPr>
            </a:lvl4pPr>
            <a:lvl5pPr marL="1828800" indent="0" algn="l" defTabSz="914400" rtl="0" eaLnBrk="1" latinLnBrk="0" hangingPunct="1">
              <a:spcBef>
                <a:spcPct val="20000"/>
              </a:spcBef>
              <a:buFont typeface="Arial" pitchFamily="34" charset="0"/>
              <a:buNone/>
              <a:defRPr sz="1600" b="1" kern="1200">
                <a:solidFill>
                  <a:schemeClr val="tx1"/>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dirty="0"/>
              <a:t>Antegrade</a:t>
            </a:r>
          </a:p>
        </p:txBody>
      </p:sp>
      <p:sp>
        <p:nvSpPr>
          <p:cNvPr id="11" name="Content Placeholder 5">
            <a:extLst>
              <a:ext uri="{FF2B5EF4-FFF2-40B4-BE49-F238E27FC236}">
                <a16:creationId xmlns:a16="http://schemas.microsoft.com/office/drawing/2014/main" id="{17566EC9-478B-4512-A5AA-08D68B801335}"/>
              </a:ext>
            </a:extLst>
          </p:cNvPr>
          <p:cNvSpPr txBox="1">
            <a:spLocks/>
          </p:cNvSpPr>
          <p:nvPr/>
        </p:nvSpPr>
        <p:spPr>
          <a:xfrm>
            <a:off x="6893445" y="2044600"/>
            <a:ext cx="2339195" cy="3951288"/>
          </a:xfrm>
          <a:prstGeom prst="rect">
            <a:avLst/>
          </a:prstGeom>
          <a:ln>
            <a:solidFill>
              <a:schemeClr val="tx2"/>
            </a:solidFill>
          </a:ln>
        </p:spPr>
        <p:txBody>
          <a:bodyPr vert="horz" lIns="91440" tIns="45720" rIns="91440" bIns="45720" rtlCol="0">
            <a:normAutofit/>
          </a:bodyPr>
          <a:lstStyle>
            <a:lvl1pPr marL="342900" indent="-342900" algn="l" defTabSz="914400" rtl="0" eaLnBrk="1" latinLnBrk="0" hangingPunct="1">
              <a:spcBef>
                <a:spcPct val="20000"/>
              </a:spcBef>
              <a:buClr>
                <a:srgbClr val="003399"/>
              </a:buClr>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r>
              <a:rPr lang="en-US" dirty="0"/>
              <a:t>Multiple ways to enter the subintimal space</a:t>
            </a:r>
          </a:p>
          <a:p>
            <a:r>
              <a:rPr lang="en-US" dirty="0"/>
              <a:t>Multiple reentry techniques</a:t>
            </a:r>
          </a:p>
          <a:p>
            <a:r>
              <a:rPr lang="en-US" dirty="0"/>
              <a:t>Antegrade wiring</a:t>
            </a:r>
          </a:p>
        </p:txBody>
      </p:sp>
      <p:sp>
        <p:nvSpPr>
          <p:cNvPr id="12" name="Text Placeholder 6">
            <a:extLst>
              <a:ext uri="{FF2B5EF4-FFF2-40B4-BE49-F238E27FC236}">
                <a16:creationId xmlns:a16="http://schemas.microsoft.com/office/drawing/2014/main" id="{F430D93E-627A-46C4-8507-1CA729C38784}"/>
              </a:ext>
            </a:extLst>
          </p:cNvPr>
          <p:cNvSpPr txBox="1">
            <a:spLocks/>
          </p:cNvSpPr>
          <p:nvPr/>
        </p:nvSpPr>
        <p:spPr>
          <a:xfrm>
            <a:off x="9616634" y="1428750"/>
            <a:ext cx="2340114" cy="639762"/>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Clr>
                <a:srgbClr val="003399"/>
              </a:buClr>
              <a:buFont typeface="Wingdings" pitchFamily="2" charset="2"/>
              <a:buNone/>
              <a:defRPr sz="2400" b="1" kern="1200">
                <a:solidFill>
                  <a:schemeClr val="tx1"/>
                </a:solidFill>
                <a:latin typeface="Arial" pitchFamily="34" charset="0"/>
                <a:ea typeface="+mn-ea"/>
                <a:cs typeface="Arial" pitchFamily="34" charset="0"/>
              </a:defRPr>
            </a:lvl1pPr>
            <a:lvl2pPr marL="457200" indent="0" algn="l" defTabSz="914400" rtl="0" eaLnBrk="1" latinLnBrk="0" hangingPunct="1">
              <a:spcBef>
                <a:spcPct val="20000"/>
              </a:spcBef>
              <a:buFont typeface="Arial" pitchFamily="34" charset="0"/>
              <a:buNone/>
              <a:defRPr sz="2000" b="1" kern="1200">
                <a:solidFill>
                  <a:schemeClr val="tx1"/>
                </a:solidFill>
                <a:latin typeface="Arial" pitchFamily="34" charset="0"/>
                <a:ea typeface="+mn-ea"/>
                <a:cs typeface="Arial" pitchFamily="34" charset="0"/>
              </a:defRPr>
            </a:lvl2pPr>
            <a:lvl3pPr marL="914400" indent="0" algn="l" defTabSz="914400" rtl="0" eaLnBrk="1" latinLnBrk="0" hangingPunct="1">
              <a:spcBef>
                <a:spcPct val="20000"/>
              </a:spcBef>
              <a:buFont typeface="Arial" pitchFamily="34" charset="0"/>
              <a:buNone/>
              <a:defRPr sz="1800" b="1" kern="1200">
                <a:solidFill>
                  <a:schemeClr val="tx1"/>
                </a:solidFill>
                <a:latin typeface="Arial" pitchFamily="34" charset="0"/>
                <a:ea typeface="+mn-ea"/>
                <a:cs typeface="Arial" pitchFamily="34" charset="0"/>
              </a:defRPr>
            </a:lvl3pPr>
            <a:lvl4pPr marL="1371600" indent="0" algn="l" defTabSz="914400" rtl="0" eaLnBrk="1" latinLnBrk="0" hangingPunct="1">
              <a:spcBef>
                <a:spcPct val="20000"/>
              </a:spcBef>
              <a:buFont typeface="Arial" pitchFamily="34" charset="0"/>
              <a:buNone/>
              <a:defRPr sz="1600" b="1" kern="1200">
                <a:solidFill>
                  <a:schemeClr val="tx1"/>
                </a:solidFill>
                <a:latin typeface="Arial" pitchFamily="34" charset="0"/>
                <a:ea typeface="+mn-ea"/>
                <a:cs typeface="Arial" pitchFamily="34" charset="0"/>
              </a:defRPr>
            </a:lvl4pPr>
            <a:lvl5pPr marL="1828800" indent="0" algn="l" defTabSz="914400" rtl="0" eaLnBrk="1" latinLnBrk="0" hangingPunct="1">
              <a:spcBef>
                <a:spcPct val="20000"/>
              </a:spcBef>
              <a:buFont typeface="Arial" pitchFamily="34" charset="0"/>
              <a:buNone/>
              <a:defRPr sz="1600" b="1" kern="1200">
                <a:solidFill>
                  <a:schemeClr val="tx1"/>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dirty="0"/>
              <a:t>Retrograde</a:t>
            </a:r>
          </a:p>
        </p:txBody>
      </p:sp>
      <p:sp>
        <p:nvSpPr>
          <p:cNvPr id="13" name="Content Placeholder 7">
            <a:extLst>
              <a:ext uri="{FF2B5EF4-FFF2-40B4-BE49-F238E27FC236}">
                <a16:creationId xmlns:a16="http://schemas.microsoft.com/office/drawing/2014/main" id="{164D6491-C227-4F0B-B579-046ACE687EB8}"/>
              </a:ext>
            </a:extLst>
          </p:cNvPr>
          <p:cNvSpPr txBox="1">
            <a:spLocks/>
          </p:cNvSpPr>
          <p:nvPr/>
        </p:nvSpPr>
        <p:spPr>
          <a:xfrm>
            <a:off x="9616634" y="2068512"/>
            <a:ext cx="2340114" cy="3951288"/>
          </a:xfrm>
          <a:prstGeom prst="rect">
            <a:avLst/>
          </a:prstGeom>
          <a:ln>
            <a:solidFill>
              <a:schemeClr val="tx2"/>
            </a:solidFill>
          </a:ln>
        </p:spPr>
        <p:txBody>
          <a:bodyPr vert="horz" lIns="91440" tIns="45720" rIns="91440" bIns="45720" rtlCol="0">
            <a:normAutofit/>
          </a:bodyPr>
          <a:lstStyle>
            <a:lvl1pPr marL="342900" indent="-342900" algn="l" defTabSz="914400" rtl="0" eaLnBrk="1" latinLnBrk="0" hangingPunct="1">
              <a:spcBef>
                <a:spcPct val="20000"/>
              </a:spcBef>
              <a:buClr>
                <a:srgbClr val="003399"/>
              </a:buClr>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r>
              <a:rPr lang="en-US" sz="2000" dirty="0"/>
              <a:t>CART and rCART</a:t>
            </a:r>
          </a:p>
          <a:p>
            <a:r>
              <a:rPr lang="en-US" sz="2000" dirty="0"/>
              <a:t>Mini CART</a:t>
            </a:r>
          </a:p>
          <a:p>
            <a:r>
              <a:rPr lang="en-US" sz="2000" dirty="0"/>
              <a:t>Facilitated CART</a:t>
            </a:r>
          </a:p>
          <a:p>
            <a:r>
              <a:rPr lang="en-US" sz="2000" dirty="0"/>
              <a:t>Bovie</a:t>
            </a:r>
          </a:p>
          <a:p>
            <a:endParaRPr lang="en-US" sz="2000" dirty="0"/>
          </a:p>
        </p:txBody>
      </p:sp>
      <p:sp>
        <p:nvSpPr>
          <p:cNvPr id="3" name="TextBox 2">
            <a:extLst>
              <a:ext uri="{FF2B5EF4-FFF2-40B4-BE49-F238E27FC236}">
                <a16:creationId xmlns:a16="http://schemas.microsoft.com/office/drawing/2014/main" id="{3A1D7997-DC15-4969-AAA8-5E2B95FEBA89}"/>
              </a:ext>
            </a:extLst>
          </p:cNvPr>
          <p:cNvSpPr txBox="1"/>
          <p:nvPr/>
        </p:nvSpPr>
        <p:spPr>
          <a:xfrm>
            <a:off x="2809218" y="1261648"/>
            <a:ext cx="1322670" cy="523220"/>
          </a:xfrm>
          <a:prstGeom prst="rect">
            <a:avLst/>
          </a:prstGeom>
          <a:noFill/>
        </p:spPr>
        <p:txBody>
          <a:bodyPr wrap="none" rtlCol="0">
            <a:spAutoFit/>
          </a:bodyPr>
          <a:lstStyle/>
          <a:p>
            <a:pPr algn="ctr"/>
            <a:r>
              <a:rPr lang="en-US" sz="2800" b="1" dirty="0">
                <a:solidFill>
                  <a:srgbClr val="FF0000"/>
                </a:solidFill>
              </a:rPr>
              <a:t>Devices</a:t>
            </a:r>
          </a:p>
        </p:txBody>
      </p:sp>
      <p:sp>
        <p:nvSpPr>
          <p:cNvPr id="14" name="TextBox 13">
            <a:extLst>
              <a:ext uri="{FF2B5EF4-FFF2-40B4-BE49-F238E27FC236}">
                <a16:creationId xmlns:a16="http://schemas.microsoft.com/office/drawing/2014/main" id="{991FB593-968A-4DA0-BE02-0497EDD931B8}"/>
              </a:ext>
            </a:extLst>
          </p:cNvPr>
          <p:cNvSpPr txBox="1"/>
          <p:nvPr/>
        </p:nvSpPr>
        <p:spPr>
          <a:xfrm>
            <a:off x="8829727" y="1295400"/>
            <a:ext cx="934872" cy="523220"/>
          </a:xfrm>
          <a:prstGeom prst="rect">
            <a:avLst/>
          </a:prstGeom>
          <a:noFill/>
        </p:spPr>
        <p:txBody>
          <a:bodyPr wrap="none" rtlCol="0">
            <a:spAutoFit/>
          </a:bodyPr>
          <a:lstStyle/>
          <a:p>
            <a:pPr algn="ctr"/>
            <a:r>
              <a:rPr lang="en-US" sz="2800" b="1" dirty="0">
                <a:solidFill>
                  <a:srgbClr val="FF0000"/>
                </a:solidFill>
              </a:rPr>
              <a:t>Skills</a:t>
            </a:r>
          </a:p>
        </p:txBody>
      </p:sp>
      <p:sp>
        <p:nvSpPr>
          <p:cNvPr id="15" name="TextBox 14">
            <a:extLst>
              <a:ext uri="{FF2B5EF4-FFF2-40B4-BE49-F238E27FC236}">
                <a16:creationId xmlns:a16="http://schemas.microsoft.com/office/drawing/2014/main" id="{71ED2139-3E69-1B4D-B670-419F64B83DDC}"/>
              </a:ext>
            </a:extLst>
          </p:cNvPr>
          <p:cNvSpPr txBox="1"/>
          <p:nvPr/>
        </p:nvSpPr>
        <p:spPr>
          <a:xfrm>
            <a:off x="2400300" y="1828800"/>
            <a:ext cx="7391400" cy="4508927"/>
          </a:xfrm>
          <a:prstGeom prst="rect">
            <a:avLst/>
          </a:prstGeom>
          <a:solidFill>
            <a:srgbClr val="FF0000"/>
          </a:solidFill>
        </p:spPr>
        <p:txBody>
          <a:bodyPr wrap="square" rtlCol="0">
            <a:spAutoFit/>
          </a:bodyPr>
          <a:lstStyle/>
          <a:p>
            <a:pPr algn="ctr"/>
            <a:r>
              <a:rPr lang="en-US" sz="28700" dirty="0">
                <a:solidFill>
                  <a:schemeClr val="bg1"/>
                </a:solidFill>
              </a:rPr>
              <a:t>NO</a:t>
            </a:r>
          </a:p>
        </p:txBody>
      </p:sp>
    </p:spTree>
    <p:extLst>
      <p:ext uri="{BB962C8B-B14F-4D97-AF65-F5344CB8AC3E}">
        <p14:creationId xmlns:p14="http://schemas.microsoft.com/office/powerpoint/2010/main" val="240926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9CEE1-7101-BB48-84E8-407071C63581}"/>
              </a:ext>
            </a:extLst>
          </p:cNvPr>
          <p:cNvSpPr>
            <a:spLocks noGrp="1"/>
          </p:cNvSpPr>
          <p:nvPr>
            <p:ph type="title"/>
          </p:nvPr>
        </p:nvSpPr>
        <p:spPr>
          <a:xfrm>
            <a:off x="228600" y="802711"/>
            <a:ext cx="4011084" cy="260350"/>
          </a:xfrm>
        </p:spPr>
        <p:txBody>
          <a:bodyPr>
            <a:normAutofit fontScale="90000"/>
          </a:bodyPr>
          <a:lstStyle/>
          <a:p>
            <a:r>
              <a:rPr lang="en-US" dirty="0"/>
              <a:t>Not all successful CTO PCI are the same</a:t>
            </a:r>
          </a:p>
        </p:txBody>
      </p:sp>
      <p:pic>
        <p:nvPicPr>
          <p:cNvPr id="9" name="Main graphic">
            <a:extLst>
              <a:ext uri="{FF2B5EF4-FFF2-40B4-BE49-F238E27FC236}">
                <a16:creationId xmlns:a16="http://schemas.microsoft.com/office/drawing/2014/main" id="{C670F1FD-1517-AA4B-BF19-FCB083CA326D}"/>
              </a:ext>
            </a:extLst>
          </p:cNvPr>
          <p:cNvPicPr>
            <a:picLocks noGrp="1"/>
          </p:cNvPicPr>
          <p:nvPr>
            <p:ph idx="1"/>
          </p:nvPr>
        </p:nvPicPr>
        <p:blipFill>
          <a:blip r:embed="rId3"/>
          <a:stretch/>
        </p:blipFill>
        <p:spPr>
          <a:xfrm>
            <a:off x="4419600" y="430670"/>
            <a:ext cx="7391400" cy="6301459"/>
          </a:xfrm>
          <a:prstGeom prst="rect">
            <a:avLst/>
          </a:prstGeom>
          <a:ln>
            <a:noFill/>
          </a:ln>
        </p:spPr>
      </p:pic>
      <p:sp>
        <p:nvSpPr>
          <p:cNvPr id="5" name="Text Placeholder 4">
            <a:extLst>
              <a:ext uri="{FF2B5EF4-FFF2-40B4-BE49-F238E27FC236}">
                <a16:creationId xmlns:a16="http://schemas.microsoft.com/office/drawing/2014/main" id="{44A56857-E52E-574A-A582-D1FB472EA40A}"/>
              </a:ext>
            </a:extLst>
          </p:cNvPr>
          <p:cNvSpPr>
            <a:spLocks noGrp="1"/>
          </p:cNvSpPr>
          <p:nvPr>
            <p:ph type="body" sz="half" idx="2"/>
          </p:nvPr>
        </p:nvSpPr>
        <p:spPr>
          <a:xfrm>
            <a:off x="208844" y="2438400"/>
            <a:ext cx="4239685" cy="1384299"/>
          </a:xfrm>
        </p:spPr>
        <p:txBody>
          <a:bodyPr>
            <a:normAutofit/>
          </a:bodyPr>
          <a:lstStyle/>
          <a:p>
            <a:r>
              <a:rPr lang="en-US" sz="2400" dirty="0"/>
              <a:t>Suboptimal CTO PCI is associated worse outcomes than failed CTO PCI</a:t>
            </a:r>
          </a:p>
        </p:txBody>
      </p:sp>
    </p:spTree>
    <p:extLst>
      <p:ext uri="{BB962C8B-B14F-4D97-AF65-F5344CB8AC3E}">
        <p14:creationId xmlns:p14="http://schemas.microsoft.com/office/powerpoint/2010/main" val="176804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EE8CC-98C8-6942-859C-5F3B0D287389}"/>
              </a:ext>
            </a:extLst>
          </p:cNvPr>
          <p:cNvSpPr>
            <a:spLocks noGrp="1"/>
          </p:cNvSpPr>
          <p:nvPr>
            <p:ph type="title"/>
          </p:nvPr>
        </p:nvSpPr>
        <p:spPr/>
        <p:txBody>
          <a:bodyPr>
            <a:normAutofit/>
          </a:bodyPr>
          <a:lstStyle/>
          <a:p>
            <a:r>
              <a:rPr lang="en-US" sz="3200" dirty="0"/>
              <a:t>Other challenge in Relevant to all PCIs</a:t>
            </a:r>
          </a:p>
        </p:txBody>
      </p:sp>
      <p:pic>
        <p:nvPicPr>
          <p:cNvPr id="5" name="Image-54">
            <a:hlinkClick r:id="" action="ppaction://media"/>
            <a:extLst>
              <a:ext uri="{FF2B5EF4-FFF2-40B4-BE49-F238E27FC236}">
                <a16:creationId xmlns:a16="http://schemas.microsoft.com/office/drawing/2014/main" id="{7FF8E089-50FB-45EA-BAED-5096DFDA7AAC}"/>
              </a:ext>
            </a:extLst>
          </p:cNvPr>
          <p:cNvPicPr>
            <a:picLocks noGrp="1" noChangeAspect="1"/>
          </p:cNvPicPr>
          <p:nvPr>
            <p:ph idx="1"/>
            <a:videoFile r:link="rId1"/>
            <p:extLst>
              <p:ext uri="{DAA4B4D4-6D71-4841-9C94-3DE7FCFB9230}">
                <p14:media xmlns:p14="http://schemas.microsoft.com/office/powerpoint/2010/main" r:embed="rId2">
                  <p14:trim st="728"/>
                </p14:media>
              </p:ext>
            </p:extLst>
          </p:nvPr>
        </p:nvPicPr>
        <p:blipFill>
          <a:blip r:embed="rId4"/>
          <a:stretch>
            <a:fillRect/>
          </a:stretch>
        </p:blipFill>
        <p:spPr>
          <a:xfrm>
            <a:off x="5248275" y="273050"/>
            <a:ext cx="5853113" cy="5853113"/>
          </a:xfrm>
        </p:spPr>
      </p:pic>
      <p:sp>
        <p:nvSpPr>
          <p:cNvPr id="4" name="Text Placeholder 3">
            <a:extLst>
              <a:ext uri="{FF2B5EF4-FFF2-40B4-BE49-F238E27FC236}">
                <a16:creationId xmlns:a16="http://schemas.microsoft.com/office/drawing/2014/main" id="{1727FDD2-7EEF-4E44-8573-81B27E9F70E9}"/>
              </a:ext>
            </a:extLst>
          </p:cNvPr>
          <p:cNvSpPr>
            <a:spLocks noGrp="1"/>
          </p:cNvSpPr>
          <p:nvPr>
            <p:ph type="body" sz="half" idx="2"/>
          </p:nvPr>
        </p:nvSpPr>
        <p:spPr>
          <a:xfrm>
            <a:off x="609600" y="2362200"/>
            <a:ext cx="4011084" cy="2374899"/>
          </a:xfrm>
        </p:spPr>
        <p:txBody>
          <a:bodyPr>
            <a:normAutofit/>
          </a:bodyPr>
          <a:lstStyle/>
          <a:p>
            <a:r>
              <a:rPr lang="en-US" sz="2400" dirty="0"/>
              <a:t>PCI optimization is difficult with moving targets</a:t>
            </a:r>
          </a:p>
          <a:p>
            <a:endParaRPr lang="en-US" sz="2400" dirty="0"/>
          </a:p>
          <a:p>
            <a:r>
              <a:rPr lang="en-US" sz="2400" dirty="0"/>
              <a:t>More so in CTO PCI</a:t>
            </a:r>
          </a:p>
        </p:txBody>
      </p:sp>
    </p:spTree>
    <p:extLst>
      <p:ext uri="{BB962C8B-B14F-4D97-AF65-F5344CB8AC3E}">
        <p14:creationId xmlns:p14="http://schemas.microsoft.com/office/powerpoint/2010/main" val="146512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5280-D4A5-4600-8F6A-BD355928C347}"/>
              </a:ext>
            </a:extLst>
          </p:cNvPr>
          <p:cNvSpPr>
            <a:spLocks noGrp="1"/>
          </p:cNvSpPr>
          <p:nvPr>
            <p:ph type="title"/>
          </p:nvPr>
        </p:nvSpPr>
        <p:spPr/>
        <p:txBody>
          <a:bodyPr/>
          <a:lstStyle/>
          <a:p>
            <a:r>
              <a:rPr lang="en-US" dirty="0"/>
              <a:t>CTO PCI Current State</a:t>
            </a:r>
          </a:p>
        </p:txBody>
      </p:sp>
      <p:sp>
        <p:nvSpPr>
          <p:cNvPr id="4" name="Content Placeholder 3">
            <a:extLst>
              <a:ext uri="{FF2B5EF4-FFF2-40B4-BE49-F238E27FC236}">
                <a16:creationId xmlns:a16="http://schemas.microsoft.com/office/drawing/2014/main" id="{5EF0BF6B-101C-734D-86C2-31126E6E00EF}"/>
              </a:ext>
            </a:extLst>
          </p:cNvPr>
          <p:cNvSpPr>
            <a:spLocks noGrp="1"/>
          </p:cNvSpPr>
          <p:nvPr>
            <p:ph sz="half" idx="1"/>
          </p:nvPr>
        </p:nvSpPr>
        <p:spPr>
          <a:xfrm>
            <a:off x="609600" y="1295401"/>
            <a:ext cx="5384800" cy="3505200"/>
          </a:xfrm>
        </p:spPr>
        <p:txBody>
          <a:bodyPr>
            <a:normAutofit lnSpcReduction="10000"/>
          </a:bodyPr>
          <a:lstStyle/>
          <a:p>
            <a:r>
              <a:rPr lang="en-US" dirty="0"/>
              <a:t>QOL improved with only 2 RCTs</a:t>
            </a:r>
          </a:p>
          <a:p>
            <a:endParaRPr lang="en-US" dirty="0"/>
          </a:p>
          <a:p>
            <a:r>
              <a:rPr lang="en-US" dirty="0"/>
              <a:t>No RCT showed improved hard endpoint (D/MI)</a:t>
            </a:r>
          </a:p>
          <a:p>
            <a:endParaRPr lang="en-US" dirty="0"/>
          </a:p>
          <a:p>
            <a:r>
              <a:rPr lang="en-US" dirty="0"/>
              <a:t>No RCT showed improved LVEF</a:t>
            </a:r>
          </a:p>
        </p:txBody>
      </p:sp>
      <p:sp>
        <p:nvSpPr>
          <p:cNvPr id="5" name="Content Placeholder 4">
            <a:extLst>
              <a:ext uri="{FF2B5EF4-FFF2-40B4-BE49-F238E27FC236}">
                <a16:creationId xmlns:a16="http://schemas.microsoft.com/office/drawing/2014/main" id="{E196DEB7-A3EF-9D49-BAF2-81DD2CCC4720}"/>
              </a:ext>
            </a:extLst>
          </p:cNvPr>
          <p:cNvSpPr>
            <a:spLocks noGrp="1"/>
          </p:cNvSpPr>
          <p:nvPr>
            <p:ph sz="half" idx="2"/>
          </p:nvPr>
        </p:nvSpPr>
        <p:spPr>
          <a:xfrm>
            <a:off x="6197600" y="1295400"/>
            <a:ext cx="5384800" cy="4525963"/>
          </a:xfrm>
        </p:spPr>
        <p:txBody>
          <a:bodyPr>
            <a:normAutofit lnSpcReduction="10000"/>
          </a:bodyPr>
          <a:lstStyle/>
          <a:p>
            <a:r>
              <a:rPr lang="en-US" dirty="0"/>
              <a:t>Very hard to master in the current practice environment </a:t>
            </a:r>
          </a:p>
          <a:p>
            <a:endParaRPr lang="en-US" dirty="0"/>
          </a:p>
          <a:p>
            <a:r>
              <a:rPr lang="en-US" dirty="0"/>
              <a:t>Still has higher MACE rate than regular PCI</a:t>
            </a:r>
          </a:p>
        </p:txBody>
      </p:sp>
      <p:sp>
        <p:nvSpPr>
          <p:cNvPr id="3" name="TextBox 2">
            <a:extLst>
              <a:ext uri="{FF2B5EF4-FFF2-40B4-BE49-F238E27FC236}">
                <a16:creationId xmlns:a16="http://schemas.microsoft.com/office/drawing/2014/main" id="{D514BE01-7ED8-3249-BC82-B3AB60AAE948}"/>
              </a:ext>
            </a:extLst>
          </p:cNvPr>
          <p:cNvSpPr txBox="1"/>
          <p:nvPr/>
        </p:nvSpPr>
        <p:spPr>
          <a:xfrm>
            <a:off x="185117" y="5029200"/>
            <a:ext cx="11618565" cy="400110"/>
          </a:xfrm>
          <a:prstGeom prst="rect">
            <a:avLst/>
          </a:prstGeom>
          <a:noFill/>
        </p:spPr>
        <p:txBody>
          <a:bodyPr wrap="none" rtlCol="0">
            <a:spAutoFit/>
          </a:bodyPr>
          <a:lstStyle/>
          <a:p>
            <a:pPr algn="ctr"/>
            <a:r>
              <a:rPr lang="en-US" sz="2000" b="1" dirty="0"/>
              <a:t>On the horizon: ISCHEMIA-CTO Trial - Revascularisation or Optimal Medical Therapy of CTO (ISCHEMIA-CTO)</a:t>
            </a:r>
          </a:p>
        </p:txBody>
      </p:sp>
    </p:spTree>
    <p:extLst>
      <p:ext uri="{BB962C8B-B14F-4D97-AF65-F5344CB8AC3E}">
        <p14:creationId xmlns:p14="http://schemas.microsoft.com/office/powerpoint/2010/main" val="3212756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A554-51F1-E343-A516-61785EA58A71}"/>
              </a:ext>
            </a:extLst>
          </p:cNvPr>
          <p:cNvSpPr>
            <a:spLocks noGrp="1"/>
          </p:cNvSpPr>
          <p:nvPr>
            <p:ph type="title"/>
          </p:nvPr>
        </p:nvSpPr>
        <p:spPr>
          <a:xfrm>
            <a:off x="609600" y="381000"/>
            <a:ext cx="10972800" cy="1143000"/>
          </a:xfrm>
        </p:spPr>
        <p:txBody>
          <a:bodyPr>
            <a:noAutofit/>
          </a:bodyPr>
          <a:lstStyle/>
          <a:p>
            <a:endParaRPr lang="en-US" sz="2800" dirty="0"/>
          </a:p>
        </p:txBody>
      </p:sp>
      <p:sp>
        <p:nvSpPr>
          <p:cNvPr id="19" name="Content Placeholder 18">
            <a:extLst>
              <a:ext uri="{FF2B5EF4-FFF2-40B4-BE49-F238E27FC236}">
                <a16:creationId xmlns:a16="http://schemas.microsoft.com/office/drawing/2014/main" id="{B9E84DD6-14BF-254C-95A5-DF63A2E1325E}"/>
              </a:ext>
            </a:extLst>
          </p:cNvPr>
          <p:cNvSpPr>
            <a:spLocks noGrp="1"/>
          </p:cNvSpPr>
          <p:nvPr>
            <p:ph idx="1"/>
          </p:nvPr>
        </p:nvSpPr>
        <p:spPr>
          <a:xfrm>
            <a:off x="609600" y="762000"/>
            <a:ext cx="10972800" cy="4525963"/>
          </a:xfrm>
        </p:spPr>
        <p:txBody>
          <a:bodyPr/>
          <a:lstStyle/>
          <a:p>
            <a:r>
              <a:rPr lang="en-US" dirty="0"/>
              <a:t>Should CTO PCI be held to a higher standards than usual PCI?</a:t>
            </a:r>
          </a:p>
          <a:p>
            <a:r>
              <a:rPr lang="en-US" dirty="0"/>
              <a:t>Is Large Randomized Trial Needed to Show Benefits of CTO PCI?</a:t>
            </a:r>
          </a:p>
          <a:p>
            <a:r>
              <a:rPr lang="en-US" dirty="0"/>
              <a:t>How to develop more CTO PCI experts to conduct large enough trial?</a:t>
            </a:r>
          </a:p>
          <a:p>
            <a:r>
              <a:rPr lang="en-US" dirty="0"/>
              <a:t>What devices skills are needed to make success 100% with optimal PCI/CTO PCI?</a:t>
            </a:r>
          </a:p>
        </p:txBody>
      </p:sp>
    </p:spTree>
    <p:extLst>
      <p:ext uri="{BB962C8B-B14F-4D97-AF65-F5344CB8AC3E}">
        <p14:creationId xmlns:p14="http://schemas.microsoft.com/office/powerpoint/2010/main" val="968381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DD47A-9991-4092-9925-0EBE04C91C28}"/>
              </a:ext>
            </a:extLst>
          </p:cNvPr>
          <p:cNvSpPr>
            <a:spLocks noGrp="1"/>
          </p:cNvSpPr>
          <p:nvPr>
            <p:ph type="title"/>
          </p:nvPr>
        </p:nvSpPr>
        <p:spPr/>
        <p:txBody>
          <a:bodyPr>
            <a:normAutofit/>
          </a:bodyPr>
          <a:lstStyle/>
          <a:p>
            <a:r>
              <a:rPr lang="en-US" dirty="0"/>
              <a:t>Where we will be if Andrea quit?</a:t>
            </a:r>
          </a:p>
        </p:txBody>
      </p:sp>
      <p:pic>
        <p:nvPicPr>
          <p:cNvPr id="4" name="Content Placeholder 3">
            <a:extLst>
              <a:ext uri="{FF2B5EF4-FFF2-40B4-BE49-F238E27FC236}">
                <a16:creationId xmlns:a16="http://schemas.microsoft.com/office/drawing/2014/main" id="{EC0CAC8E-FF28-1E46-9819-021B2BB7DEC5}"/>
              </a:ext>
            </a:extLst>
          </p:cNvPr>
          <p:cNvPicPr>
            <a:picLocks noGrp="1" noChangeAspect="1"/>
          </p:cNvPicPr>
          <p:nvPr>
            <p:ph idx="1"/>
          </p:nvPr>
        </p:nvPicPr>
        <p:blipFill>
          <a:blip r:embed="rId4"/>
          <a:stretch>
            <a:fillRect/>
          </a:stretch>
        </p:blipFill>
        <p:spPr>
          <a:xfrm>
            <a:off x="589128" y="1417638"/>
            <a:ext cx="3501549" cy="5211922"/>
          </a:xfrm>
          <a:prstGeom prst="rect">
            <a:avLst/>
          </a:prstGeom>
        </p:spPr>
      </p:pic>
      <p:pic>
        <p:nvPicPr>
          <p:cNvPr id="5" name="Ostial RCA CTO11">
            <a:hlinkClick r:id="" action="ppaction://media"/>
            <a:extLst>
              <a:ext uri="{FF2B5EF4-FFF2-40B4-BE49-F238E27FC236}">
                <a16:creationId xmlns:a16="http://schemas.microsoft.com/office/drawing/2014/main" id="{8A30B2FB-5E2B-6747-9387-E3B4C27CF2F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38343" y="1774265"/>
            <a:ext cx="4525963" cy="4525963"/>
          </a:xfrm>
          <a:prstGeom prst="rect">
            <a:avLst/>
          </a:prstGeom>
        </p:spPr>
      </p:pic>
    </p:spTree>
    <p:extLst>
      <p:ext uri="{BB962C8B-B14F-4D97-AF65-F5344CB8AC3E}">
        <p14:creationId xmlns:p14="http://schemas.microsoft.com/office/powerpoint/2010/main" val="250788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8799F1-4E97-F448-A632-315311A96B5C}"/>
              </a:ext>
            </a:extLst>
          </p:cNvPr>
          <p:cNvSpPr>
            <a:spLocks noGrp="1"/>
          </p:cNvSpPr>
          <p:nvPr>
            <p:ph type="title"/>
          </p:nvPr>
        </p:nvSpPr>
        <p:spPr/>
        <p:txBody>
          <a:bodyPr/>
          <a:lstStyle/>
          <a:p>
            <a:r>
              <a:rPr lang="en-US" dirty="0"/>
              <a:t>Anonymous</a:t>
            </a:r>
          </a:p>
        </p:txBody>
      </p:sp>
      <p:sp>
        <p:nvSpPr>
          <p:cNvPr id="6" name="Content Placeholder 5">
            <a:extLst>
              <a:ext uri="{FF2B5EF4-FFF2-40B4-BE49-F238E27FC236}">
                <a16:creationId xmlns:a16="http://schemas.microsoft.com/office/drawing/2014/main" id="{8159470A-3ECB-6842-8ABE-9F2C317060C9}"/>
              </a:ext>
            </a:extLst>
          </p:cNvPr>
          <p:cNvSpPr>
            <a:spLocks noGrp="1"/>
          </p:cNvSpPr>
          <p:nvPr>
            <p:ph idx="1"/>
          </p:nvPr>
        </p:nvSpPr>
        <p:spPr>
          <a:xfrm>
            <a:off x="609600" y="1371600"/>
            <a:ext cx="10972800" cy="4525963"/>
          </a:xfrm>
        </p:spPr>
        <p:txBody>
          <a:bodyPr>
            <a:normAutofit fontScale="55000" lnSpcReduction="20000"/>
          </a:bodyPr>
          <a:lstStyle/>
          <a:p>
            <a:r>
              <a:rPr lang="en-US" dirty="0"/>
              <a:t>“I don’t believe that devices and skills have much, if anything, to do with indications.”</a:t>
            </a:r>
          </a:p>
          <a:p>
            <a:endParaRPr lang="en-US" dirty="0"/>
          </a:p>
          <a:p>
            <a:r>
              <a:rPr lang="en-US" dirty="0"/>
              <a:t>“Attention to safety and reducing complications will help by not scaring away so many in the space. But will not be enough in and of itself.”</a:t>
            </a:r>
          </a:p>
          <a:p>
            <a:endParaRPr lang="en-US" dirty="0"/>
          </a:p>
          <a:p>
            <a:r>
              <a:rPr lang="en-US" dirty="0"/>
              <a:t>“There are a few potentially enabling technologies on the horizon but no solutions that will make CTO PCI possible for the average operator.”</a:t>
            </a:r>
          </a:p>
          <a:p>
            <a:endParaRPr lang="en-US" dirty="0"/>
          </a:p>
          <a:p>
            <a:r>
              <a:rPr lang="en-US" dirty="0"/>
              <a:t>“The only thing that will expand the indication is data proving benefits.  We need a sham-controlled trial for QoL benefit, or a well-powered, carefully-done RCT for survival.”</a:t>
            </a:r>
          </a:p>
          <a:p>
            <a:endParaRPr lang="en-US" dirty="0"/>
          </a:p>
          <a:p>
            <a:r>
              <a:rPr lang="en-US" dirty="0"/>
              <a:t>“We are between the proverbial rock and a hard place with regard to funding and what Bill O’Neill has been saying for 15 yrs is correct, but not possible.  Doing a PAMI trial for $250K just isn’t going to happen.  One could logically argue that the naysayers wouldn’t be influenced by a positive trial, same as we have not been dissuaded by 3 negative trials..”</a:t>
            </a:r>
          </a:p>
          <a:p>
            <a:r>
              <a:rPr lang="en-US" dirty="0"/>
              <a:t>“But not even trying is like quitting before the game begins”.</a:t>
            </a:r>
          </a:p>
          <a:p>
            <a:endParaRPr lang="en-US" dirty="0"/>
          </a:p>
        </p:txBody>
      </p:sp>
    </p:spTree>
    <p:extLst>
      <p:ext uri="{BB962C8B-B14F-4D97-AF65-F5344CB8AC3E}">
        <p14:creationId xmlns:p14="http://schemas.microsoft.com/office/powerpoint/2010/main" val="3538000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195A-6747-0E42-A9EB-D311097B51AE}"/>
              </a:ext>
            </a:extLst>
          </p:cNvPr>
          <p:cNvSpPr>
            <a:spLocks noGrp="1"/>
          </p:cNvSpPr>
          <p:nvPr>
            <p:ph type="title"/>
          </p:nvPr>
        </p:nvSpPr>
        <p:spPr/>
        <p:txBody>
          <a:bodyPr>
            <a:normAutofit/>
          </a:bodyPr>
          <a:lstStyle/>
          <a:p>
            <a:r>
              <a:rPr lang="en-US" dirty="0"/>
              <a:t>What Trials are needed for CTO PCI?</a:t>
            </a:r>
          </a:p>
        </p:txBody>
      </p:sp>
      <p:sp>
        <p:nvSpPr>
          <p:cNvPr id="3" name="Content Placeholder 2">
            <a:extLst>
              <a:ext uri="{FF2B5EF4-FFF2-40B4-BE49-F238E27FC236}">
                <a16:creationId xmlns:a16="http://schemas.microsoft.com/office/drawing/2014/main" id="{E2264D47-871C-7F48-99BF-125FF700138E}"/>
              </a:ext>
            </a:extLst>
          </p:cNvPr>
          <p:cNvSpPr>
            <a:spLocks noGrp="1"/>
          </p:cNvSpPr>
          <p:nvPr>
            <p:ph sz="half" idx="1"/>
          </p:nvPr>
        </p:nvSpPr>
        <p:spPr>
          <a:xfrm>
            <a:off x="609601" y="1752600"/>
            <a:ext cx="5384800" cy="3687763"/>
          </a:xfrm>
        </p:spPr>
        <p:txBody>
          <a:bodyPr>
            <a:normAutofit/>
          </a:bodyPr>
          <a:lstStyle/>
          <a:p>
            <a:r>
              <a:rPr lang="en-US" dirty="0"/>
              <a:t>Clinical Trials design?:</a:t>
            </a:r>
          </a:p>
          <a:p>
            <a:endParaRPr lang="en-US" dirty="0"/>
          </a:p>
          <a:p>
            <a:pPr lvl="1"/>
            <a:r>
              <a:rPr lang="en-US" dirty="0"/>
              <a:t>Sham control vs Unblinded?</a:t>
            </a:r>
          </a:p>
          <a:p>
            <a:pPr lvl="1"/>
            <a:endParaRPr lang="en-US" dirty="0"/>
          </a:p>
          <a:p>
            <a:pPr lvl="1"/>
            <a:r>
              <a:rPr lang="en-US" dirty="0"/>
              <a:t>High risk patient vs all comers?</a:t>
            </a:r>
          </a:p>
          <a:p>
            <a:pPr lvl="1"/>
            <a:endParaRPr lang="en-US" dirty="0"/>
          </a:p>
          <a:p>
            <a:pPr lvl="1"/>
            <a:r>
              <a:rPr lang="en-US" dirty="0"/>
              <a:t>Should we include complete PCI based revascularization?</a:t>
            </a:r>
          </a:p>
          <a:p>
            <a:pPr lvl="1"/>
            <a:endParaRPr lang="en-US" dirty="0"/>
          </a:p>
        </p:txBody>
      </p:sp>
      <p:sp>
        <p:nvSpPr>
          <p:cNvPr id="4" name="Content Placeholder 3">
            <a:extLst>
              <a:ext uri="{FF2B5EF4-FFF2-40B4-BE49-F238E27FC236}">
                <a16:creationId xmlns:a16="http://schemas.microsoft.com/office/drawing/2014/main" id="{CE208A0F-EAD1-984E-859C-733C116221CC}"/>
              </a:ext>
            </a:extLst>
          </p:cNvPr>
          <p:cNvSpPr>
            <a:spLocks noGrp="1"/>
          </p:cNvSpPr>
          <p:nvPr>
            <p:ph sz="half" idx="2"/>
          </p:nvPr>
        </p:nvSpPr>
        <p:spPr>
          <a:xfrm>
            <a:off x="6197600" y="2179637"/>
            <a:ext cx="5384800" cy="4525963"/>
          </a:xfrm>
        </p:spPr>
        <p:txBody>
          <a:bodyPr>
            <a:normAutofit/>
          </a:bodyPr>
          <a:lstStyle/>
          <a:p>
            <a:pPr lvl="1"/>
            <a:r>
              <a:rPr lang="en-US" dirty="0"/>
              <a:t>Which operators can enroll in this trial?</a:t>
            </a:r>
          </a:p>
          <a:p>
            <a:pPr lvl="1"/>
            <a:endParaRPr lang="en-US" dirty="0"/>
          </a:p>
          <a:p>
            <a:pPr lvl="1"/>
            <a:r>
              <a:rPr lang="en-US" dirty="0"/>
              <a:t>How to fund this trial or should we create a coalition of the willing to run this trial with minimum funding?</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5FD191D9-6713-7948-A204-557AEEC8970A}"/>
              </a:ext>
            </a:extLst>
          </p:cNvPr>
          <p:cNvPicPr>
            <a:picLocks noChangeAspect="1"/>
          </p:cNvPicPr>
          <p:nvPr/>
        </p:nvPicPr>
        <p:blipFill>
          <a:blip r:embed="rId2"/>
          <a:stretch>
            <a:fillRect/>
          </a:stretch>
        </p:blipFill>
        <p:spPr>
          <a:xfrm>
            <a:off x="8178800" y="5194829"/>
            <a:ext cx="1422400" cy="1422400"/>
          </a:xfrm>
          <a:prstGeom prst="rect">
            <a:avLst/>
          </a:prstGeom>
        </p:spPr>
      </p:pic>
    </p:spTree>
    <p:extLst>
      <p:ext uri="{BB962C8B-B14F-4D97-AF65-F5344CB8AC3E}">
        <p14:creationId xmlns:p14="http://schemas.microsoft.com/office/powerpoint/2010/main" val="3018493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28052</TotalTime>
  <Words>902</Words>
  <Application>Microsoft Macintosh PowerPoint</Application>
  <PresentationFormat>Widescreen</PresentationFormat>
  <Paragraphs>138</Paragraphs>
  <Slides>18</Slides>
  <Notes>4</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Wingdings</vt:lpstr>
      <vt:lpstr>Office Theme</vt:lpstr>
      <vt:lpstr>Latest Techniques and Devices for CTO Intervention: Will they Expand the Indication?</vt:lpstr>
      <vt:lpstr>PowerPoint Presentation</vt:lpstr>
      <vt:lpstr>PowerPoint Presentation</vt:lpstr>
      <vt:lpstr>PowerPoint Presentation</vt:lpstr>
      <vt:lpstr>The Problem?</vt:lpstr>
      <vt:lpstr>Current Knowledge is  Based on failed or partial RCTs, Registries, or Retrospective studies</vt:lpstr>
      <vt:lpstr>Decision CTO Trial: tested Completeness of Revasc Negative</vt:lpstr>
      <vt:lpstr>“Real Life” Registries</vt:lpstr>
      <vt:lpstr>Registries</vt:lpstr>
      <vt:lpstr>Registries</vt:lpstr>
      <vt:lpstr>Did the new skills and devices expand the indication?</vt:lpstr>
      <vt:lpstr>Not all successful CTO PCI are the same</vt:lpstr>
      <vt:lpstr>Other challenge in Relevant to all PCIs</vt:lpstr>
      <vt:lpstr>CTO PCI Current State</vt:lpstr>
      <vt:lpstr>PowerPoint Presentation</vt:lpstr>
      <vt:lpstr>Where we will be if Andrea quit?</vt:lpstr>
      <vt:lpstr>Anonymous</vt:lpstr>
      <vt:lpstr>What Trials are needed for CTO PCI?</vt:lpstr>
    </vt:vector>
  </TitlesOfParts>
  <Company>Henry Ford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jboni1</dc:creator>
  <cp:lastModifiedBy>Khaldoon Alaswad</cp:lastModifiedBy>
  <cp:revision>463</cp:revision>
  <dcterms:created xsi:type="dcterms:W3CDTF">2012-10-29T17:24:32Z</dcterms:created>
  <dcterms:modified xsi:type="dcterms:W3CDTF">2022-02-03T10:50:26Z</dcterms:modified>
</cp:coreProperties>
</file>