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0" r:id="rId4"/>
    <p:sldId id="261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8451"/>
  </p:normalViewPr>
  <p:slideViewPr>
    <p:cSldViewPr snapToGrid="0" snapToObjects="1" showGuides="1">
      <p:cViewPr varScale="1">
        <p:scale>
          <a:sx n="91" d="100"/>
          <a:sy n="91" d="100"/>
        </p:scale>
        <p:origin x="128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F48AE-62CE-AF4B-AE7D-DB574949931D}" type="datetimeFigureOut">
              <a:rPr lang="en-US" smtClean="0"/>
              <a:t>2/1/22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4D4BA-C6EF-3049-AFDC-56DBE7848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1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04D4BA-C6EF-3049-AFDC-56DBE78488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39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04D4BA-C6EF-3049-AFDC-56DBE78488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04D4BA-C6EF-3049-AFDC-56DBE78488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33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04D4BA-C6EF-3049-AFDC-56DBE78488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10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5934-7858-FC4B-B5E6-6B1FAB131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95D462-C3FD-8245-A0C0-3623CEF2D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D9978-DB9A-8148-9FFB-4700A7EBE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EE454-CE7C-7849-BAB0-3C803FAB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199A4-331A-5440-9686-72C296458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3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5CD1-CC05-5A41-A37F-2918E3659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DD1FD-C946-3847-A27D-530AFDFCE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58F0A-E9A0-4243-9EE2-F6A262B57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9D4D8-A185-D845-A1F2-F2F0698B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38D55-4639-EC45-B7BC-19C17B001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27C71-73D7-C74F-8EC6-217E3DD4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2999E-A247-6E4D-AF66-CA0855DC2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33856-B32C-A443-851B-9F9E75B2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21D87-7507-AD44-AE40-37F88C499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A766E-1367-E240-88C2-6D87D34E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7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49503-3BFA-4B49-BE9D-EA3F07672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3994-41FC-4C4C-B919-9E06515D5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C75C9-4B11-BD4E-9872-8AB7CD9C9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B5A81-2D54-454B-B8CF-EF7EEF471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E5950B-580E-1648-8F8F-10AD76EE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ACFCC-E224-DE4C-903E-7702E9D7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8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8277C-6E94-7943-B8FF-CF7DC04F6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71C3E-D971-AF4F-AF88-BCFD20A63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1FCDA-38C3-3949-BA41-B2C9B8408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8DF6B-FD91-8F42-8D51-553CF9670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605D7F-1F57-844D-8ECE-506D51BD8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275505-EED5-A547-889B-A564FC003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212DD3-D78F-CD45-9523-A5D4C79A0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33B6FA-E866-AB4F-8993-7D6DA8AA8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6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C548-3DA8-C34A-9604-24F58010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786861-7B5C-284B-9CE4-3C480144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15125-75F3-7343-9CB7-EBF51571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3772AD-F0A8-CE47-8CBB-ABEA3306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1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D42A6B-BF56-B94B-BE6F-C96C0C88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B86EC7-4E8F-D844-8308-C44D4D0E5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70AD9-0499-594D-A14C-11BD699BE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13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9AEF-1BEC-774C-8E7E-7E7A70CE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C4F3D-34B7-0345-91C2-7FCEE3F61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841EC-6288-1942-BD88-67EAF257C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0127C-FFEB-F143-AE68-176C17BF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4E431-67C7-A441-8B42-C545C4A5B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767FB-3108-E54E-AE58-7318541F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8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EE4A-0D45-A64B-B057-2107EFC4B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92A98-3A03-EC4F-AACE-B69EFB1F3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80EB6-D84F-294A-A025-6935120F5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4E468-990C-5B4B-BDC6-6577F3803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5D371-31CE-DE46-A527-E43A5CD00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6FF58-AD67-5F46-BAC2-5A428BC4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0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B131-8E30-A64B-987F-31E88863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131B08-1EC7-A74D-A0E8-12DBEBCAB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27908-1087-EC47-8C59-4967BB2D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82845-FAB7-4D4C-86D7-DBE22A4BE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39842-9346-A945-9875-5B6FFF07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7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5F0ACC-C56C-E245-BD5E-93D9A10D8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C8254-4769-9243-A7CC-07EA4B3F3F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63CE1-3385-4F4B-9174-AAF12D71B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0C5C3-9A90-CF42-9A6C-DB9B4BA7A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52FEF-8895-604C-BA1A-25B27542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51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231F2A-F481-D84B-AEDC-A4D44E25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275FD-4DE6-CD4A-B630-461B3BC95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4BAC6-2A03-1C43-94C0-2DF499ED2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7345B-AC89-2748-8273-11F739EDD20A}" type="datetimeFigureOut">
              <a:rPr lang="en-US" smtClean="0"/>
              <a:t>2/1/22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FE02E-2A09-3D41-A685-56D0ADBB7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7EA2-11F0-3B45-8917-B25B513E6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C3A8-8027-6F4E-936C-6141BBC7D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9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late of food&#10;&#10;Description automatically generated with low confidence">
            <a:extLst>
              <a:ext uri="{FF2B5EF4-FFF2-40B4-BE49-F238E27FC236}">
                <a16:creationId xmlns:a16="http://schemas.microsoft.com/office/drawing/2014/main" id="{9D5A887A-F9BC-B94C-9E80-F9501453D7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20455" b="454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D53EF6-442B-5249-A3BF-ADC889DD8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9992"/>
            <a:ext cx="9144000" cy="290051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Contemporary Management of Intermediate &amp; High-Risk Pulmonary Embolism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F8EE0-A822-B14C-AEC4-75E582330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874" y="4989392"/>
            <a:ext cx="10058399" cy="142547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FFFFFF"/>
                </a:solidFill>
              </a:rPr>
              <a:t>Herbert D. Aronow, MD, MPH, FACC, FSCAI, FSVM</a:t>
            </a:r>
          </a:p>
          <a:p>
            <a:r>
              <a:rPr lang="en-US" sz="2200" dirty="0">
                <a:solidFill>
                  <a:srgbClr val="FFFFFF"/>
                </a:solidFill>
              </a:rPr>
              <a:t>Associate Professor of Medicine, Brown University</a:t>
            </a:r>
          </a:p>
          <a:p>
            <a:r>
              <a:rPr lang="en-US" sz="2200" dirty="0">
                <a:solidFill>
                  <a:srgbClr val="FFFFFF"/>
                </a:solidFill>
              </a:rPr>
              <a:t>Director, Cardiac Catheterization Laboratories, Rhode Island &amp; The Miriam Hospitals</a:t>
            </a:r>
          </a:p>
          <a:p>
            <a:r>
              <a:rPr lang="en-US" sz="2200" dirty="0">
                <a:solidFill>
                  <a:srgbClr val="FFFFFF"/>
                </a:solidFill>
              </a:rPr>
              <a:t>Providence, RI</a:t>
            </a:r>
          </a:p>
        </p:txBody>
      </p:sp>
    </p:spTree>
    <p:extLst>
      <p:ext uri="{BB962C8B-B14F-4D97-AF65-F5344CB8AC3E}">
        <p14:creationId xmlns:p14="http://schemas.microsoft.com/office/powerpoint/2010/main" val="3001618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C894-B0EB-194C-9FDC-0074B501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6" y="-155383"/>
            <a:ext cx="689903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What We Know About High- &amp; Intermediate-Risk 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AD263-8529-FC45-A44C-752566D41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2" y="686132"/>
            <a:ext cx="6351442" cy="6171868"/>
          </a:xfrm>
        </p:spPr>
        <p:txBody>
          <a:bodyPr>
            <a:noAutofit/>
          </a:bodyPr>
          <a:lstStyle/>
          <a:p>
            <a:r>
              <a:rPr lang="en-US" sz="1400" u="sng" dirty="0"/>
              <a:t>High-Risk</a:t>
            </a:r>
          </a:p>
          <a:p>
            <a:pPr lvl="1"/>
            <a:r>
              <a:rPr lang="en-US" sz="1400" dirty="0"/>
              <a:t>Epidemiology</a:t>
            </a:r>
          </a:p>
          <a:p>
            <a:pPr lvl="2"/>
            <a:r>
              <a:rPr lang="en-US" sz="1400" dirty="0"/>
              <a:t>Well-defined (prolonged hypotension [SBP &lt; 90 mm Hg x ≥ 15 min and/or requiring vasoactive agents], shock or cardiac arrest)</a:t>
            </a:r>
          </a:p>
          <a:p>
            <a:pPr lvl="2"/>
            <a:r>
              <a:rPr lang="en-US" sz="1400" dirty="0"/>
              <a:t>5% of all PE</a:t>
            </a:r>
          </a:p>
          <a:p>
            <a:pPr lvl="2"/>
            <a:r>
              <a:rPr lang="en-US" sz="1400" dirty="0"/>
              <a:t>&gt; 30% in-hospital mortality</a:t>
            </a:r>
          </a:p>
          <a:p>
            <a:pPr lvl="1"/>
            <a:r>
              <a:rPr lang="en-US" sz="1400" dirty="0"/>
              <a:t>Treatment</a:t>
            </a:r>
          </a:p>
          <a:p>
            <a:pPr lvl="2"/>
            <a:r>
              <a:rPr lang="en-US" sz="1400" dirty="0"/>
              <a:t>Systemic </a:t>
            </a:r>
            <a:r>
              <a:rPr lang="en-US" sz="1400" dirty="0" err="1"/>
              <a:t>lytics</a:t>
            </a:r>
            <a:r>
              <a:rPr lang="en-US" sz="1400" dirty="0"/>
              <a:t> vs. CDT vs. surgical embolectomy (+/- ECMO)</a:t>
            </a:r>
          </a:p>
          <a:p>
            <a:pPr lvl="2"/>
            <a:r>
              <a:rPr lang="en-US" sz="1400" dirty="0"/>
              <a:t>RCTs: systemic lysis reduces mortality and PE recurrence but at cost of major bleeding/ICH c/w anticoagulation</a:t>
            </a:r>
          </a:p>
          <a:p>
            <a:pPr lvl="2"/>
            <a:r>
              <a:rPr lang="en-US" sz="1400" dirty="0" err="1"/>
              <a:t>Obs</a:t>
            </a:r>
            <a:r>
              <a:rPr lang="en-US" sz="1400" dirty="0"/>
              <a:t> studies: Systemic lysis less bleeding but higher mortality than CD lysis; has similar effectiveness to surgical embolectomy w/ less morbidity</a:t>
            </a:r>
          </a:p>
          <a:p>
            <a:r>
              <a:rPr lang="en-US" sz="1400" u="sng" dirty="0"/>
              <a:t>Intermediate-Risk</a:t>
            </a:r>
          </a:p>
          <a:p>
            <a:pPr lvl="1"/>
            <a:r>
              <a:rPr lang="en-US" sz="1400" dirty="0"/>
              <a:t>Epidemiology</a:t>
            </a:r>
          </a:p>
          <a:p>
            <a:pPr lvl="2"/>
            <a:r>
              <a:rPr lang="en-US" sz="1400" dirty="0"/>
              <a:t>Heterogeneous group (SBP ≥ 90 mm Hg with RV </a:t>
            </a:r>
            <a:r>
              <a:rPr lang="en-US" sz="1400" dirty="0" err="1"/>
              <a:t>dysfxn</a:t>
            </a:r>
            <a:r>
              <a:rPr lang="en-US" sz="1400" dirty="0"/>
              <a:t> or myonecrosis)</a:t>
            </a:r>
          </a:p>
          <a:p>
            <a:pPr lvl="2"/>
            <a:r>
              <a:rPr lang="en-US" sz="1400" dirty="0"/>
              <a:t>55% of all PE</a:t>
            </a:r>
          </a:p>
          <a:p>
            <a:pPr lvl="2"/>
            <a:r>
              <a:rPr lang="en-US" sz="1400" dirty="0"/>
              <a:t>&lt;3 – 10% in-hospital mortality</a:t>
            </a:r>
          </a:p>
          <a:p>
            <a:pPr lvl="1"/>
            <a:r>
              <a:rPr lang="en-US" sz="1400" dirty="0"/>
              <a:t>Treatment</a:t>
            </a:r>
          </a:p>
          <a:p>
            <a:pPr lvl="2"/>
            <a:r>
              <a:rPr lang="en-US" sz="1400" dirty="0"/>
              <a:t>UFH vs. CDT (USAT =&gt; CD mechanical thrombectomy)</a:t>
            </a:r>
          </a:p>
          <a:p>
            <a:pPr lvl="2"/>
            <a:r>
              <a:rPr lang="en-US" sz="1400" dirty="0"/>
              <a:t>SEATTLE II RCT: USAT reduced RV/LV ratio and PA pressure more quickly, but outcomes were similar at 48 </a:t>
            </a:r>
            <a:r>
              <a:rPr lang="en-US" sz="1400" dirty="0" err="1"/>
              <a:t>hrs</a:t>
            </a:r>
            <a:endParaRPr lang="en-US" sz="1400" dirty="0"/>
          </a:p>
          <a:p>
            <a:pPr lvl="2"/>
            <a:r>
              <a:rPr lang="en-US" sz="1400" dirty="0"/>
              <a:t>SUNSET </a:t>
            </a:r>
            <a:r>
              <a:rPr lang="en-US" sz="1400" dirty="0" err="1"/>
              <a:t>sPE</a:t>
            </a:r>
            <a:r>
              <a:rPr lang="en-US" sz="1400" dirty="0"/>
              <a:t> RCT: standard CDT reduced thrombus burden to similar extent with greater improvement in RV/LV ratio at 48 </a:t>
            </a:r>
            <a:r>
              <a:rPr lang="en-US" sz="1400" dirty="0" err="1"/>
              <a:t>hrs</a:t>
            </a:r>
            <a:r>
              <a:rPr lang="en-US" sz="1400" dirty="0"/>
              <a:t> vs. USAT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D83509-3828-704E-ABFE-62DE3770E5D6}"/>
              </a:ext>
            </a:extLst>
          </p:cNvPr>
          <p:cNvSpPr txBox="1"/>
          <p:nvPr/>
        </p:nvSpPr>
        <p:spPr>
          <a:xfrm>
            <a:off x="7097700" y="2035707"/>
            <a:ext cx="4611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NY State </a:t>
            </a:r>
            <a:r>
              <a:rPr lang="en-US" b="1" dirty="0" err="1"/>
              <a:t>Lytics</a:t>
            </a:r>
            <a:r>
              <a:rPr lang="en-US" b="1" dirty="0"/>
              <a:t> vs. Surgical Embolectomy (</a:t>
            </a:r>
            <a:r>
              <a:rPr lang="en-US" b="1" dirty="0" err="1"/>
              <a:t>Obs</a:t>
            </a:r>
            <a:r>
              <a:rPr lang="en-US" b="1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9E57A-85C6-6342-B184-EC0F13B2C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630" y="2405039"/>
            <a:ext cx="4620344" cy="2486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2FCCAE-7AC4-164D-827C-ED631381D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482" y="384312"/>
            <a:ext cx="3914148" cy="1513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0F62D5-4ED4-1649-8A80-DAF43B9E16DF}"/>
              </a:ext>
            </a:extLst>
          </p:cNvPr>
          <p:cNvSpPr txBox="1"/>
          <p:nvPr/>
        </p:nvSpPr>
        <p:spPr>
          <a:xfrm>
            <a:off x="7398988" y="62132"/>
            <a:ext cx="411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Systemic </a:t>
            </a:r>
            <a:r>
              <a:rPr lang="en-US" b="1" dirty="0" err="1"/>
              <a:t>Lytics</a:t>
            </a:r>
            <a:r>
              <a:rPr lang="en-US" b="1" dirty="0"/>
              <a:t> vs. Anticoagulation (RCTs)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922181-648E-A04D-920A-59A206043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82" y="5568805"/>
            <a:ext cx="2011986" cy="1228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9EC35-3ECD-714F-916B-E4CA2617F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932" y="5540668"/>
            <a:ext cx="2054076" cy="12891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D8C09A-C9AB-2147-8D36-A89EE0D2E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1589" y="5588164"/>
            <a:ext cx="2070411" cy="11373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19955E-A88E-A94B-9302-7A4CA941FF97}"/>
              </a:ext>
            </a:extLst>
          </p:cNvPr>
          <p:cNvSpPr txBox="1"/>
          <p:nvPr/>
        </p:nvSpPr>
        <p:spPr>
          <a:xfrm>
            <a:off x="8986122" y="5184528"/>
            <a:ext cx="1139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SEATTLE II</a:t>
            </a:r>
          </a:p>
        </p:txBody>
      </p:sp>
    </p:spTree>
    <p:extLst>
      <p:ext uri="{BB962C8B-B14F-4D97-AF65-F5344CB8AC3E}">
        <p14:creationId xmlns:p14="http://schemas.microsoft.com/office/powerpoint/2010/main" val="1228176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C894-B0EB-194C-9FDC-0074B501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AD263-8529-FC45-A44C-752566D41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7" y="1572407"/>
            <a:ext cx="11816861" cy="49204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Should we manage PE like STEMI and acute ischemic stroke (‘time is tissue’)?</a:t>
            </a:r>
          </a:p>
          <a:p>
            <a:r>
              <a:rPr lang="en-US" dirty="0"/>
              <a:t>For </a:t>
            </a:r>
            <a:r>
              <a:rPr lang="en-US" b="1" dirty="0"/>
              <a:t>high-risk PE</a:t>
            </a:r>
            <a:r>
              <a:rPr lang="en-US" dirty="0"/>
              <a:t>: Should catheter-directed (CD) mechanical thrombectomy replace systemic thrombolytics and surgical embolectomy?</a:t>
            </a:r>
          </a:p>
          <a:p>
            <a:r>
              <a:rPr lang="en-US" dirty="0"/>
              <a:t>For </a:t>
            </a:r>
            <a:r>
              <a:rPr lang="en-US" b="1" dirty="0"/>
              <a:t>intermediate-risk PE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How can we better risk stratify patients to available therapies?</a:t>
            </a:r>
          </a:p>
          <a:p>
            <a:pPr lvl="1"/>
            <a:r>
              <a:rPr lang="en-US" dirty="0"/>
              <a:t>What are the relative short- and long-term effectiveness of UFH, CD-lysis, and mechanical thrombectomy?</a:t>
            </a:r>
          </a:p>
          <a:p>
            <a:pPr lvl="1"/>
            <a:r>
              <a:rPr lang="en-US" dirty="0"/>
              <a:t>What are the most appropriate regimens (dose and duration) for CD-lysis?</a:t>
            </a:r>
          </a:p>
          <a:p>
            <a:r>
              <a:rPr lang="en-US" dirty="0"/>
              <a:t>Can we (do we need to) improve upon thrombus removal with CD mechanical thrombectomy?</a:t>
            </a:r>
          </a:p>
          <a:p>
            <a:r>
              <a:rPr lang="en-US" dirty="0"/>
              <a:t>How existing therapies impact outcomes beyond survival, recovery of RV function and pulmonary hemodynamics (e.g., QoL, functional status, etc.)?</a:t>
            </a:r>
          </a:p>
          <a:p>
            <a:r>
              <a:rPr lang="en-US" dirty="0"/>
              <a:t>What therapies are most effective for prevention and treatment of CTEPH?</a:t>
            </a:r>
          </a:p>
        </p:txBody>
      </p:sp>
    </p:spTree>
    <p:extLst>
      <p:ext uri="{BB962C8B-B14F-4D97-AF65-F5344CB8AC3E}">
        <p14:creationId xmlns:p14="http://schemas.microsoft.com/office/powerpoint/2010/main" val="1238888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C894-B0EB-194C-9FDC-0074B501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AD263-8529-FC45-A44C-752566D41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9314"/>
            <a:ext cx="10515600" cy="5275385"/>
          </a:xfrm>
        </p:spPr>
        <p:txBody>
          <a:bodyPr>
            <a:normAutofit/>
          </a:bodyPr>
          <a:lstStyle/>
          <a:p>
            <a:r>
              <a:rPr lang="en-US" dirty="0"/>
              <a:t>All patients</a:t>
            </a:r>
          </a:p>
          <a:p>
            <a:pPr lvl="1"/>
            <a:r>
              <a:rPr lang="en-US" dirty="0"/>
              <a:t>Enrollment in registry to monitor for long-term outcome</a:t>
            </a:r>
          </a:p>
          <a:p>
            <a:pPr lvl="1"/>
            <a:r>
              <a:rPr lang="en-US" dirty="0"/>
              <a:t>Expansion of clinical trial endpoints (functional status, QoL, costs, CTEPH)</a:t>
            </a:r>
          </a:p>
          <a:p>
            <a:r>
              <a:rPr lang="en-US" dirty="0"/>
              <a:t>High-risk patients</a:t>
            </a:r>
          </a:p>
          <a:p>
            <a:pPr lvl="1"/>
            <a:r>
              <a:rPr lang="en-US" dirty="0"/>
              <a:t>RCTs unlikely =&gt; larger </a:t>
            </a:r>
            <a:r>
              <a:rPr lang="en-US" dirty="0" err="1"/>
              <a:t>obs</a:t>
            </a:r>
            <a:r>
              <a:rPr lang="en-US" dirty="0"/>
              <a:t> studies comparing available therapies</a:t>
            </a:r>
          </a:p>
          <a:p>
            <a:r>
              <a:rPr lang="en-US" dirty="0"/>
              <a:t>Intermediate-risk patients</a:t>
            </a:r>
          </a:p>
          <a:p>
            <a:pPr lvl="1"/>
            <a:r>
              <a:rPr lang="en-US" u="sng" dirty="0"/>
              <a:t>HI-PEITHO:</a:t>
            </a:r>
            <a:r>
              <a:rPr lang="en-US" dirty="0"/>
              <a:t> UFH vs UFH/USAT =&gt; RV/LV, decompensation, PE-mortality, recurrence, </a:t>
            </a:r>
            <a:r>
              <a:rPr lang="en-US" dirty="0" err="1"/>
              <a:t>fxn</a:t>
            </a:r>
            <a:r>
              <a:rPr lang="en-US" dirty="0"/>
              <a:t> status, QoL, CTEPH to 12-mo</a:t>
            </a:r>
          </a:p>
          <a:p>
            <a:r>
              <a:rPr lang="en-US" dirty="0"/>
              <a:t>Device innovation</a:t>
            </a:r>
          </a:p>
          <a:p>
            <a:pPr lvl="1"/>
            <a:r>
              <a:rPr lang="en-US" dirty="0"/>
              <a:t>More extensive/distal thrombectomy?</a:t>
            </a:r>
          </a:p>
          <a:p>
            <a:pPr lvl="1"/>
            <a:r>
              <a:rPr lang="en-US" dirty="0"/>
              <a:t>Thrombectomy + CD lysis?</a:t>
            </a:r>
          </a:p>
        </p:txBody>
      </p:sp>
    </p:spTree>
    <p:extLst>
      <p:ext uri="{BB962C8B-B14F-4D97-AF65-F5344CB8AC3E}">
        <p14:creationId xmlns:p14="http://schemas.microsoft.com/office/powerpoint/2010/main" val="7001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C894-B0EB-194C-9FDC-0074B501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497724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478</Words>
  <Application>Microsoft Macintosh PowerPoint</Application>
  <PresentationFormat>Widescreen</PresentationFormat>
  <Paragraphs>53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Contemporary Management of Intermediate &amp; High-Risk Pulmonary Embolism</vt:lpstr>
      <vt:lpstr>What We Know About High- &amp; Intermediate-Risk PE</vt:lpstr>
      <vt:lpstr>Knowledge Gaps</vt:lpstr>
      <vt:lpstr>Potential solutions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Management of Intermediate &amp; High-Risk Pulmonary Embolism</dc:title>
  <dc:creator>Herbert D Aronow</dc:creator>
  <cp:lastModifiedBy>Herbert D Aronow</cp:lastModifiedBy>
  <cp:revision>26</cp:revision>
  <dcterms:created xsi:type="dcterms:W3CDTF">2022-01-29T01:22:40Z</dcterms:created>
  <dcterms:modified xsi:type="dcterms:W3CDTF">2022-02-02T11:15:00Z</dcterms:modified>
</cp:coreProperties>
</file>