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1866" r:id="rId2"/>
    <p:sldId id="1592" r:id="rId3"/>
    <p:sldId id="1882" r:id="rId4"/>
    <p:sldId id="1883" r:id="rId5"/>
    <p:sldId id="1884" r:id="rId6"/>
    <p:sldId id="1877" r:id="rId7"/>
    <p:sldId id="1885" r:id="rId8"/>
    <p:sldId id="1876" r:id="rId9"/>
    <p:sldId id="1891" r:id="rId10"/>
    <p:sldId id="1888" r:id="rId11"/>
    <p:sldId id="1864" r:id="rId12"/>
    <p:sldId id="1890" r:id="rId13"/>
    <p:sldId id="1889" r:id="rId14"/>
  </p:sldIdLst>
  <p:sldSz cx="9144000" cy="6858000" type="screen4x3"/>
  <p:notesSz cx="6858000" cy="91995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FF99"/>
    <a:srgbClr val="000099"/>
    <a:srgbClr val="FFFFCC"/>
    <a:srgbClr val="00FFFF"/>
    <a:srgbClr val="FF6600"/>
    <a:srgbClr val="FF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8" autoAdjust="0"/>
    <p:restoredTop sz="98639" autoAdjust="0"/>
  </p:normalViewPr>
  <p:slideViewPr>
    <p:cSldViewPr snapToGrid="0">
      <p:cViewPr varScale="1">
        <p:scale>
          <a:sx n="66" d="100"/>
          <a:sy n="66" d="100"/>
        </p:scale>
        <p:origin x="1252" y="26"/>
      </p:cViewPr>
      <p:guideLst>
        <p:guide orient="horz" pos="2400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451" y="-58"/>
      </p:cViewPr>
      <p:guideLst>
        <p:guide orient="horz" pos="289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2438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defTabSz="903288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0963" y="0"/>
            <a:ext cx="2992437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algn="r" defTabSz="903288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9825"/>
            <a:ext cx="2992438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defTabSz="903288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0963" y="8759825"/>
            <a:ext cx="2992437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algn="r" defTabSz="903288">
              <a:defRPr b="0">
                <a:latin typeface="Times New Roman" pitchFamily="18" charset="0"/>
              </a:defRPr>
            </a:lvl1pPr>
          </a:lstStyle>
          <a:p>
            <a:fld id="{E5EB8A3D-0A0C-4A38-80BC-9ECE94537A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85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85" tIns="45943" rIns="91885" bIns="45943" numCol="1" anchor="t" anchorCtr="0" compatLnSpc="1">
            <a:prstTxWarp prst="textNoShape">
              <a:avLst/>
            </a:prstTxWarp>
          </a:bodyPr>
          <a:lstStyle>
            <a:lvl1pPr defTabSz="917575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85" tIns="45943" rIns="91885" bIns="45943" numCol="1" anchor="t" anchorCtr="0" compatLnSpc="1">
            <a:prstTxWarp prst="textNoShape">
              <a:avLst/>
            </a:prstTxWarp>
          </a:bodyPr>
          <a:lstStyle>
            <a:lvl1pPr algn="r" defTabSz="917575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90563"/>
            <a:ext cx="4598988" cy="344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0388"/>
            <a:ext cx="5029200" cy="413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85" tIns="45943" rIns="91885" bIns="459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0775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85" tIns="45943" rIns="91885" bIns="45943" numCol="1" anchor="b" anchorCtr="0" compatLnSpc="1">
            <a:prstTxWarp prst="textNoShape">
              <a:avLst/>
            </a:prstTxWarp>
          </a:bodyPr>
          <a:lstStyle>
            <a:lvl1pPr defTabSz="917575">
              <a:defRPr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40775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85" tIns="45943" rIns="91885" bIns="45943" numCol="1" anchor="b" anchorCtr="0" compatLnSpc="1">
            <a:prstTxWarp prst="textNoShape">
              <a:avLst/>
            </a:prstTxWarp>
          </a:bodyPr>
          <a:lstStyle>
            <a:lvl1pPr algn="r" defTabSz="917575">
              <a:defRPr b="0">
                <a:latin typeface="Times New Roman" pitchFamily="18" charset="0"/>
              </a:defRPr>
            </a:lvl1pPr>
          </a:lstStyle>
          <a:p>
            <a:fld id="{635A3DC1-32E2-44AD-BC84-AF9D92B164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09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122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007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34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10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864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464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7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6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271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8938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96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2460625" y="35083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0"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28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20000"/>
        </a:spcAft>
        <a:buClr>
          <a:schemeClr val="tx1"/>
        </a:buClr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–"/>
        <a:defRPr sz="2000" b="1">
          <a:solidFill>
            <a:schemeClr val="bg1"/>
          </a:solidFill>
          <a:latin typeface="Tahoma" charset="0"/>
        </a:defRPr>
      </a:lvl4pPr>
      <a:lvl5pPr marL="20574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»"/>
        <a:defRPr sz="2000" b="1">
          <a:solidFill>
            <a:schemeClr val="bg1"/>
          </a:solidFill>
          <a:latin typeface="Tahoma" charset="0"/>
        </a:defRPr>
      </a:lvl5pPr>
      <a:lvl6pPr marL="25146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»"/>
        <a:defRPr sz="2000" b="1">
          <a:solidFill>
            <a:schemeClr val="bg1"/>
          </a:solidFill>
          <a:latin typeface="Tahoma" charset="0"/>
        </a:defRPr>
      </a:lvl6pPr>
      <a:lvl7pPr marL="29718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»"/>
        <a:defRPr sz="2000" b="1">
          <a:solidFill>
            <a:schemeClr val="bg1"/>
          </a:solidFill>
          <a:latin typeface="Tahoma" charset="0"/>
        </a:defRPr>
      </a:lvl7pPr>
      <a:lvl8pPr marL="34290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»"/>
        <a:defRPr sz="2000" b="1">
          <a:solidFill>
            <a:schemeClr val="bg1"/>
          </a:solidFill>
          <a:latin typeface="Tahoma" charset="0"/>
        </a:defRPr>
      </a:lvl8pPr>
      <a:lvl9pPr marL="3886200" indent="-228600" algn="l" rtl="0" fontAlgn="base">
        <a:spcBef>
          <a:spcPct val="20000"/>
        </a:spcBef>
        <a:spcAft>
          <a:spcPct val="20000"/>
        </a:spcAft>
        <a:buClr>
          <a:srgbClr val="FFFF66"/>
        </a:buClr>
        <a:buChar char="»"/>
        <a:defRPr sz="2000" b="1">
          <a:solidFill>
            <a:schemeClr val="bg1"/>
          </a:solidFill>
          <a:latin typeface="Tahoma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2095501"/>
          </a:xfrm>
        </p:spPr>
        <p:txBody>
          <a:bodyPr/>
          <a:lstStyle/>
          <a:p>
            <a:r>
              <a:rPr lang="en-US" dirty="0"/>
              <a:t>Plaque Modification: When to Apply Ablative vs Disruptive Therapies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58512"/>
            <a:ext cx="6400800" cy="2347038"/>
          </a:xfrm>
        </p:spPr>
        <p:txBody>
          <a:bodyPr/>
          <a:lstStyle/>
          <a:p>
            <a:r>
              <a:rPr lang="en-US" sz="2800" dirty="0"/>
              <a:t>Michael J Cowley, MD, MSCAI</a:t>
            </a:r>
          </a:p>
          <a:p>
            <a:r>
              <a:rPr lang="en-US" sz="2800" dirty="0"/>
              <a:t>VCU Health Sciences System</a:t>
            </a:r>
          </a:p>
          <a:p>
            <a:r>
              <a:rPr lang="en-US" sz="2800" dirty="0"/>
              <a:t>Richmond, 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B96459-58FB-4A35-A027-765314B15F1E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223552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441" y="189596"/>
            <a:ext cx="9144000" cy="1143000"/>
          </a:xfrm>
        </p:spPr>
        <p:txBody>
          <a:bodyPr/>
          <a:lstStyle/>
          <a:p>
            <a:r>
              <a:rPr lang="en-US" sz="4000" dirty="0"/>
              <a:t>Plaque Modification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296" y="4549043"/>
            <a:ext cx="7772400" cy="2053450"/>
          </a:xfrm>
        </p:spPr>
        <p:txBody>
          <a:bodyPr/>
          <a:lstStyle/>
          <a:p>
            <a:r>
              <a:rPr lang="en-US" dirty="0"/>
              <a:t>Just the balloon</a:t>
            </a:r>
          </a:p>
          <a:p>
            <a:r>
              <a:rPr lang="en-US" dirty="0"/>
              <a:t>Smaller balloons (pre-dilate)</a:t>
            </a:r>
          </a:p>
          <a:p>
            <a:r>
              <a:rPr lang="en-US" dirty="0"/>
              <a:t>Non-compliant balloons (post-dilate)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-13441" y="836521"/>
            <a:ext cx="9144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200" kern="0" dirty="0">
                <a:solidFill>
                  <a:srgbClr val="FFC000"/>
                </a:solidFill>
              </a:rPr>
              <a:t>In the Beginning</a:t>
            </a:r>
          </a:p>
        </p:txBody>
      </p:sp>
      <p:pic>
        <p:nvPicPr>
          <p:cNvPr id="5" name="Picture 4" descr="Fig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66" y="2000686"/>
            <a:ext cx="5291068" cy="226108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3425296"/>
            <a:ext cx="9144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2800" kern="0" dirty="0">
                <a:solidFill>
                  <a:schemeClr val="tx1"/>
                </a:solidFill>
              </a:rPr>
              <a:t>G 20-30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762D8-4F47-4FF5-A280-D135785ACA5B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296392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3850"/>
            <a:ext cx="9144000" cy="759372"/>
          </a:xfrm>
        </p:spPr>
        <p:txBody>
          <a:bodyPr/>
          <a:lstStyle/>
          <a:p>
            <a:r>
              <a:rPr lang="en-US" sz="3600" dirty="0"/>
              <a:t>Plaque Modification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518" y="1797271"/>
            <a:ext cx="8126963" cy="4495800"/>
          </a:xfrm>
        </p:spPr>
        <p:txBody>
          <a:bodyPr/>
          <a:lstStyle/>
          <a:p>
            <a:r>
              <a:rPr lang="en-US" sz="3000" b="0" dirty="0"/>
              <a:t>1990’s: to address limitations of PTCA </a:t>
            </a:r>
          </a:p>
          <a:p>
            <a:pPr lvl="2"/>
            <a:r>
              <a:rPr lang="en-US" sz="3000" b="0" dirty="0"/>
              <a:t>DCA</a:t>
            </a:r>
          </a:p>
          <a:p>
            <a:pPr lvl="2"/>
            <a:r>
              <a:rPr lang="en-US" sz="3000" b="0" dirty="0"/>
              <a:t>Rotational </a:t>
            </a:r>
            <a:r>
              <a:rPr lang="en-US" sz="3000" b="0" dirty="0" err="1"/>
              <a:t>Atherectomy</a:t>
            </a:r>
            <a:endParaRPr lang="en-US" sz="3000" b="0" dirty="0"/>
          </a:p>
          <a:p>
            <a:pPr lvl="2"/>
            <a:r>
              <a:rPr lang="en-US" sz="3000" b="0" dirty="0"/>
              <a:t>TEC Atherectomy</a:t>
            </a:r>
          </a:p>
          <a:p>
            <a:pPr lvl="2"/>
            <a:r>
              <a:rPr lang="en-US" sz="3000" b="0" dirty="0"/>
              <a:t>Cutting balloon</a:t>
            </a:r>
          </a:p>
          <a:p>
            <a:pPr lvl="2"/>
            <a:r>
              <a:rPr lang="en-US" sz="3000" b="0" dirty="0"/>
              <a:t>Excimer Laser</a:t>
            </a:r>
          </a:p>
          <a:p>
            <a:pPr lvl="2"/>
            <a:endParaRPr lang="en-US" sz="3000" b="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813238"/>
            <a:ext cx="9144000" cy="9590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200" kern="0" dirty="0">
                <a:solidFill>
                  <a:srgbClr val="FFC000"/>
                </a:solidFill>
              </a:rPr>
              <a:t>New Device Era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6F552-64AF-401B-8141-2F6F4AB40AE4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671339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3850"/>
            <a:ext cx="9144000" cy="759372"/>
          </a:xfrm>
        </p:spPr>
        <p:txBody>
          <a:bodyPr/>
          <a:lstStyle/>
          <a:p>
            <a:r>
              <a:rPr lang="en-US" sz="3600" dirty="0"/>
              <a:t>Plaque Modification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813238"/>
            <a:ext cx="9144000" cy="9590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200" kern="0" dirty="0">
                <a:solidFill>
                  <a:srgbClr val="FFC000"/>
                </a:solidFill>
              </a:rPr>
              <a:t>New Device Era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6F552-64AF-401B-8141-2F6F4AB40AE4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8C8ECB-2E10-4CCE-863F-60466A583906}"/>
              </a:ext>
            </a:extLst>
          </p:cNvPr>
          <p:cNvSpPr txBox="1">
            <a:spLocks/>
          </p:cNvSpPr>
          <p:nvPr/>
        </p:nvSpPr>
        <p:spPr bwMode="auto">
          <a:xfrm>
            <a:off x="665694" y="1797271"/>
            <a:ext cx="6125644" cy="449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–"/>
              <a:defRPr sz="2000" b="1">
                <a:solidFill>
                  <a:schemeClr val="bg1"/>
                </a:solidFill>
                <a:latin typeface="Tahoma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9pPr>
          </a:lstStyle>
          <a:p>
            <a:r>
              <a:rPr lang="en-US" sz="3000" b="0" kern="0" dirty="0"/>
              <a:t>By 2020’s </a:t>
            </a:r>
          </a:p>
          <a:p>
            <a:pPr lvl="2"/>
            <a:r>
              <a:rPr lang="en-US" sz="3000" b="0" kern="0" dirty="0"/>
              <a:t>Rotational Atherectomy</a:t>
            </a:r>
          </a:p>
          <a:p>
            <a:pPr lvl="2"/>
            <a:r>
              <a:rPr lang="en-US" sz="3000" b="0" kern="0" dirty="0"/>
              <a:t>Orbital Atherectomy</a:t>
            </a:r>
          </a:p>
          <a:p>
            <a:pPr lvl="2"/>
            <a:r>
              <a:rPr lang="en-US" sz="3000" b="0" kern="0" dirty="0"/>
              <a:t>Cutting balloon</a:t>
            </a:r>
          </a:p>
          <a:p>
            <a:pPr lvl="2"/>
            <a:r>
              <a:rPr lang="en-US" sz="3000" b="0" kern="0" dirty="0"/>
              <a:t>Excimer Laser</a:t>
            </a:r>
          </a:p>
          <a:p>
            <a:pPr lvl="2"/>
            <a:r>
              <a:rPr lang="en-US" sz="3000" b="0" kern="0" dirty="0"/>
              <a:t>Shockwave Lithotripsy</a:t>
            </a:r>
          </a:p>
          <a:p>
            <a:pPr lvl="2"/>
            <a:endParaRPr lang="en-US" sz="3000" b="0" kern="0" dirty="0"/>
          </a:p>
        </p:txBody>
      </p:sp>
    </p:spTree>
    <p:extLst>
      <p:ext uri="{BB962C8B-B14F-4D97-AF65-F5344CB8AC3E}">
        <p14:creationId xmlns:p14="http://schemas.microsoft.com/office/powerpoint/2010/main" val="334318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8A8C-13A3-40FC-8DBE-2E857EC21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2912"/>
            <a:ext cx="8229600" cy="1012825"/>
          </a:xfrm>
        </p:spPr>
        <p:txBody>
          <a:bodyPr/>
          <a:lstStyle/>
          <a:p>
            <a:r>
              <a:rPr lang="en-US" sz="4000" dirty="0"/>
              <a:t>Plaque 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2B976-5C07-43D2-8DFA-8DE508F59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68" y="1468431"/>
            <a:ext cx="4040188" cy="639762"/>
          </a:xfrm>
        </p:spPr>
        <p:txBody>
          <a:bodyPr/>
          <a:lstStyle/>
          <a:p>
            <a:r>
              <a:rPr lang="en-US" sz="3400" dirty="0">
                <a:solidFill>
                  <a:srgbClr val="FFC000"/>
                </a:solidFill>
              </a:rPr>
              <a:t>Ablative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0724F-09BC-4929-9856-4AFBDA5E5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537" y="2081213"/>
            <a:ext cx="3819525" cy="32385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sz="2800" dirty="0"/>
          </a:p>
          <a:p>
            <a:r>
              <a:rPr lang="en-US" sz="2800" dirty="0" err="1"/>
              <a:t>Rotablator</a:t>
            </a:r>
            <a:endParaRPr lang="en-US" sz="2800" dirty="0"/>
          </a:p>
          <a:p>
            <a:r>
              <a:rPr lang="en-US" sz="2800" dirty="0"/>
              <a:t>Orbital ablation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C552B2-EE91-453F-A833-6F7F473D9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9775" y="1463668"/>
            <a:ext cx="4041775" cy="639762"/>
          </a:xfrm>
        </p:spPr>
        <p:txBody>
          <a:bodyPr/>
          <a:lstStyle/>
          <a:p>
            <a:r>
              <a:rPr lang="en-US" sz="3400" dirty="0">
                <a:solidFill>
                  <a:srgbClr val="FFC000"/>
                </a:solidFill>
              </a:rPr>
              <a:t>Disruptive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99017-D815-4B29-A9AD-A2B052A73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2450" y="2076450"/>
            <a:ext cx="4495799" cy="32385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sz="2800" dirty="0"/>
          </a:p>
          <a:p>
            <a:r>
              <a:rPr lang="en-US" sz="2800" dirty="0"/>
              <a:t>Cutting balloon</a:t>
            </a:r>
          </a:p>
          <a:p>
            <a:r>
              <a:rPr lang="en-US" sz="2800" dirty="0"/>
              <a:t>Shockwave </a:t>
            </a:r>
            <a:r>
              <a:rPr lang="en-US" sz="2800" dirty="0" err="1"/>
              <a:t>lithoplasty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067C5-175E-43AB-B65F-70F944D33F80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01686-9012-453F-AC4F-4513E0A9B57E}"/>
              </a:ext>
            </a:extLst>
          </p:cNvPr>
          <p:cNvSpPr txBox="1"/>
          <p:nvPr/>
        </p:nvSpPr>
        <p:spPr>
          <a:xfrm>
            <a:off x="3138253" y="4156732"/>
            <a:ext cx="26420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Excimer Laser</a:t>
            </a:r>
          </a:p>
        </p:txBody>
      </p:sp>
    </p:spTree>
    <p:extLst>
      <p:ext uri="{BB962C8B-B14F-4D97-AF65-F5344CB8AC3E}">
        <p14:creationId xmlns:p14="http://schemas.microsoft.com/office/powerpoint/2010/main" val="658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CD35-0904-43FD-9441-04AECA525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1143000"/>
          </a:xfrm>
        </p:spPr>
        <p:txBody>
          <a:bodyPr/>
          <a:lstStyle/>
          <a:p>
            <a:r>
              <a:rPr lang="en-US" sz="4000" dirty="0"/>
              <a:t>Plaque Modification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5A894-A091-4155-A90E-0F310EC81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359" y="1824033"/>
            <a:ext cx="7772400" cy="4495800"/>
          </a:xfrm>
        </p:spPr>
        <p:txBody>
          <a:bodyPr/>
          <a:lstStyle/>
          <a:p>
            <a:r>
              <a:rPr lang="en-US" dirty="0"/>
              <a:t>Mod-heavy calcification</a:t>
            </a:r>
          </a:p>
          <a:p>
            <a:pPr lvl="1"/>
            <a:r>
              <a:rPr lang="en-US" dirty="0"/>
              <a:t>Provisional vs direct </a:t>
            </a:r>
          </a:p>
          <a:p>
            <a:pPr lvl="1"/>
            <a:r>
              <a:rPr lang="en-US" dirty="0"/>
              <a:t>Angiographic features</a:t>
            </a:r>
          </a:p>
          <a:p>
            <a:pPr lvl="2"/>
            <a:r>
              <a:rPr lang="en-US" sz="2800" dirty="0"/>
              <a:t>Marked angulation / tortuosity </a:t>
            </a:r>
          </a:p>
          <a:p>
            <a:pPr lvl="2"/>
            <a:r>
              <a:rPr lang="en-US" sz="2800" dirty="0"/>
              <a:t>Long severe narrowing </a:t>
            </a:r>
          </a:p>
          <a:p>
            <a:r>
              <a:rPr lang="en-US" dirty="0"/>
              <a:t>Failure to cross</a:t>
            </a:r>
          </a:p>
          <a:p>
            <a:r>
              <a:rPr lang="en-US" dirty="0"/>
              <a:t>Failure to dilate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8879F4-F1FC-4D99-90FF-AC36AEF86E60}"/>
              </a:ext>
            </a:extLst>
          </p:cNvPr>
          <p:cNvSpPr txBox="1">
            <a:spLocks/>
          </p:cNvSpPr>
          <p:nvPr/>
        </p:nvSpPr>
        <p:spPr bwMode="auto">
          <a:xfrm>
            <a:off x="-13441" y="1052945"/>
            <a:ext cx="9144000" cy="90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Ablative vs Disruptive Therapy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2A57D4-F989-41B8-AD63-EC1EA7532C29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1765943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CD35-0904-43FD-9441-04AECA525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9550"/>
            <a:ext cx="9144000" cy="1143000"/>
          </a:xfrm>
        </p:spPr>
        <p:txBody>
          <a:bodyPr/>
          <a:lstStyle/>
          <a:p>
            <a:r>
              <a:rPr lang="en-US" sz="3600" dirty="0"/>
              <a:t>Plaque Modification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5A894-A091-4155-A90E-0F310EC81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359" y="2006600"/>
            <a:ext cx="7772400" cy="4508500"/>
          </a:xfrm>
        </p:spPr>
        <p:txBody>
          <a:bodyPr/>
          <a:lstStyle/>
          <a:p>
            <a:r>
              <a:rPr lang="en-US" sz="2800" dirty="0"/>
              <a:t>Severe or Ostial Lesions: favor RA</a:t>
            </a:r>
          </a:p>
          <a:p>
            <a:r>
              <a:rPr lang="en-US" sz="2800" dirty="0"/>
              <a:t>Failure to cross with balloon: RA</a:t>
            </a:r>
          </a:p>
          <a:p>
            <a:r>
              <a:rPr lang="en-US" sz="2800" dirty="0"/>
              <a:t>Failure to pre- dilate: RA or Orbital</a:t>
            </a:r>
          </a:p>
          <a:p>
            <a:endParaRPr lang="en-US" sz="2800" dirty="0"/>
          </a:p>
          <a:p>
            <a:r>
              <a:rPr lang="en-US" sz="2800" dirty="0"/>
              <a:t>Marked angulation / tortuosity </a:t>
            </a:r>
          </a:p>
          <a:p>
            <a:pPr lvl="1"/>
            <a:r>
              <a:rPr lang="en-US" dirty="0"/>
              <a:t>Perforation risk with RA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8879F4-F1FC-4D99-90FF-AC36AEF86E60}"/>
              </a:ext>
            </a:extLst>
          </p:cNvPr>
          <p:cNvSpPr txBox="1">
            <a:spLocks/>
          </p:cNvSpPr>
          <p:nvPr/>
        </p:nvSpPr>
        <p:spPr bwMode="auto">
          <a:xfrm>
            <a:off x="0" y="1276757"/>
            <a:ext cx="5778500" cy="78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Favors Ablation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2A57D4-F989-41B8-AD63-EC1EA7532C29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AA4E24-2D3D-49BF-81CE-7A0E21B6CE14}"/>
              </a:ext>
            </a:extLst>
          </p:cNvPr>
          <p:cNvSpPr txBox="1">
            <a:spLocks/>
          </p:cNvSpPr>
          <p:nvPr/>
        </p:nvSpPr>
        <p:spPr bwMode="auto">
          <a:xfrm>
            <a:off x="0" y="3648088"/>
            <a:ext cx="57785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Favors Disruption</a:t>
            </a:r>
          </a:p>
        </p:txBody>
      </p:sp>
    </p:spTree>
    <p:extLst>
      <p:ext uri="{BB962C8B-B14F-4D97-AF65-F5344CB8AC3E}">
        <p14:creationId xmlns:p14="http://schemas.microsoft.com/office/powerpoint/2010/main" val="30830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817B-9358-4C0E-ABF6-039BD3AB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Shockwave Lithotripsy (IVL)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F8729-8AF5-424D-8223-8BF6B9866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43050"/>
            <a:ext cx="7772400" cy="4495800"/>
          </a:xfrm>
        </p:spPr>
        <p:txBody>
          <a:bodyPr/>
          <a:lstStyle/>
          <a:p>
            <a:r>
              <a:rPr lang="en-US" sz="2800" dirty="0"/>
              <a:t>Shockwave Medical (SWAV)</a:t>
            </a:r>
          </a:p>
          <a:p>
            <a:r>
              <a:rPr lang="en-US" sz="2800" dirty="0"/>
              <a:t>Peripheral approved 2016</a:t>
            </a:r>
          </a:p>
          <a:p>
            <a:r>
              <a:rPr lang="en-US" sz="2800" dirty="0"/>
              <a:t>Coronary approved Feb 2021 </a:t>
            </a:r>
          </a:p>
          <a:p>
            <a:r>
              <a:rPr lang="en-US" sz="2800" dirty="0"/>
              <a:t>Disrupt trials (I – IV) </a:t>
            </a:r>
          </a:p>
          <a:p>
            <a:r>
              <a:rPr lang="en-US" sz="2800" dirty="0"/>
              <a:t>3 </a:t>
            </a:r>
            <a:r>
              <a:rPr lang="en-US" sz="2800" dirty="0" err="1"/>
              <a:t>kv</a:t>
            </a:r>
            <a:r>
              <a:rPr lang="en-US" sz="2800" dirty="0"/>
              <a:t> energy pulses (1/sec) to emitters in balloon generate 50 atm pressure waves; create micro-fractures in calcified plaque</a:t>
            </a:r>
          </a:p>
          <a:p>
            <a:r>
              <a:rPr lang="en-US" sz="2800" dirty="0"/>
              <a:t>Simple, safe, effective, expensive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1519FA-627C-4D12-A596-C2795BAA8F42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363640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A3B67-F58C-4C2F-B176-9F2322A7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Ablative vs Disruptive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A8572-5490-4102-91F7-5E700444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5515"/>
            <a:ext cx="7772400" cy="3786193"/>
          </a:xfrm>
        </p:spPr>
        <p:txBody>
          <a:bodyPr/>
          <a:lstStyle/>
          <a:p>
            <a:r>
              <a:rPr lang="en-US" dirty="0"/>
              <a:t>Operator experience with techniques</a:t>
            </a:r>
          </a:p>
          <a:p>
            <a:r>
              <a:rPr lang="en-US" dirty="0"/>
              <a:t>Specific angiographic situations </a:t>
            </a:r>
          </a:p>
          <a:p>
            <a:pPr lvl="1"/>
            <a:r>
              <a:rPr lang="en-US" sz="3200" dirty="0"/>
              <a:t>Stent regret</a:t>
            </a:r>
          </a:p>
          <a:p>
            <a:r>
              <a:rPr lang="en-US" dirty="0"/>
              <a:t>Comparative safety / efficacy</a:t>
            </a:r>
          </a:p>
          <a:p>
            <a:r>
              <a:rPr lang="en-US" dirty="0"/>
              <a:t>Cost / value assessment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684538-A5AE-4607-9384-F7F40840A131}"/>
              </a:ext>
            </a:extLst>
          </p:cNvPr>
          <p:cNvSpPr txBox="1">
            <a:spLocks/>
          </p:cNvSpPr>
          <p:nvPr/>
        </p:nvSpPr>
        <p:spPr bwMode="auto">
          <a:xfrm>
            <a:off x="-13441" y="1052946"/>
            <a:ext cx="9144000" cy="8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Selection Factors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E374E-CB93-48AE-8B27-2FE883604C4D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117575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A3B67-F58C-4C2F-B176-9F2322A7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Ablative vs Disruptive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A8572-5490-4102-91F7-5E700444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39897"/>
            <a:ext cx="7772400" cy="3550767"/>
          </a:xfrm>
        </p:spPr>
        <p:txBody>
          <a:bodyPr/>
          <a:lstStyle/>
          <a:p>
            <a:r>
              <a:rPr lang="en-US" dirty="0"/>
              <a:t>Highly unfavorable lesions</a:t>
            </a:r>
          </a:p>
          <a:p>
            <a:pPr lvl="1"/>
            <a:r>
              <a:rPr lang="en-US" sz="3200" dirty="0"/>
              <a:t>Marked angulation / tortuosity</a:t>
            </a:r>
          </a:p>
          <a:p>
            <a:pPr lvl="1"/>
            <a:r>
              <a:rPr lang="en-US" sz="3200" dirty="0"/>
              <a:t>Long severely calcified lesions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684538-A5AE-4607-9384-F7F40840A131}"/>
              </a:ext>
            </a:extLst>
          </p:cNvPr>
          <p:cNvSpPr txBox="1">
            <a:spLocks/>
          </p:cNvSpPr>
          <p:nvPr/>
        </p:nvSpPr>
        <p:spPr bwMode="auto">
          <a:xfrm>
            <a:off x="-13441" y="1173265"/>
            <a:ext cx="9144000" cy="81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Unmet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E374E-CB93-48AE-8B27-2FE883604C4D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</p:spTree>
    <p:extLst>
      <p:ext uri="{BB962C8B-B14F-4D97-AF65-F5344CB8AC3E}">
        <p14:creationId xmlns:p14="http://schemas.microsoft.com/office/powerpoint/2010/main" val="2204824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18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8D93-8217-4C00-B5FA-2996D9C8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0E5F5-A9CA-40E3-AA82-F4CE861AA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1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3850"/>
            <a:ext cx="9144000" cy="759372"/>
          </a:xfrm>
        </p:spPr>
        <p:txBody>
          <a:bodyPr/>
          <a:lstStyle/>
          <a:p>
            <a:r>
              <a:rPr lang="en-US" sz="3600" dirty="0"/>
              <a:t>Plaque Modification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813238"/>
            <a:ext cx="9144000" cy="9590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r>
              <a:rPr lang="en-US" sz="3200" kern="0" dirty="0">
                <a:solidFill>
                  <a:srgbClr val="FFC000"/>
                </a:solidFill>
              </a:rPr>
              <a:t>New Device Era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6F552-64AF-401B-8141-2F6F4AB40AE4}"/>
              </a:ext>
            </a:extLst>
          </p:cNvPr>
          <p:cNvSpPr txBox="1"/>
          <p:nvPr/>
        </p:nvSpPr>
        <p:spPr>
          <a:xfrm>
            <a:off x="140512" y="137696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16</a:t>
            </a:r>
            <a:r>
              <a:rPr lang="en-US" sz="1800" baseline="30000" dirty="0"/>
              <a:t>th</a:t>
            </a:r>
            <a:r>
              <a:rPr lang="en-US" sz="1800" dirty="0"/>
              <a:t> Biennial IAGS Meeting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8C8ECB-2E10-4CCE-863F-60466A583906}"/>
              </a:ext>
            </a:extLst>
          </p:cNvPr>
          <p:cNvSpPr txBox="1">
            <a:spLocks/>
          </p:cNvSpPr>
          <p:nvPr/>
        </p:nvSpPr>
        <p:spPr bwMode="auto">
          <a:xfrm>
            <a:off x="665694" y="1797271"/>
            <a:ext cx="6125644" cy="449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–"/>
              <a:defRPr sz="2000" b="1">
                <a:solidFill>
                  <a:schemeClr val="bg1"/>
                </a:solidFill>
                <a:latin typeface="Tahoma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20000"/>
              </a:spcAft>
              <a:buClr>
                <a:srgbClr val="FFFF66"/>
              </a:buClr>
              <a:buChar char="»"/>
              <a:defRPr sz="2000" b="1">
                <a:solidFill>
                  <a:schemeClr val="bg1"/>
                </a:solidFill>
                <a:latin typeface="Tahoma" charset="0"/>
              </a:defRPr>
            </a:lvl9pPr>
          </a:lstStyle>
          <a:p>
            <a:r>
              <a:rPr lang="en-US" sz="3000" b="0" kern="0"/>
              <a:t>By early 2000’s </a:t>
            </a:r>
          </a:p>
          <a:p>
            <a:pPr lvl="2"/>
            <a:r>
              <a:rPr lang="en-US" sz="3000" b="0" kern="0"/>
              <a:t>DCA</a:t>
            </a:r>
          </a:p>
          <a:p>
            <a:pPr lvl="2"/>
            <a:r>
              <a:rPr lang="en-US" sz="3000" b="0" kern="0"/>
              <a:t>Rotational Atherectomy</a:t>
            </a:r>
          </a:p>
          <a:p>
            <a:pPr lvl="2"/>
            <a:r>
              <a:rPr lang="en-US" sz="3000" b="0" kern="0"/>
              <a:t>TEC Atherectomy</a:t>
            </a:r>
          </a:p>
          <a:p>
            <a:pPr lvl="2"/>
            <a:r>
              <a:rPr lang="en-US" sz="3000" b="0" kern="0"/>
              <a:t>Cutting balloon</a:t>
            </a:r>
          </a:p>
          <a:p>
            <a:pPr lvl="2"/>
            <a:r>
              <a:rPr lang="en-US" sz="3000" b="0" kern="0"/>
              <a:t>Excimer Laser</a:t>
            </a:r>
          </a:p>
          <a:p>
            <a:pPr lvl="2"/>
            <a:endParaRPr lang="en-US" sz="3000" b="0" kern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A39410-DD8D-48E4-ADB5-665B9E17580C}"/>
              </a:ext>
            </a:extLst>
          </p:cNvPr>
          <p:cNvCxnSpPr/>
          <p:nvPr/>
        </p:nvCxnSpPr>
        <p:spPr bwMode="auto">
          <a:xfrm>
            <a:off x="2027997" y="2710815"/>
            <a:ext cx="1463165" cy="0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5E71B0-1575-4F30-A149-EC9E8B37BCE1}"/>
              </a:ext>
            </a:extLst>
          </p:cNvPr>
          <p:cNvCxnSpPr/>
          <p:nvPr/>
        </p:nvCxnSpPr>
        <p:spPr bwMode="auto">
          <a:xfrm>
            <a:off x="2214687" y="4012786"/>
            <a:ext cx="3394585" cy="0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2357901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7906</TotalTime>
  <Words>313</Words>
  <Application>Microsoft Office PowerPoint</Application>
  <PresentationFormat>On-screen Show (4:3)</PresentationFormat>
  <Paragraphs>92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Tahoma</vt:lpstr>
      <vt:lpstr>Times New Roman</vt:lpstr>
      <vt:lpstr>Default Design</vt:lpstr>
      <vt:lpstr>Plaque Modification: When to Apply Ablative vs Disruptive Therapies</vt:lpstr>
      <vt:lpstr>Plaque Modification</vt:lpstr>
      <vt:lpstr>Plaque Modification</vt:lpstr>
      <vt:lpstr>Plaque Modification</vt:lpstr>
      <vt:lpstr>Plaque Modification</vt:lpstr>
      <vt:lpstr>Plaque Modification</vt:lpstr>
      <vt:lpstr>Plaque Modification</vt:lpstr>
      <vt:lpstr>Shockwave Lithotripsy (IVL)</vt:lpstr>
      <vt:lpstr>Ablative vs Disruptive Therapy</vt:lpstr>
      <vt:lpstr>Ablative vs Disruptive Therapy</vt:lpstr>
      <vt:lpstr>PowerPoint Presentation</vt:lpstr>
      <vt:lpstr>PowerPoint Presentation</vt:lpstr>
      <vt:lpstr>Plaque Modification</vt:lpstr>
    </vt:vector>
  </TitlesOfParts>
  <Company>NorthStar Creative,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Preferred Customer</dc:creator>
  <cp:lastModifiedBy>Michael Cowley</cp:lastModifiedBy>
  <cp:revision>371</cp:revision>
  <dcterms:created xsi:type="dcterms:W3CDTF">2001-04-07T19:30:12Z</dcterms:created>
  <dcterms:modified xsi:type="dcterms:W3CDTF">2022-01-31T04:01:42Z</dcterms:modified>
</cp:coreProperties>
</file>