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/>
          <p:cNvSpPr txBox="1"/>
          <p:nvPr>
            <p:ph type="body" sz="quarter" idx="13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/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/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/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/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/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519873_3318x2212.jpg"/>
          <p:cNvSpPr/>
          <p:nvPr>
            <p:ph type="pic" idx="13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>
                <a:solidFill>
                  <a:srgbClr val="FFFFFF"/>
                </a:solidFill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>
                <a:solidFill>
                  <a:srgbClr val="FFFFFF"/>
                </a:solidFill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>
                <a:solidFill>
                  <a:srgbClr val="FFFFFF"/>
                </a:solidFill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>
                <a:solidFill>
                  <a:srgbClr val="FFFFFF"/>
                </a:solidFill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59" sz="60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Rectangle"/>
          <p:cNvSpPr txBox="1"/>
          <p:nvPr>
            <p:ph type="body" sz="quarter" idx="14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</a:defRPr>
            </a:pP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/>
          <p:nvPr>
            <p:ph type="title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33" name="Image"/>
          <p:cNvSpPr/>
          <p:nvPr>
            <p:ph type="pic" idx="13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Rectangle"/>
          <p:cNvSpPr txBox="1"/>
          <p:nvPr>
            <p:ph type="body" sz="quarter" idx="13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1" name="Image"/>
          <p:cNvSpPr/>
          <p:nvPr>
            <p:ph type="pic" idx="13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Rectangle"/>
          <p:cNvSpPr txBox="1"/>
          <p:nvPr>
            <p:ph type="body" sz="quarter" idx="14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  <p:sp>
        <p:nvSpPr>
          <p:cNvPr id="63" name="Body Level One…"/>
          <p:cNvSpPr txBox="1"/>
          <p:nvPr>
            <p:ph type="body" sz="half" idx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199993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Text"/>
          <p:cNvSpPr txBox="1"/>
          <p:nvPr>
            <p:ph type="title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Title Text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0" name="Rectangle"/>
          <p:cNvSpPr txBox="1"/>
          <p:nvPr>
            <p:ph type="body" sz="quarter" idx="13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9" name="Body Level One…"/>
          <p:cNvSpPr txBox="1"/>
          <p:nvPr>
            <p:ph type="body" idx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/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/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/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/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Rectangle"/>
          <p:cNvSpPr txBox="1"/>
          <p:nvPr>
            <p:ph type="body" sz="quarter" idx="13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/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/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/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/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"/>
          <p:cNvSpPr txBox="1"/>
          <p:nvPr>
            <p:ph type="body" sz="quarter" idx="13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  <p:sp>
        <p:nvSpPr>
          <p:cNvPr id="107" name="Body Level One…"/>
          <p:cNvSpPr txBox="1"/>
          <p:nvPr>
            <p:ph type="body" sz="half" idx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22400"/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22400"/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22400"/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22400"/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2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/>
          <p:cNvSpPr txBox="1"/>
          <p:nvPr>
            <p:ph type="body" sz="quarter" idx="13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  <p:sp>
        <p:nvSpPr>
          <p:cNvPr id="116" name="Body Level One…"/>
          <p:cNvSpPr txBox="1"/>
          <p:nvPr>
            <p:ph type="body" sz="half" idx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8400"/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8400"/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8400"/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8400"/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b="1" sz="8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41297804_1296x1457.jpg"/>
          <p:cNvSpPr/>
          <p:nvPr>
            <p:ph type="pic" sz="quarter" idx="13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915009552_2264x1509.jpg"/>
          <p:cNvSpPr/>
          <p:nvPr>
            <p:ph type="pic" sz="quarter" idx="14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740519873_3318x2212.jpg"/>
          <p:cNvSpPr/>
          <p:nvPr>
            <p:ph type="pic" idx="15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740519873_3318x2212.jpg"/>
          <p:cNvSpPr/>
          <p:nvPr>
            <p:ph type="pic" idx="13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1997397" y="12722860"/>
            <a:ext cx="396826" cy="4064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3587" y="12722860"/>
            <a:ext cx="396826" cy="4064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.J. Collins,MD"/>
          <p:cNvSpPr txBox="1"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/>
            </a:lvl1pPr>
          </a:lstStyle>
          <a:p>
            <a:pPr/>
            <a:r>
              <a:t>T.J. Collins,MD</a:t>
            </a:r>
          </a:p>
        </p:txBody>
      </p:sp>
      <p:sp>
        <p:nvSpPr>
          <p:cNvPr id="152" name="Carotid Artery Disease: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Carotid Artery Disease:</a:t>
            </a:r>
          </a:p>
        </p:txBody>
      </p:sp>
      <p:sp>
        <p:nvSpPr>
          <p:cNvPr id="153" name="CEA, CAS, TCAR, or just pills?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CEA, CAS, TCAR, or just pills?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arotid Artery Dise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Carotid Artery Disease</a:t>
            </a:r>
          </a:p>
        </p:txBody>
      </p:sp>
      <p:sp>
        <p:nvSpPr>
          <p:cNvPr id="156" name="More than 200,000 cases per yea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than 200,000 cases per year</a:t>
            </a:r>
          </a:p>
          <a:p>
            <a:pPr/>
            <a:r>
              <a:t>May be asymptomatic for long time</a:t>
            </a:r>
          </a:p>
          <a:p>
            <a:pPr/>
            <a:r>
              <a:t>May result in stroke:</a:t>
            </a:r>
            <a:br/>
            <a:r>
              <a:t>Most common form is embolic</a:t>
            </a:r>
            <a:br/>
            <a:r>
              <a:t>Can be hemorrhagic</a:t>
            </a:r>
            <a:br/>
            <a:r>
              <a:t>Over 750,000 cases per year</a:t>
            </a:r>
          </a:p>
          <a:p>
            <a:pPr/>
            <a:r>
              <a:t>Can be treated</a:t>
            </a:r>
          </a:p>
        </p:txBody>
      </p:sp>
      <p:sp>
        <p:nvSpPr>
          <p:cNvPr id="157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2-01-28 at 3.48.12 PM.png" descr="Screen Shot 2022-01-28 at 3.48.1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8223" y="1979982"/>
            <a:ext cx="17011228" cy="97560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rrent Knowled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Current Knowledge</a:t>
            </a:r>
          </a:p>
        </p:txBody>
      </p:sp>
      <p:sp>
        <p:nvSpPr>
          <p:cNvPr id="162" name="Carotid artery disease can be treated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Carotid artery disease can be treated.</a:t>
            </a:r>
          </a:p>
          <a:p>
            <a:pPr/>
            <a:r>
              <a:t>Test will establish the diagnosis.</a:t>
            </a:r>
          </a:p>
          <a:p>
            <a:pPr/>
            <a:r>
              <a:t>It seems the first successful carotid endarterectomy was performed by Michael DeBakey in 1953 and the first published report in 1954 by Eascott.</a:t>
            </a:r>
          </a:p>
          <a:p>
            <a:pPr/>
            <a:r>
              <a:t>Clinical trials have compared the results of CEA with carotid stunting (CAS).</a:t>
            </a:r>
          </a:p>
          <a:p>
            <a:pPr/>
            <a:r>
              <a:t>TCAR ( transcarotid revascularization) is a alternative treatment.</a:t>
            </a:r>
          </a:p>
          <a:p>
            <a:pPr/>
            <a:r>
              <a:t>Trials of CEA, CAS and medical therapy are ongoing.</a:t>
            </a:r>
          </a:p>
          <a:p>
            <a:pPr/>
            <a:r>
              <a:t>There are multiple risk with carotid revascularization.</a:t>
            </a:r>
          </a:p>
        </p:txBody>
      </p:sp>
      <p:sp>
        <p:nvSpPr>
          <p:cNvPr id="163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What is the appropriate treat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the appropriate treatment</a:t>
            </a:r>
          </a:p>
        </p:txBody>
      </p:sp>
      <p:sp>
        <p:nvSpPr>
          <p:cNvPr id="166" name="Who and when to screen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Who and when to screen?</a:t>
            </a:r>
          </a:p>
          <a:p>
            <a:pPr/>
            <a:r>
              <a:t>When to treat?</a:t>
            </a:r>
          </a:p>
          <a:p>
            <a:pPr/>
            <a:r>
              <a:t>Who to treat?</a:t>
            </a:r>
          </a:p>
          <a:p>
            <a:pPr/>
            <a:r>
              <a:t>Surgery?</a:t>
            </a:r>
          </a:p>
          <a:p>
            <a:pPr/>
            <a:r>
              <a:t>Stenting?</a:t>
            </a:r>
          </a:p>
          <a:p>
            <a:pPr/>
            <a:r>
              <a:t>Medical therapy?</a:t>
            </a:r>
          </a:p>
          <a:p>
            <a:pPr/>
            <a:r>
              <a:t>Combination?</a:t>
            </a:r>
          </a:p>
          <a:p>
            <a:pPr/>
            <a:r>
              <a:t>Who makes the decision?</a:t>
            </a:r>
          </a:p>
          <a:p>
            <a:pPr/>
            <a:r>
              <a:t>Who performs the procedure?</a:t>
            </a:r>
          </a:p>
        </p:txBody>
      </p:sp>
      <p:sp>
        <p:nvSpPr>
          <p:cNvPr id="167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Ide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Ideas</a:t>
            </a:r>
          </a:p>
        </p:txBody>
      </p:sp>
      <p:sp>
        <p:nvSpPr>
          <p:cNvPr id="170" name="More trials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trials?</a:t>
            </a:r>
          </a:p>
          <a:p>
            <a:pPr/>
            <a:r>
              <a:t>Screening?</a:t>
            </a:r>
          </a:p>
          <a:p>
            <a:pPr/>
            <a:r>
              <a:t>Patient selection?</a:t>
            </a:r>
          </a:p>
          <a:p>
            <a:pPr/>
            <a:r>
              <a:t>Training and credentialing?</a:t>
            </a:r>
          </a:p>
          <a:p>
            <a:pPr/>
            <a:r>
              <a:t>New devices?</a:t>
            </a:r>
          </a:p>
          <a:p>
            <a:pPr/>
            <a:r>
              <a:t>New techniques?</a:t>
            </a:r>
          </a:p>
        </p:txBody>
      </p:sp>
      <p:sp>
        <p:nvSpPr>
          <p:cNvPr id="171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pc="-44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