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3"/>
  </p:notesMasterIdLst>
  <p:sldIdLst>
    <p:sldId id="266" r:id="rId3"/>
    <p:sldId id="353" r:id="rId4"/>
    <p:sldId id="257" r:id="rId5"/>
    <p:sldId id="303" r:id="rId6"/>
    <p:sldId id="308" r:id="rId7"/>
    <p:sldId id="309" r:id="rId8"/>
    <p:sldId id="310" r:id="rId9"/>
    <p:sldId id="311" r:id="rId10"/>
    <p:sldId id="287" r:id="rId11"/>
    <p:sldId id="29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4" autoAdjust="0"/>
    <p:restoredTop sz="94660"/>
  </p:normalViewPr>
  <p:slideViewPr>
    <p:cSldViewPr snapToGrid="0">
      <p:cViewPr varScale="1">
        <p:scale>
          <a:sx n="82" d="100"/>
          <a:sy n="82" d="100"/>
        </p:scale>
        <p:origin x="720" y="62"/>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AC4C0-BFCC-40C0-A602-003B09B34F51}" type="datetimeFigureOut">
              <a:rPr lang="en-US" smtClean="0"/>
              <a:t>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2FB6D-A7BA-444F-815F-7F512F03E529}" type="slidenum">
              <a:rPr lang="en-US" smtClean="0"/>
              <a:t>‹#›</a:t>
            </a:fld>
            <a:endParaRPr lang="en-US"/>
          </a:p>
        </p:txBody>
      </p:sp>
    </p:spTree>
    <p:extLst>
      <p:ext uri="{BB962C8B-B14F-4D97-AF65-F5344CB8AC3E}">
        <p14:creationId xmlns:p14="http://schemas.microsoft.com/office/powerpoint/2010/main" val="4184549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Obstaculos</a:t>
            </a:r>
            <a:r>
              <a:rPr lang="en-US" baseline="0" dirty="0"/>
              <a:t> </a:t>
            </a:r>
            <a:r>
              <a:rPr lang="en-US" baseline="0" dirty="0" err="1"/>
              <a:t>anatomicos</a:t>
            </a:r>
            <a:endParaRPr lang="en-US" baseline="0" dirty="0"/>
          </a:p>
          <a:p>
            <a:r>
              <a:rPr lang="en-US" baseline="0" dirty="0"/>
              <a:t>erosion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52E717-1479-4AA8-98FF-8A07E5CB3914}"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915882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t>TR severity is associated with worse survival in men regardless of LVEF or PA pressures.  Severe TR is associated with poor prognosis independent of age, biventricular systolic function, RV size nad IVC dilatation</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50E3280-DC4E-443E-997F-C82B7C9E4346}" type="slidenum">
              <a:rPr lang="en-US" smtClean="0"/>
              <a:pPr eaLnBrk="1" hangingPunct="1"/>
              <a:t>4</a:t>
            </a:fld>
            <a:endParaRPr lang="en-US"/>
          </a:p>
        </p:txBody>
      </p:sp>
    </p:spTree>
    <p:extLst>
      <p:ext uri="{BB962C8B-B14F-4D97-AF65-F5344CB8AC3E}">
        <p14:creationId xmlns:p14="http://schemas.microsoft.com/office/powerpoint/2010/main" val="3083274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10 years</a:t>
            </a:r>
            <a:r>
              <a:rPr lang="en-US" baseline="0" dirty="0"/>
              <a:t> there were 5,000 surgical cases performed.  Operations per year increased from 290 to 780 in 2013.  Mortality for TV replacement was higher than for repair.  Isolated TV surgery is rarely performed</a:t>
            </a:r>
            <a:endParaRPr lang="en-US" dirty="0"/>
          </a:p>
        </p:txBody>
      </p:sp>
      <p:sp>
        <p:nvSpPr>
          <p:cNvPr id="4" name="Slide Number Placeholder 3"/>
          <p:cNvSpPr>
            <a:spLocks noGrp="1"/>
          </p:cNvSpPr>
          <p:nvPr>
            <p:ph type="sldNum" sz="quarter" idx="10"/>
          </p:nvPr>
        </p:nvSpPr>
        <p:spPr/>
        <p:txBody>
          <a:bodyPr/>
          <a:lstStyle/>
          <a:p>
            <a:fld id="{674BD129-AA0C-47EE-B128-E23FF4F78042}" type="slidenum">
              <a:rPr lang="en-US" smtClean="0"/>
              <a:t>5</a:t>
            </a:fld>
            <a:endParaRPr lang="en-US"/>
          </a:p>
        </p:txBody>
      </p:sp>
    </p:spTree>
    <p:extLst>
      <p:ext uri="{BB962C8B-B14F-4D97-AF65-F5344CB8AC3E}">
        <p14:creationId xmlns:p14="http://schemas.microsoft.com/office/powerpoint/2010/main" val="561087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FFF6D6C2-CB73-4DC0-8B1E-A3A2F54EC53C}" type="datetime1">
              <a:rPr lang="en-US" smtClean="0">
                <a:solidFill>
                  <a:prstClr val="black"/>
                </a:solidFill>
              </a:rPr>
              <a:t>2/1/2022</a:t>
            </a:fld>
            <a:endParaRPr lang="en-US">
              <a:solidFill>
                <a:prstClr val="black"/>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07205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9731A917-D0C2-4020-9CAC-97C21FFD6DE2}" type="datetime1">
              <a:rPr lang="en-US" smtClean="0">
                <a:solidFill>
                  <a:prstClr val="black"/>
                </a:solidFill>
              </a:rPr>
              <a:t>2/1/2022</a:t>
            </a:fld>
            <a:endParaRPr lang="en-US">
              <a:solidFill>
                <a:prstClr val="black"/>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60527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B02220FE-41DB-4149-87E7-6F7A4D734B66}" type="datetime1">
              <a:rPr lang="en-US" smtClean="0">
                <a:solidFill>
                  <a:prstClr val="black"/>
                </a:solidFill>
              </a:rPr>
              <a:t>2/1/2022</a:t>
            </a:fld>
            <a:endParaRPr lang="en-US">
              <a:solidFill>
                <a:prstClr val="black"/>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64896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1AEDB83A-8034-45C4-B2C0-2E79A5F248B7}" type="datetime1">
              <a:rPr lang="en-US" smtClean="0">
                <a:solidFill>
                  <a:prstClr val="black"/>
                </a:solidFill>
              </a:rPr>
              <a:t>2/1/2022</a:t>
            </a:fld>
            <a:endParaRPr lang="en-US">
              <a:solidFill>
                <a:prstClr val="black"/>
              </a:solidFill>
            </a:endParaRPr>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20398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fld id="{4F1B8306-6ECC-4440-84D4-B17C9BDC2AB8}" type="datetime1">
              <a:rPr lang="en-US" smtClean="0">
                <a:solidFill>
                  <a:prstClr val="black"/>
                </a:solidFill>
              </a:rPr>
              <a:t>2/1/2022</a:t>
            </a:fld>
            <a:endParaRPr lang="en-US">
              <a:solidFill>
                <a:prstClr val="black"/>
              </a:solidFill>
            </a:endParaRPr>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9906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2"/>
            <a:ext cx="2743200" cy="365125"/>
          </a:xfrm>
          <a:prstGeom prst="rect">
            <a:avLst/>
          </a:prstGeom>
        </p:spPr>
        <p:txBody>
          <a:bodyPr/>
          <a:lstStyle/>
          <a:p>
            <a:fld id="{066CD9C2-E5F6-4A1E-A252-BC5307E58064}" type="datetime1">
              <a:rPr lang="en-US" smtClean="0">
                <a:solidFill>
                  <a:prstClr val="black"/>
                </a:solidFill>
              </a:rPr>
              <a:t>2/1/2022</a:t>
            </a:fld>
            <a:endParaRPr lang="en-US">
              <a:solidFill>
                <a:prstClr val="black"/>
              </a:solidFill>
            </a:endParaRPr>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72022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fld id="{0DCC0424-3225-49F5-90BD-61EF52A5912C}" type="datetime1">
              <a:rPr lang="en-US" smtClean="0">
                <a:solidFill>
                  <a:prstClr val="black"/>
                </a:solidFill>
              </a:rPr>
              <a:t>2/1/2022</a:t>
            </a:fld>
            <a:endParaRPr lang="en-US">
              <a:solidFill>
                <a:prstClr val="black"/>
              </a:solidFill>
            </a:endParaRPr>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71425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78F30D61-8F43-4F22-9D9D-1AE22948BF7F}" type="datetime1">
              <a:rPr lang="en-US" smtClean="0">
                <a:solidFill>
                  <a:prstClr val="black"/>
                </a:solidFill>
              </a:rPr>
              <a:t>2/1/2022</a:t>
            </a:fld>
            <a:endParaRPr lang="en-US">
              <a:solidFill>
                <a:prstClr val="black"/>
              </a:solidFill>
            </a:endParaRPr>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69939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067B3AF1-B9ED-40DF-A8FB-5FFAFCE54AF4}" type="datetime1">
              <a:rPr lang="en-US" smtClean="0">
                <a:solidFill>
                  <a:prstClr val="black"/>
                </a:solidFill>
              </a:rPr>
              <a:t>2/1/2022</a:t>
            </a:fld>
            <a:endParaRPr lang="en-US">
              <a:solidFill>
                <a:prstClr val="black"/>
              </a:solidFill>
            </a:endParaRPr>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15355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DD212BDA-07EF-4EF1-A5A0-9EC8E83911A9}" type="datetime1">
              <a:rPr lang="en-US" smtClean="0">
                <a:solidFill>
                  <a:prstClr val="black"/>
                </a:solidFill>
              </a:rPr>
              <a:t>2/1/2022</a:t>
            </a:fld>
            <a:endParaRPr lang="en-US">
              <a:solidFill>
                <a:prstClr val="black"/>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62437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BA26CA0-5D09-47EB-8792-F9F810D9F83F}" type="datetime1">
              <a:rPr lang="en-US" smtClean="0">
                <a:solidFill>
                  <a:prstClr val="black"/>
                </a:solidFill>
              </a:rPr>
              <a:t>2/1/2022</a:t>
            </a:fld>
            <a:endParaRPr lang="en-US">
              <a:solidFill>
                <a:prstClr val="black"/>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008E006-D2A9-4ED8-817A-07F85BA445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40301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laac">
    <p:bg>
      <p:bgPr>
        <a:blipFill rotWithShape="1">
          <a:blip r:embed="rId2" cstate="email">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508000" y="228600"/>
            <a:ext cx="8229600" cy="838200"/>
          </a:xfrm>
          <a:prstGeom prst="rect">
            <a:avLst/>
          </a:prstGeom>
        </p:spPr>
        <p:txBody>
          <a:bodyPr vert="horz" lIns="91440" tIns="45720" bIns="45720" anchor="b" anchorCtr="0">
            <a:normAutofit/>
          </a:bodyPr>
          <a:lstStyle>
            <a:lvl1pPr algn="l">
              <a:defRPr>
                <a:solidFill>
                  <a:schemeClr val="accent6">
                    <a:lumMod val="75000"/>
                  </a:schemeClr>
                </a:solidFill>
              </a:defRPr>
            </a:lvl1pPr>
          </a:lstStyle>
          <a:p>
            <a:r>
              <a:rPr lang="en-US" dirty="0"/>
              <a:t>Click to edit Master title style</a:t>
            </a:r>
          </a:p>
        </p:txBody>
      </p:sp>
      <p:sp>
        <p:nvSpPr>
          <p:cNvPr id="9" name="Content Placeholder 2"/>
          <p:cNvSpPr>
            <a:spLocks noGrp="1"/>
          </p:cNvSpPr>
          <p:nvPr>
            <p:ph sz="half" idx="1"/>
          </p:nvPr>
        </p:nvSpPr>
        <p:spPr>
          <a:xfrm>
            <a:off x="365760" y="1554480"/>
            <a:ext cx="11399520" cy="4956048"/>
          </a:xfrm>
          <a:prstGeom prst="rect">
            <a:avLst/>
          </a:prstGeom>
        </p:spPr>
        <p:txBody>
          <a:bodyPr>
            <a:normAutofit/>
          </a:bodyPr>
          <a:lstStyle>
            <a:lvl1pPr>
              <a:defRPr sz="2000">
                <a:solidFill>
                  <a:schemeClr val="accent6">
                    <a:lumMod val="75000"/>
                  </a:schemeClr>
                </a:solidFill>
                <a:latin typeface="ITC Officina Serif"/>
              </a:defRPr>
            </a:lvl1pPr>
            <a:lvl2pPr>
              <a:defRPr sz="1800">
                <a:solidFill>
                  <a:schemeClr val="accent6">
                    <a:lumMod val="75000"/>
                  </a:schemeClr>
                </a:solidFill>
                <a:latin typeface="ITC Officina Serif"/>
              </a:defRPr>
            </a:lvl2pPr>
            <a:lvl3pPr>
              <a:defRPr sz="1600">
                <a:solidFill>
                  <a:schemeClr val="accent6">
                    <a:lumMod val="75000"/>
                  </a:schemeClr>
                </a:solidFill>
                <a:latin typeface="ITC Officina Serif"/>
              </a:defRPr>
            </a:lvl3pPr>
            <a:lvl4pPr>
              <a:defRPr sz="1400">
                <a:solidFill>
                  <a:schemeClr val="accent6">
                    <a:lumMod val="75000"/>
                  </a:schemeClr>
                </a:solidFill>
                <a:latin typeface="ITC Officina Serif"/>
              </a:defRPr>
            </a:lvl4pPr>
            <a:lvl5pPr>
              <a:defRPr sz="1400">
                <a:solidFill>
                  <a:schemeClr val="accent6">
                    <a:lumMod val="75000"/>
                  </a:schemeClr>
                </a:solidFill>
                <a:latin typeface="ITC Officina Serif"/>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384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825D7646-1031-4B9A-8FA9-455D42ACA241}" type="slidenum">
              <a:rPr lang="en-US" altLang="en-US"/>
              <a:pPr/>
              <a:t>‹#›</a:t>
            </a:fld>
            <a:endParaRPr lang="en-US" altLang="en-US"/>
          </a:p>
        </p:txBody>
      </p:sp>
    </p:spTree>
    <p:extLst>
      <p:ext uri="{BB962C8B-B14F-4D97-AF65-F5344CB8AC3E}">
        <p14:creationId xmlns:p14="http://schemas.microsoft.com/office/powerpoint/2010/main" val="198139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29D729C-D4EE-9C4A-AFC4-4EBBEFB3E5FE}" type="slidenum">
              <a:rPr lang="en-US"/>
              <a:pPr>
                <a:defRPr/>
              </a:pPr>
              <a:t>‹#›</a:t>
            </a:fld>
            <a:endParaRPr lang="en-US"/>
          </a:p>
        </p:txBody>
      </p:sp>
    </p:spTree>
    <p:extLst>
      <p:ext uri="{BB962C8B-B14F-4D97-AF65-F5344CB8AC3E}">
        <p14:creationId xmlns:p14="http://schemas.microsoft.com/office/powerpoint/2010/main" val="3600808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0919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a:ln>
            <a:noFill/>
          </a:ln>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a:ln>
            <a:noFill/>
          </a:ln>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5B5D08-8B68-4A8A-AA18-0E754D90FE05}" type="datetimeFigureOut">
              <a:rPr lang="en-US" smtClean="0"/>
              <a:t>2/1/2022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34605-539C-46E1-81DA-335FE31183E4}" type="slidenum">
              <a:rPr lang="en-US" smtClean="0"/>
              <a:t>‹#›</a:t>
            </a:fld>
            <a:endParaRPr lang="en-US"/>
          </a:p>
        </p:txBody>
      </p:sp>
      <p:pic>
        <p:nvPicPr>
          <p:cNvPr id="8" name="Picture 7" descr="jodyppt912b2.jpg"/>
          <p:cNvPicPr>
            <a:picLocks noChangeAspect="1"/>
          </p:cNvPicPr>
          <p:nvPr/>
        </p:nvPicPr>
        <p:blipFill>
          <a:blip r:embed="rId4"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val="923771892"/>
      </p:ext>
    </p:extLst>
  </p:cSld>
  <p:clrMap bg1="lt1" tx1="dk1" bg2="lt2" tx2="dk2" accent1="accent1" accent2="accent2" accent3="accent3" accent4="accent4" accent5="accent5" accent6="accent6" hlink="hlink" folHlink="folHlink"/>
  <p:sldLayoutIdLst>
    <p:sldLayoutId id="2147483674" r:id="rId1"/>
    <p:sldLayoutId id="2147483675" r:id="rId2"/>
  </p:sldLayoutIdLst>
  <p:txStyles>
    <p:titleStyle>
      <a:lvl1pPr algn="ctr" defTabSz="914400" rtl="0" eaLnBrk="1" latinLnBrk="0" hangingPunct="1">
        <a:spcBef>
          <a:spcPct val="0"/>
        </a:spcBef>
        <a:buNone/>
        <a:defRPr sz="4400" kern="1200">
          <a:solidFill>
            <a:srgbClr val="003399"/>
          </a:solidFill>
          <a:latin typeface="+mj-lt"/>
          <a:ea typeface="+mj-ea"/>
          <a:cs typeface="+mj-cs"/>
        </a:defRPr>
      </a:lvl1pPr>
    </p:titleStyle>
    <p:bodyStyle>
      <a:lvl1pPr marL="342900" indent="-342900" algn="l" defTabSz="914400" rtl="0" eaLnBrk="1" latinLnBrk="0" hangingPunct="1">
        <a:spcBef>
          <a:spcPct val="20000"/>
        </a:spcBef>
        <a:buClr>
          <a:srgbClr val="003399"/>
        </a:buClr>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3399"/>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3399"/>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rgbClr val="003399"/>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rgbClr val="003399"/>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generated with very high confidence">
            <a:extLst>
              <a:ext uri="{FF2B5EF4-FFF2-40B4-BE49-F238E27FC236}">
                <a16:creationId xmlns:a16="http://schemas.microsoft.com/office/drawing/2014/main" id="{8704BB65-1E02-4D9F-8D4A-F4C63478E225}"/>
              </a:ext>
            </a:extLst>
          </p:cNvPr>
          <p:cNvPicPr>
            <a:picLocks noChangeAspect="1"/>
          </p:cNvPicPr>
          <p:nvPr/>
        </p:nvPicPr>
        <p:blipFill>
          <a:blip r:embed="rId2"/>
          <a:stretch>
            <a:fillRect/>
          </a:stretch>
        </p:blipFill>
        <p:spPr>
          <a:xfrm>
            <a:off x="10393411" y="0"/>
            <a:ext cx="1798589" cy="10072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6757" y="317207"/>
            <a:ext cx="8525729" cy="3455253"/>
          </a:xfrm>
          <a:prstGeom prst="rect">
            <a:avLst/>
          </a:prstGeom>
        </p:spPr>
      </p:pic>
      <p:sp>
        <p:nvSpPr>
          <p:cNvPr id="6" name="TextBox 5"/>
          <p:cNvSpPr txBox="1"/>
          <p:nvPr/>
        </p:nvSpPr>
        <p:spPr>
          <a:xfrm>
            <a:off x="2364828" y="4035972"/>
            <a:ext cx="7441324" cy="1631216"/>
          </a:xfrm>
          <a:prstGeom prst="rect">
            <a:avLst/>
          </a:prstGeom>
          <a:noFill/>
        </p:spPr>
        <p:txBody>
          <a:bodyPr wrap="square" rtlCol="0">
            <a:spAutoFit/>
          </a:bodyPr>
          <a:lstStyle/>
          <a:p>
            <a:pPr algn="ctr"/>
            <a:r>
              <a:rPr lang="en-US" sz="2000" dirty="0"/>
              <a:t>Brian O’Neill</a:t>
            </a:r>
          </a:p>
          <a:p>
            <a:pPr algn="ctr"/>
            <a:r>
              <a:rPr lang="en-US" sz="2000" dirty="0"/>
              <a:t>Interventional Cardiologist</a:t>
            </a:r>
          </a:p>
          <a:p>
            <a:pPr algn="ctr"/>
            <a:r>
              <a:rPr lang="en-US" sz="2000" dirty="0"/>
              <a:t>Center for Structural Heart Disease Henry Ford Hospital Detroit</a:t>
            </a:r>
          </a:p>
          <a:p>
            <a:pPr algn="ctr"/>
            <a:r>
              <a:rPr lang="en-US" sz="2000" dirty="0"/>
              <a:t>Director of Interventional Cardiology Research Henry Ford Hospital Detroit</a:t>
            </a:r>
          </a:p>
        </p:txBody>
      </p:sp>
    </p:spTree>
    <p:extLst>
      <p:ext uri="{BB962C8B-B14F-4D97-AF65-F5344CB8AC3E}">
        <p14:creationId xmlns:p14="http://schemas.microsoft.com/office/powerpoint/2010/main" val="3735398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4F81BD"/>
                </a:solidFill>
              </a:rPr>
              <a:t>Anatomic Challenges </a:t>
            </a:r>
          </a:p>
        </p:txBody>
      </p:sp>
      <p:pic>
        <p:nvPicPr>
          <p:cNvPr id="4" name="Picture 7" descr="anato"/>
          <p:cNvPicPr>
            <a:picLocks noGrp="1" noChangeAspect="1" noChangeArrowheads="1"/>
          </p:cNvPicPr>
          <p:nvPr>
            <p:ph idx="1"/>
          </p:nvPr>
        </p:nvPicPr>
        <p:blipFill>
          <a:blip r:embed="rId3"/>
          <a:srcRect/>
          <a:stretch>
            <a:fillRect/>
          </a:stretch>
        </p:blipFill>
        <p:spPr bwMode="auto">
          <a:xfrm>
            <a:off x="1600201" y="1981201"/>
            <a:ext cx="4591765" cy="3884353"/>
          </a:xfrm>
          <a:prstGeom prst="rect">
            <a:avLst/>
          </a:prstGeom>
          <a:noFill/>
          <a:ln w="9525">
            <a:noFill/>
            <a:miter lim="800000"/>
            <a:headEnd/>
            <a:tailEnd/>
          </a:ln>
        </p:spPr>
      </p:pic>
      <p:pic>
        <p:nvPicPr>
          <p:cNvPr id="5" name="Picture 2" descr="Cross section through the vestibul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63974" y="1981201"/>
            <a:ext cx="4404027" cy="388435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168890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11423"/>
            <a:ext cx="10515600" cy="1325563"/>
          </a:xfrm>
        </p:spPr>
        <p:txBody>
          <a:bodyPr/>
          <a:lstStyle/>
          <a:p>
            <a:pPr algn="ctr"/>
            <a:r>
              <a:rPr lang="en-US" dirty="0"/>
              <a:t>Tricuspid Regurgitation</a:t>
            </a:r>
          </a:p>
        </p:txBody>
      </p:sp>
      <p:pic>
        <p:nvPicPr>
          <p:cNvPr id="3" name="Picture 2"/>
          <p:cNvPicPr>
            <a:picLocks noChangeAspect="1"/>
          </p:cNvPicPr>
          <p:nvPr/>
        </p:nvPicPr>
        <p:blipFill>
          <a:blip r:embed="rId2"/>
          <a:stretch>
            <a:fillRect/>
          </a:stretch>
        </p:blipFill>
        <p:spPr>
          <a:xfrm>
            <a:off x="2018018" y="1131556"/>
            <a:ext cx="8030659" cy="5069547"/>
          </a:xfrm>
          <a:prstGeom prst="rect">
            <a:avLst/>
          </a:prstGeom>
        </p:spPr>
      </p:pic>
      <p:sp>
        <p:nvSpPr>
          <p:cNvPr id="5" name="TextBox 4"/>
          <p:cNvSpPr txBox="1"/>
          <p:nvPr/>
        </p:nvSpPr>
        <p:spPr>
          <a:xfrm>
            <a:off x="262757" y="6484883"/>
            <a:ext cx="6358759" cy="246221"/>
          </a:xfrm>
          <a:prstGeom prst="rect">
            <a:avLst/>
          </a:prstGeom>
          <a:noFill/>
        </p:spPr>
        <p:txBody>
          <a:bodyPr wrap="square" rtlCol="0">
            <a:spAutoFit/>
          </a:bodyPr>
          <a:lstStyle/>
          <a:p>
            <a:r>
              <a:rPr lang="en-US" sz="1000" dirty="0" err="1">
                <a:solidFill>
                  <a:schemeClr val="bg1"/>
                </a:solidFill>
              </a:rPr>
              <a:t>Prihadi</a:t>
            </a:r>
            <a:r>
              <a:rPr lang="en-US" sz="1000" dirty="0">
                <a:solidFill>
                  <a:schemeClr val="bg1"/>
                </a:solidFill>
              </a:rPr>
              <a:t> E et al.  Morphologic Types of Tricuspid Regurgitation.  J Am </a:t>
            </a:r>
            <a:r>
              <a:rPr lang="en-US" sz="1000" dirty="0" err="1">
                <a:solidFill>
                  <a:schemeClr val="bg1"/>
                </a:solidFill>
              </a:rPr>
              <a:t>Coll</a:t>
            </a:r>
            <a:r>
              <a:rPr lang="en-US" sz="1000" dirty="0">
                <a:solidFill>
                  <a:schemeClr val="bg1"/>
                </a:solidFill>
              </a:rPr>
              <a:t> </a:t>
            </a:r>
            <a:r>
              <a:rPr lang="en-US" sz="1000" dirty="0" err="1">
                <a:solidFill>
                  <a:schemeClr val="bg1"/>
                </a:solidFill>
              </a:rPr>
              <a:t>Cardiol</a:t>
            </a:r>
            <a:r>
              <a:rPr lang="en-US" sz="1000" dirty="0">
                <a:solidFill>
                  <a:schemeClr val="bg1"/>
                </a:solidFill>
              </a:rPr>
              <a:t> </a:t>
            </a:r>
            <a:r>
              <a:rPr lang="en-US" sz="1000" dirty="0" err="1">
                <a:solidFill>
                  <a:schemeClr val="bg1"/>
                </a:solidFill>
              </a:rPr>
              <a:t>Img</a:t>
            </a:r>
            <a:r>
              <a:rPr lang="en-US" sz="1000" dirty="0">
                <a:solidFill>
                  <a:schemeClr val="bg1"/>
                </a:solidFill>
              </a:rPr>
              <a:t> 2019; 12: 491-9</a:t>
            </a:r>
          </a:p>
        </p:txBody>
      </p:sp>
    </p:spTree>
    <p:extLst>
      <p:ext uri="{BB962C8B-B14F-4D97-AF65-F5344CB8AC3E}">
        <p14:creationId xmlns:p14="http://schemas.microsoft.com/office/powerpoint/2010/main" val="4052735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ctr" eaLnBrk="1" hangingPunct="1"/>
            <a:r>
              <a:rPr lang="en-US" dirty="0"/>
              <a:t>The problem</a:t>
            </a:r>
          </a:p>
        </p:txBody>
      </p:sp>
      <p:pic>
        <p:nvPicPr>
          <p:cNvPr id="5123"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1" y="1371601"/>
            <a:ext cx="5514975" cy="4524375"/>
          </a:xfrm>
          <a:noFill/>
        </p:spPr>
      </p:pic>
      <p:sp>
        <p:nvSpPr>
          <p:cNvPr id="5124" name="TextBox 4"/>
          <p:cNvSpPr txBox="1">
            <a:spLocks noChangeArrowheads="1"/>
          </p:cNvSpPr>
          <p:nvPr/>
        </p:nvSpPr>
        <p:spPr bwMode="auto">
          <a:xfrm>
            <a:off x="5410200" y="6334126"/>
            <a:ext cx="5257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200" dirty="0" err="1">
                <a:solidFill>
                  <a:schemeClr val="bg1"/>
                </a:solidFill>
                <a:latin typeface="+mn-lt"/>
              </a:rPr>
              <a:t>Nath</a:t>
            </a:r>
            <a:r>
              <a:rPr lang="en-US" sz="1200" dirty="0">
                <a:solidFill>
                  <a:schemeClr val="bg1"/>
                </a:solidFill>
                <a:latin typeface="+mn-lt"/>
              </a:rPr>
              <a:t> J et al.  Impact of Tricuspid Regurgitation on Long-Term Survival.  J Am </a:t>
            </a:r>
            <a:r>
              <a:rPr lang="en-US" sz="1200" dirty="0" err="1">
                <a:solidFill>
                  <a:schemeClr val="bg1"/>
                </a:solidFill>
                <a:latin typeface="+mn-lt"/>
              </a:rPr>
              <a:t>Coll</a:t>
            </a:r>
            <a:r>
              <a:rPr lang="en-US" sz="1200" dirty="0">
                <a:solidFill>
                  <a:schemeClr val="bg1"/>
                </a:solidFill>
                <a:latin typeface="+mn-lt"/>
              </a:rPr>
              <a:t> </a:t>
            </a:r>
            <a:r>
              <a:rPr lang="en-US" sz="1200" dirty="0" err="1">
                <a:solidFill>
                  <a:schemeClr val="bg1"/>
                </a:solidFill>
                <a:latin typeface="+mn-lt"/>
              </a:rPr>
              <a:t>Cardiol</a:t>
            </a:r>
            <a:r>
              <a:rPr lang="en-US" sz="1200" dirty="0">
                <a:solidFill>
                  <a:schemeClr val="bg1"/>
                </a:solidFill>
                <a:latin typeface="+mn-lt"/>
              </a:rPr>
              <a:t> 2004; 43:  405-9</a:t>
            </a:r>
          </a:p>
        </p:txBody>
      </p:sp>
      <p:sp>
        <p:nvSpPr>
          <p:cNvPr id="6" name="TextBox 5"/>
          <p:cNvSpPr txBox="1">
            <a:spLocks noChangeArrowheads="1"/>
          </p:cNvSpPr>
          <p:nvPr/>
        </p:nvSpPr>
        <p:spPr bwMode="auto">
          <a:xfrm>
            <a:off x="7315200" y="2743201"/>
            <a:ext cx="32004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buFont typeface="Arial" pitchFamily="34" charset="0"/>
              <a:buChar char="•"/>
            </a:pPr>
            <a:r>
              <a:rPr lang="en-US" dirty="0"/>
              <a:t>1-year survival rates</a:t>
            </a:r>
          </a:p>
          <a:p>
            <a:pPr eaLnBrk="1" hangingPunct="1">
              <a:buFont typeface="Arial" pitchFamily="34" charset="0"/>
              <a:buChar char="•"/>
            </a:pPr>
            <a:endParaRPr lang="en-US" dirty="0"/>
          </a:p>
          <a:p>
            <a:pPr eaLnBrk="1" hangingPunct="1">
              <a:buFont typeface="Arial" pitchFamily="34" charset="0"/>
              <a:buChar char="•"/>
            </a:pPr>
            <a:r>
              <a:rPr lang="en-US" dirty="0"/>
              <a:t>No TR 91.7%</a:t>
            </a:r>
          </a:p>
          <a:p>
            <a:pPr eaLnBrk="1" hangingPunct="1">
              <a:buFont typeface="Arial" pitchFamily="34" charset="0"/>
              <a:buChar char="•"/>
            </a:pPr>
            <a:r>
              <a:rPr lang="en-US" dirty="0"/>
              <a:t>Mild TR 90.3%</a:t>
            </a:r>
          </a:p>
          <a:p>
            <a:pPr eaLnBrk="1" hangingPunct="1">
              <a:buFont typeface="Arial" pitchFamily="34" charset="0"/>
              <a:buChar char="•"/>
            </a:pPr>
            <a:r>
              <a:rPr lang="en-US" dirty="0"/>
              <a:t>Mod TR 78.9%</a:t>
            </a:r>
          </a:p>
          <a:p>
            <a:pPr eaLnBrk="1" hangingPunct="1">
              <a:buFont typeface="Arial" pitchFamily="34" charset="0"/>
              <a:buChar char="•"/>
            </a:pPr>
            <a:r>
              <a:rPr lang="en-US" dirty="0"/>
              <a:t>Severe TR 63.9%</a:t>
            </a:r>
          </a:p>
          <a:p>
            <a:pPr eaLnBrk="1" hangingPunct="1"/>
            <a:endParaRPr lang="en-US" dirty="0"/>
          </a:p>
        </p:txBody>
      </p:sp>
      <p:sp>
        <p:nvSpPr>
          <p:cNvPr id="5126" name="TextBox 6"/>
          <p:cNvSpPr txBox="1">
            <a:spLocks noChangeArrowheads="1"/>
          </p:cNvSpPr>
          <p:nvPr/>
        </p:nvSpPr>
        <p:spPr bwMode="auto">
          <a:xfrm>
            <a:off x="7391400" y="1371601"/>
            <a:ext cx="2819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buFont typeface="Arial" pitchFamily="34" charset="0"/>
              <a:buChar char="•"/>
            </a:pPr>
            <a:r>
              <a:rPr lang="en-US" dirty="0"/>
              <a:t>5223 VA patients</a:t>
            </a:r>
          </a:p>
          <a:p>
            <a:pPr eaLnBrk="1" hangingPunct="1">
              <a:buFont typeface="Arial" pitchFamily="34" charset="0"/>
              <a:buChar char="•"/>
            </a:pPr>
            <a:r>
              <a:rPr lang="en-US" dirty="0"/>
              <a:t>Follow up available for 4 years.</a:t>
            </a:r>
          </a:p>
        </p:txBody>
      </p:sp>
    </p:spTree>
    <p:extLst>
      <p:ext uri="{BB962C8B-B14F-4D97-AF65-F5344CB8AC3E}">
        <p14:creationId xmlns:p14="http://schemas.microsoft.com/office/powerpoint/2010/main" val="28313880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wipe(down)">
                                      <p:cBhvr>
                                        <p:cTn id="10" dur="500"/>
                                        <p:tgtEl>
                                          <p:spTgt spid="6">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wipe(down)">
                                      <p:cBhvr>
                                        <p:cTn id="13" dur="500"/>
                                        <p:tgtEl>
                                          <p:spTgt spid="6">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wipe(down)">
                                      <p:cBhvr>
                                        <p:cTn id="16" dur="500"/>
                                        <p:tgtEl>
                                          <p:spTgt spid="6">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wipe(down)">
                                      <p:cBhvr>
                                        <p:cTn id="19"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4345" y="0"/>
            <a:ext cx="7162800" cy="6850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124497" y="262759"/>
            <a:ext cx="3174124" cy="2585323"/>
          </a:xfrm>
          <a:prstGeom prst="rect">
            <a:avLst/>
          </a:prstGeom>
          <a:noFill/>
        </p:spPr>
        <p:txBody>
          <a:bodyPr wrap="square" rtlCol="0">
            <a:spAutoFit/>
          </a:bodyPr>
          <a:lstStyle/>
          <a:p>
            <a:pPr marL="285750" indent="-285750">
              <a:buFont typeface="Arial" panose="020B0604020202020204" pitchFamily="34" charset="0"/>
              <a:buChar char="•"/>
            </a:pPr>
            <a:r>
              <a:rPr lang="en-US" dirty="0"/>
              <a:t>NIS data 2004 to 2013 for isolated tricuspid valve surgery</a:t>
            </a:r>
          </a:p>
          <a:p>
            <a:pPr marL="285750" indent="-285750">
              <a:buFont typeface="Arial" panose="020B0604020202020204" pitchFamily="34" charset="0"/>
              <a:buChar char="•"/>
            </a:pPr>
            <a:r>
              <a:rPr lang="en-US" dirty="0"/>
              <a:t>Over this time period, a total of 5,005 surgeries performed</a:t>
            </a:r>
          </a:p>
          <a:p>
            <a:pPr marL="285750" indent="-285750">
              <a:buFont typeface="Arial" panose="020B0604020202020204" pitchFamily="34" charset="0"/>
              <a:buChar char="•"/>
            </a:pPr>
            <a:r>
              <a:rPr lang="en-US" dirty="0"/>
              <a:t>Although higher surgical volumes, mortality remained similar</a:t>
            </a:r>
          </a:p>
        </p:txBody>
      </p:sp>
    </p:spTree>
    <p:extLst>
      <p:ext uri="{BB962C8B-B14F-4D97-AF65-F5344CB8AC3E}">
        <p14:creationId xmlns:p14="http://schemas.microsoft.com/office/powerpoint/2010/main" val="3267352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algn="ctr"/>
            <a:r>
              <a:rPr lang="en-US" dirty="0"/>
              <a:t>The problem</a:t>
            </a:r>
          </a:p>
        </p:txBody>
      </p:sp>
      <p:sp>
        <p:nvSpPr>
          <p:cNvPr id="12" name="Text Placeholder 11"/>
          <p:cNvSpPr>
            <a:spLocks noGrp="1"/>
          </p:cNvSpPr>
          <p:nvPr>
            <p:ph type="body" idx="1"/>
          </p:nvPr>
        </p:nvSpPr>
        <p:spPr>
          <a:xfrm>
            <a:off x="4013913" y="926307"/>
            <a:ext cx="5157787" cy="823912"/>
          </a:xfrm>
        </p:spPr>
        <p:txBody>
          <a:bodyPr/>
          <a:lstStyle/>
          <a:p>
            <a:r>
              <a:rPr lang="en-US" dirty="0">
                <a:solidFill>
                  <a:srgbClr val="FFFF00"/>
                </a:solidFill>
              </a:rPr>
              <a:t>  </a:t>
            </a:r>
            <a:r>
              <a:rPr lang="en-US" dirty="0"/>
              <a:t>Severity of TR at Baseline</a:t>
            </a: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528112" y="2133600"/>
            <a:ext cx="4565319"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 Placeholder 12"/>
          <p:cNvSpPr>
            <a:spLocks noGrp="1"/>
          </p:cNvSpPr>
          <p:nvPr>
            <p:ph type="body" sz="quarter" idx="3"/>
          </p:nvPr>
        </p:nvSpPr>
        <p:spPr/>
        <p:txBody>
          <a:bodyPr/>
          <a:lstStyle/>
          <a:p>
            <a:pPr algn="ctr"/>
            <a:r>
              <a:rPr lang="en-US" dirty="0"/>
              <a:t>TR Improvement</a:t>
            </a:r>
          </a:p>
        </p:txBody>
      </p:sp>
      <p:pic>
        <p:nvPicPr>
          <p:cNvPr id="1027" name="Picture 3"/>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69026" y="2133600"/>
            <a:ext cx="4498975"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1600200" y="5898984"/>
            <a:ext cx="6629400"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197 patients undergoing </a:t>
            </a:r>
            <a:r>
              <a:rPr lang="en-US" dirty="0" err="1">
                <a:solidFill>
                  <a:schemeClr val="bg1"/>
                </a:solidFill>
              </a:rPr>
              <a:t>mitraclip</a:t>
            </a:r>
            <a:r>
              <a:rPr lang="en-US" dirty="0">
                <a:solidFill>
                  <a:schemeClr val="bg1"/>
                </a:solidFill>
              </a:rPr>
              <a:t>.</a:t>
            </a:r>
          </a:p>
          <a:p>
            <a:pPr marL="285750" indent="-285750">
              <a:buFont typeface="Arial" panose="020B0604020202020204" pitchFamily="34" charset="0"/>
              <a:buChar char="•"/>
            </a:pPr>
            <a:r>
              <a:rPr lang="en-US" dirty="0">
                <a:solidFill>
                  <a:schemeClr val="bg1"/>
                </a:solidFill>
              </a:rPr>
              <a:t>More than half found to have moderate/severe TR at baseline</a:t>
            </a:r>
          </a:p>
          <a:p>
            <a:pPr marL="285750" indent="-285750">
              <a:buFont typeface="Arial" panose="020B0604020202020204" pitchFamily="34" charset="0"/>
              <a:buChar char="•"/>
            </a:pPr>
            <a:endParaRPr lang="en-US" dirty="0">
              <a:solidFill>
                <a:schemeClr val="bg1"/>
              </a:solidFill>
            </a:endParaRPr>
          </a:p>
        </p:txBody>
      </p:sp>
      <p:sp>
        <p:nvSpPr>
          <p:cNvPr id="16" name="TextBox 15"/>
          <p:cNvSpPr txBox="1"/>
          <p:nvPr/>
        </p:nvSpPr>
        <p:spPr>
          <a:xfrm>
            <a:off x="6911865" y="6360649"/>
            <a:ext cx="5600700" cy="461665"/>
          </a:xfrm>
          <a:prstGeom prst="rect">
            <a:avLst/>
          </a:prstGeom>
          <a:noFill/>
        </p:spPr>
        <p:txBody>
          <a:bodyPr wrap="square" rtlCol="0">
            <a:spAutoFit/>
          </a:bodyPr>
          <a:lstStyle/>
          <a:p>
            <a:r>
              <a:rPr lang="en-US" sz="1200" dirty="0" err="1">
                <a:solidFill>
                  <a:schemeClr val="bg1"/>
                </a:solidFill>
              </a:rPr>
              <a:t>Yzeiraj</a:t>
            </a:r>
            <a:r>
              <a:rPr lang="en-US" sz="1200" dirty="0">
                <a:solidFill>
                  <a:schemeClr val="bg1"/>
                </a:solidFill>
              </a:rPr>
              <a:t>, E et al.  Tricuspid regurgitation is a predictor of mortality after percutaneous mitral valve edge-to-edge repair.  </a:t>
            </a:r>
            <a:r>
              <a:rPr lang="en-US" sz="1200" dirty="0" err="1">
                <a:solidFill>
                  <a:schemeClr val="bg1"/>
                </a:solidFill>
              </a:rPr>
              <a:t>Eurointervention</a:t>
            </a:r>
            <a:r>
              <a:rPr lang="en-US" sz="1200" dirty="0">
                <a:solidFill>
                  <a:schemeClr val="bg1"/>
                </a:solidFill>
              </a:rPr>
              <a:t> 2017; 12:e1817-1824</a:t>
            </a:r>
          </a:p>
        </p:txBody>
      </p:sp>
    </p:spTree>
    <p:extLst>
      <p:ext uri="{BB962C8B-B14F-4D97-AF65-F5344CB8AC3E}">
        <p14:creationId xmlns:p14="http://schemas.microsoft.com/office/powerpoint/2010/main" val="3711865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81200" y="2969"/>
            <a:ext cx="8229600" cy="1143000"/>
          </a:xfrm>
        </p:spPr>
        <p:txBody>
          <a:bodyPr/>
          <a:lstStyle/>
          <a:p>
            <a:r>
              <a:rPr lang="en-US" dirty="0"/>
              <a:t>The problem</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1" y="1371600"/>
            <a:ext cx="5166713"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7086600" y="1371600"/>
            <a:ext cx="32766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Inoperable patients from the PARTNER trial</a:t>
            </a:r>
          </a:p>
          <a:p>
            <a:pPr marL="285750" indent="-285750">
              <a:buFont typeface="Arial" panose="020B0604020202020204" pitchFamily="34" charset="0"/>
              <a:buChar char="•"/>
            </a:pPr>
            <a:r>
              <a:rPr lang="en-US" dirty="0"/>
              <a:t>Moderate/Severe TR associated with decreased survival</a:t>
            </a:r>
          </a:p>
        </p:txBody>
      </p:sp>
      <p:sp>
        <p:nvSpPr>
          <p:cNvPr id="10" name="TextBox 9"/>
          <p:cNvSpPr txBox="1"/>
          <p:nvPr/>
        </p:nvSpPr>
        <p:spPr>
          <a:xfrm>
            <a:off x="3886200" y="6400801"/>
            <a:ext cx="6781800" cy="461665"/>
          </a:xfrm>
          <a:prstGeom prst="rect">
            <a:avLst/>
          </a:prstGeom>
          <a:noFill/>
        </p:spPr>
        <p:txBody>
          <a:bodyPr wrap="square" rtlCol="0">
            <a:spAutoFit/>
          </a:bodyPr>
          <a:lstStyle/>
          <a:p>
            <a:r>
              <a:rPr lang="en-US" sz="1200" dirty="0" err="1">
                <a:solidFill>
                  <a:schemeClr val="bg1"/>
                </a:solidFill>
              </a:rPr>
              <a:t>Lindman</a:t>
            </a:r>
            <a:r>
              <a:rPr lang="en-US" sz="1200" dirty="0">
                <a:solidFill>
                  <a:schemeClr val="bg1"/>
                </a:solidFill>
              </a:rPr>
              <a:t> BR et al.  Effect of Tricuspid Regurgitation and the Right Heart on Survival After </a:t>
            </a:r>
            <a:r>
              <a:rPr lang="en-US" sz="1200" dirty="0" err="1">
                <a:solidFill>
                  <a:schemeClr val="bg1"/>
                </a:solidFill>
              </a:rPr>
              <a:t>Transcatheter</a:t>
            </a:r>
            <a:r>
              <a:rPr lang="en-US" sz="1200" dirty="0">
                <a:solidFill>
                  <a:schemeClr val="bg1"/>
                </a:solidFill>
              </a:rPr>
              <a:t> Aortic Valve Replacement.  </a:t>
            </a:r>
            <a:r>
              <a:rPr lang="en-US" sz="1200" dirty="0" err="1">
                <a:solidFill>
                  <a:schemeClr val="bg1"/>
                </a:solidFill>
              </a:rPr>
              <a:t>Circ</a:t>
            </a:r>
            <a:r>
              <a:rPr lang="en-US" sz="1200" dirty="0">
                <a:solidFill>
                  <a:schemeClr val="bg1"/>
                </a:solidFill>
              </a:rPr>
              <a:t> </a:t>
            </a:r>
            <a:r>
              <a:rPr lang="en-US" sz="1200" dirty="0" err="1">
                <a:solidFill>
                  <a:schemeClr val="bg1"/>
                </a:solidFill>
              </a:rPr>
              <a:t>Cardiovasc</a:t>
            </a:r>
            <a:r>
              <a:rPr lang="en-US" sz="1200" dirty="0">
                <a:solidFill>
                  <a:schemeClr val="bg1"/>
                </a:solidFill>
              </a:rPr>
              <a:t> </a:t>
            </a:r>
            <a:r>
              <a:rPr lang="en-US" sz="1200" dirty="0" err="1">
                <a:solidFill>
                  <a:schemeClr val="bg1"/>
                </a:solidFill>
              </a:rPr>
              <a:t>Interv</a:t>
            </a:r>
            <a:r>
              <a:rPr lang="en-US" sz="1200" dirty="0">
                <a:solidFill>
                  <a:schemeClr val="bg1"/>
                </a:solidFill>
              </a:rPr>
              <a:t>. 2015; 8: e020073</a:t>
            </a:r>
          </a:p>
        </p:txBody>
      </p:sp>
    </p:spTree>
    <p:extLst>
      <p:ext uri="{BB962C8B-B14F-4D97-AF65-F5344CB8AC3E}">
        <p14:creationId xmlns:p14="http://schemas.microsoft.com/office/powerpoint/2010/main" val="4127583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11972" y="221205"/>
            <a:ext cx="7091067" cy="5855745"/>
          </a:xfrm>
          <a:prstGeom prst="rect">
            <a:avLst/>
          </a:prstGeom>
        </p:spPr>
      </p:pic>
      <p:sp>
        <p:nvSpPr>
          <p:cNvPr id="6" name="TextBox 5"/>
          <p:cNvSpPr txBox="1"/>
          <p:nvPr/>
        </p:nvSpPr>
        <p:spPr>
          <a:xfrm>
            <a:off x="1019503" y="6432332"/>
            <a:ext cx="6285186" cy="276999"/>
          </a:xfrm>
          <a:prstGeom prst="rect">
            <a:avLst/>
          </a:prstGeom>
          <a:noFill/>
        </p:spPr>
        <p:txBody>
          <a:bodyPr wrap="square" rtlCol="0">
            <a:spAutoFit/>
          </a:bodyPr>
          <a:lstStyle/>
          <a:p>
            <a:r>
              <a:rPr lang="en-US" sz="1200" dirty="0">
                <a:solidFill>
                  <a:schemeClr val="bg1"/>
                </a:solidFill>
              </a:rPr>
              <a:t>George, I et al.  JTCVS Open 2020;2:14-9 2666-2736</a:t>
            </a:r>
          </a:p>
        </p:txBody>
      </p:sp>
    </p:spTree>
    <p:extLst>
      <p:ext uri="{BB962C8B-B14F-4D97-AF65-F5344CB8AC3E}">
        <p14:creationId xmlns:p14="http://schemas.microsoft.com/office/powerpoint/2010/main" val="757577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Evoque</a:t>
            </a:r>
            <a:r>
              <a:rPr lang="en-US" dirty="0"/>
              <a:t> </a:t>
            </a:r>
            <a:r>
              <a:rPr lang="en-US" dirty="0" err="1"/>
              <a:t>Transcatheter</a:t>
            </a:r>
            <a:r>
              <a:rPr lang="en-US" dirty="0"/>
              <a:t> Valve</a:t>
            </a:r>
          </a:p>
        </p:txBody>
      </p:sp>
      <p:pic>
        <p:nvPicPr>
          <p:cNvPr id="5" name="Content Placeholder 4"/>
          <p:cNvPicPr>
            <a:picLocks noGrp="1" noChangeAspect="1"/>
          </p:cNvPicPr>
          <p:nvPr>
            <p:ph idx="1"/>
          </p:nvPr>
        </p:nvPicPr>
        <p:blipFill>
          <a:blip r:embed="rId2"/>
          <a:stretch>
            <a:fillRect/>
          </a:stretch>
        </p:blipFill>
        <p:spPr>
          <a:xfrm>
            <a:off x="1082566" y="2364635"/>
            <a:ext cx="3726409" cy="2893447"/>
          </a:xfrm>
          <a:prstGeom prst="rect">
            <a:avLst/>
          </a:prstGeom>
        </p:spPr>
      </p:pic>
      <p:pic>
        <p:nvPicPr>
          <p:cNvPr id="1026" name="Picture 2" descr="The TRISCEND II Trial | Edwards Lifescien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331" y="1915747"/>
            <a:ext cx="5306796" cy="4440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581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SUMMARY</a:t>
            </a:r>
          </a:p>
        </p:txBody>
      </p:sp>
      <p:sp>
        <p:nvSpPr>
          <p:cNvPr id="3" name="Content Placeholder 2"/>
          <p:cNvSpPr>
            <a:spLocks noGrp="1"/>
          </p:cNvSpPr>
          <p:nvPr>
            <p:ph idx="1"/>
          </p:nvPr>
        </p:nvSpPr>
        <p:spPr/>
        <p:txBody>
          <a:bodyPr/>
          <a:lstStyle/>
          <a:p>
            <a:r>
              <a:rPr lang="en-US" dirty="0"/>
              <a:t>High index of suspicion for tricuspid valve disease</a:t>
            </a:r>
          </a:p>
          <a:p>
            <a:r>
              <a:rPr lang="en-US" dirty="0"/>
              <a:t>Referral to valve centers early to avoid excess </a:t>
            </a:r>
            <a:r>
              <a:rPr lang="en-US" dirty="0" err="1"/>
              <a:t>morbidty</a:t>
            </a:r>
            <a:r>
              <a:rPr lang="en-US" dirty="0"/>
              <a:t> and mortality</a:t>
            </a:r>
          </a:p>
          <a:p>
            <a:r>
              <a:rPr lang="en-US" dirty="0"/>
              <a:t>Most percutaneous therapies remain in early feasibility trials but some progressing to pivotal.</a:t>
            </a:r>
          </a:p>
          <a:p>
            <a:r>
              <a:rPr lang="en-US" dirty="0"/>
              <a:t>Continued awareness and the “forgotten valve” will be no longer forgotten!</a:t>
            </a:r>
          </a:p>
        </p:txBody>
      </p:sp>
    </p:spTree>
    <p:extLst>
      <p:ext uri="{BB962C8B-B14F-4D97-AF65-F5344CB8AC3E}">
        <p14:creationId xmlns:p14="http://schemas.microsoft.com/office/powerpoint/2010/main" val="3949734282"/>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Neill template 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1507</TotalTime>
  <Words>368</Words>
  <Application>Microsoft Office PowerPoint</Application>
  <PresentationFormat>Widescreen</PresentationFormat>
  <Paragraphs>44</Paragraphs>
  <Slides>10</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Calibri Light</vt:lpstr>
      <vt:lpstr>ITC Officina Serif</vt:lpstr>
      <vt:lpstr>Wingdings</vt:lpstr>
      <vt:lpstr>1_Office Theme</vt:lpstr>
      <vt:lpstr>ONeill template 2013</vt:lpstr>
      <vt:lpstr>PowerPoint Presentation</vt:lpstr>
      <vt:lpstr>Anatomic Challenges </vt:lpstr>
      <vt:lpstr>Tricuspid Regurgitation</vt:lpstr>
      <vt:lpstr>The problem</vt:lpstr>
      <vt:lpstr>PowerPoint Presentation</vt:lpstr>
      <vt:lpstr>The problem</vt:lpstr>
      <vt:lpstr>The problem</vt:lpstr>
      <vt:lpstr>PowerPoint Presentation</vt:lpstr>
      <vt:lpstr>Evoque Transcatheter Valve</vt:lpstr>
      <vt:lpstr>SUMMARY</vt:lpstr>
    </vt:vector>
  </TitlesOfParts>
  <Company>Henry Ford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O'neill, Brian P.</dc:creator>
  <cp:lastModifiedBy>O'Neill, William</cp:lastModifiedBy>
  <cp:revision>48</cp:revision>
  <dcterms:created xsi:type="dcterms:W3CDTF">2021-02-19T18:23:11Z</dcterms:created>
  <dcterms:modified xsi:type="dcterms:W3CDTF">2022-02-01T13:26:07Z</dcterms:modified>
</cp:coreProperties>
</file>