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21C14-6BBD-42C3-93C4-66B3F75BD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8276" y="2290916"/>
            <a:ext cx="9839324" cy="742950"/>
          </a:xfrm>
        </p:spPr>
        <p:txBody>
          <a:bodyPr/>
          <a:lstStyle/>
          <a:p>
            <a:r>
              <a:rPr lang="en-US" sz="4000" dirty="0"/>
              <a:t>What Goes Around Comes Around</a:t>
            </a:r>
            <a:br>
              <a:rPr lang="en-US" sz="4000" dirty="0"/>
            </a:br>
            <a:r>
              <a:rPr lang="en-US" sz="4000" dirty="0"/>
              <a:t>                   * PFO Closure *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E5BDA6-BF1A-4EBF-8303-A1355E54B8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16</a:t>
            </a:r>
            <a:r>
              <a:rPr lang="en-US" baseline="30000" dirty="0"/>
              <a:t>th</a:t>
            </a:r>
            <a:r>
              <a:rPr lang="en-US" dirty="0"/>
              <a:t> Biennial International Andreas </a:t>
            </a:r>
            <a:r>
              <a:rPr lang="en-US" dirty="0" err="1"/>
              <a:t>Gruentzig</a:t>
            </a:r>
            <a:r>
              <a:rPr lang="en-US" dirty="0"/>
              <a:t> Society Meeting</a:t>
            </a:r>
          </a:p>
          <a:p>
            <a:r>
              <a:rPr lang="en-US" dirty="0"/>
              <a:t>Punta Cana, Dominican Republic 2022</a:t>
            </a:r>
          </a:p>
        </p:txBody>
      </p:sp>
    </p:spTree>
    <p:extLst>
      <p:ext uri="{BB962C8B-B14F-4D97-AF65-F5344CB8AC3E}">
        <p14:creationId xmlns:p14="http://schemas.microsoft.com/office/powerpoint/2010/main" val="8384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different&#10;&#10;Description automatically generated">
            <a:extLst>
              <a:ext uri="{FF2B5EF4-FFF2-40B4-BE49-F238E27FC236}">
                <a16:creationId xmlns:a16="http://schemas.microsoft.com/office/drawing/2014/main" id="{B0E82FB3-66E8-4727-8C40-03042B14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520" y="3891025"/>
            <a:ext cx="3953313" cy="24894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1E136D-CED2-44F8-ADB3-B6ED32642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66" y="1486338"/>
            <a:ext cx="3678254" cy="4894141"/>
          </a:xfrm>
          <a:prstGeom prst="rect">
            <a:avLst/>
          </a:prstGeom>
        </p:spPr>
      </p:pic>
      <p:pic>
        <p:nvPicPr>
          <p:cNvPr id="11" name="Picture 10" descr="A person and person sitting at a table with a city skyline in the background&#10;&#10;Description automatically generated with low confidence">
            <a:extLst>
              <a:ext uri="{FF2B5EF4-FFF2-40B4-BE49-F238E27FC236}">
                <a16:creationId xmlns:a16="http://schemas.microsoft.com/office/drawing/2014/main" id="{FA44C9B3-F2C5-46B5-93AF-9732A5798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832" y="1486338"/>
            <a:ext cx="3678253" cy="48941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094BFE-E742-4FA2-8141-66641B896AF8}"/>
              </a:ext>
            </a:extLst>
          </p:cNvPr>
          <p:cNvSpPr txBox="1"/>
          <p:nvPr/>
        </p:nvSpPr>
        <p:spPr>
          <a:xfrm>
            <a:off x="4013200" y="721798"/>
            <a:ext cx="38988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King-Mills Device</a:t>
            </a:r>
          </a:p>
          <a:p>
            <a:r>
              <a:rPr lang="en-US" sz="3600" dirty="0">
                <a:solidFill>
                  <a:schemeClr val="bg1"/>
                </a:solidFill>
              </a:rPr>
              <a:t>     1972-1976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EB9899-F0BD-44E8-BA56-E3F5DB939F81}"/>
              </a:ext>
            </a:extLst>
          </p:cNvPr>
          <p:cNvSpPr txBox="1"/>
          <p:nvPr/>
        </p:nvSpPr>
        <p:spPr>
          <a:xfrm>
            <a:off x="4345863" y="2654710"/>
            <a:ext cx="3409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Birth of structural intervention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Cardiology</a:t>
            </a:r>
          </a:p>
        </p:txBody>
      </p:sp>
    </p:spTree>
    <p:extLst>
      <p:ext uri="{BB962C8B-B14F-4D97-AF65-F5344CB8AC3E}">
        <p14:creationId xmlns:p14="http://schemas.microsoft.com/office/powerpoint/2010/main" val="242760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72778-6DE1-4A2B-899B-87266B271FB9}"/>
              </a:ext>
            </a:extLst>
          </p:cNvPr>
          <p:cNvSpPr txBox="1"/>
          <p:nvPr/>
        </p:nvSpPr>
        <p:spPr>
          <a:xfrm>
            <a:off x="838200" y="729127"/>
            <a:ext cx="6231193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Statement of Problems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Identifying who benefits before events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“Round peg in a triangle“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Erosions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Thrombus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Infections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Arrhythmias (A Fib)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Radiation exposure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Patient Size+/- 500gm to 200 kg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Re-access LA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Hostile Groin environment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</a:rPr>
              <a:t>Cost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Inter-provider Variability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4C0CED93-094D-44B2-ACB3-4AF9FC3C7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158" y="2388658"/>
            <a:ext cx="4218312" cy="326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5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410FBB-BFB6-4537-8B7B-5FD271E10B42}"/>
              </a:ext>
            </a:extLst>
          </p:cNvPr>
          <p:cNvSpPr txBox="1"/>
          <p:nvPr/>
        </p:nvSpPr>
        <p:spPr>
          <a:xfrm>
            <a:off x="885825" y="533400"/>
            <a:ext cx="8836073" cy="541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Possible Solutions and Future Directions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Incremental Improvements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Pre-emptive screen for “important PFO”-What is that?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Anatomic visualization (3-D)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Minimizing inter-provider variability (C </a:t>
            </a:r>
            <a:r>
              <a:rPr lang="en-US" dirty="0" err="1">
                <a:solidFill>
                  <a:schemeClr val="bg1"/>
                </a:solidFill>
              </a:rPr>
              <a:t>vc</a:t>
            </a:r>
            <a:r>
              <a:rPr lang="en-US" dirty="0">
                <a:solidFill>
                  <a:schemeClr val="bg1"/>
                </a:solidFill>
              </a:rPr>
              <a:t> C…care teams)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Continued industry competition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Paradigm change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Completely right sided devices 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Absorbable devices 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Direct visualization-minimally invasive tools 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Fasteners/endo-anchors 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Adhesive chemistry and glue delivery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bg1"/>
                </a:solidFill>
              </a:rPr>
              <a:t>WGOCA:Patch</a:t>
            </a:r>
            <a:r>
              <a:rPr lang="en-US" dirty="0">
                <a:solidFill>
                  <a:schemeClr val="bg1"/>
                </a:solidFill>
              </a:rPr>
              <a:t> (polyurethane foam) 1999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3-D printing customization</a:t>
            </a:r>
          </a:p>
        </p:txBody>
      </p:sp>
      <p:pic>
        <p:nvPicPr>
          <p:cNvPr id="4" name="Picture 3" descr="A picture containing person, indoor, preparing&#10;&#10;Description automatically generated">
            <a:extLst>
              <a:ext uri="{FF2B5EF4-FFF2-40B4-BE49-F238E27FC236}">
                <a16:creationId xmlns:a16="http://schemas.microsoft.com/office/drawing/2014/main" id="{029362FC-12FB-4E99-A074-4AB7307A8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161" y="3165988"/>
            <a:ext cx="4316014" cy="28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06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71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7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569</TotalTime>
  <Words>146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Ion Boardroom</vt:lpstr>
      <vt:lpstr>What Goes Around Comes Around                    * PFO Closure *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Goes Around Comes Around                      PFO Closure </dc:title>
  <dc:creator>Gina Langlois</dc:creator>
  <cp:lastModifiedBy>Gina Langlois</cp:lastModifiedBy>
  <cp:revision>21</cp:revision>
  <dcterms:created xsi:type="dcterms:W3CDTF">2022-02-01T02:37:44Z</dcterms:created>
  <dcterms:modified xsi:type="dcterms:W3CDTF">2022-02-01T13:03:31Z</dcterms:modified>
</cp:coreProperties>
</file>