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sldIdLst>
    <p:sldId id="633" r:id="rId5"/>
    <p:sldId id="631" r:id="rId6"/>
    <p:sldId id="632" r:id="rId7"/>
    <p:sldId id="407" r:id="rId8"/>
    <p:sldId id="630" r:id="rId9"/>
    <p:sldId id="635" r:id="rId10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FAF5"/>
    <a:srgbClr val="D6D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113" autoAdjust="0"/>
  </p:normalViewPr>
  <p:slideViewPr>
    <p:cSldViewPr snapToGrid="0">
      <p:cViewPr varScale="1">
        <p:scale>
          <a:sx n="95" d="100"/>
          <a:sy n="95" d="100"/>
        </p:scale>
        <p:origin x="642" y="66"/>
      </p:cViewPr>
      <p:guideLst>
        <p:guide orient="horz" pos="110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E0C7B-020E-46CF-9AE7-B42B296F9AE6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4D1FD-84B4-4CC6-83FF-692A96B1D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966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  <a:lvl6pPr marL="1143000" indent="0" algn="ctr">
              <a:buNone/>
              <a:defRPr/>
            </a:lvl6pPr>
            <a:lvl7pPr marL="1371600" indent="0" algn="ctr">
              <a:buNone/>
              <a:defRPr/>
            </a:lvl7pPr>
            <a:lvl8pPr marL="1600200" indent="0" algn="ctr">
              <a:buNone/>
              <a:defRPr/>
            </a:lvl8pPr>
            <a:lvl9pPr marL="18288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590614B-DA2F-45A4-BEBC-C25CC058E6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86211-2213-4765-B7A1-039CA21FF96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841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851CDC-CE4C-4A7F-B295-B6DA591BA2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B65F0-9609-4ACB-94F0-54DECE6DC7A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6876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19" y="4406900"/>
            <a:ext cx="10363200" cy="1362075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19" y="2906712"/>
            <a:ext cx="10363200" cy="1500188"/>
          </a:xfrm>
        </p:spPr>
        <p:txBody>
          <a:bodyPr anchor="b"/>
          <a:lstStyle>
            <a:lvl1pPr marL="0" indent="0">
              <a:buNone/>
              <a:defRPr sz="1000">
                <a:latin typeface="+mj-lt"/>
              </a:defRPr>
            </a:lvl1pPr>
            <a:lvl2pPr marL="228600" indent="0">
              <a:buNone/>
              <a:defRPr sz="900"/>
            </a:lvl2pPr>
            <a:lvl3pPr marL="457200" indent="0">
              <a:buNone/>
              <a:defRPr sz="800"/>
            </a:lvl3pPr>
            <a:lvl4pPr marL="685800" indent="0">
              <a:buNone/>
              <a:defRPr sz="700"/>
            </a:lvl4pPr>
            <a:lvl5pPr marL="914400" indent="0">
              <a:buNone/>
              <a:defRPr sz="700"/>
            </a:lvl5pPr>
            <a:lvl6pPr marL="1143000" indent="0">
              <a:buNone/>
              <a:defRPr sz="700"/>
            </a:lvl6pPr>
            <a:lvl7pPr marL="1371600" indent="0">
              <a:buNone/>
              <a:defRPr sz="700"/>
            </a:lvl7pPr>
            <a:lvl8pPr marL="1600200" indent="0">
              <a:buNone/>
              <a:defRPr sz="700"/>
            </a:lvl8pPr>
            <a:lvl9pPr marL="1828800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52E0BEE-792D-48C8-998B-F63D18C885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566AD-63C9-469E-ADDA-3C56B1592F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825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4550" y="1574800"/>
            <a:ext cx="5213350" cy="4648200"/>
          </a:xfrm>
        </p:spPr>
        <p:txBody>
          <a:bodyPr/>
          <a:lstStyle>
            <a:lvl1pPr>
              <a:defRPr sz="1400">
                <a:latin typeface="+mj-lt"/>
              </a:defRPr>
            </a:lvl1pPr>
            <a:lvl2pPr>
              <a:defRPr sz="1200">
                <a:latin typeface="+mj-lt"/>
              </a:defRPr>
            </a:lvl2pPr>
            <a:lvl3pPr>
              <a:defRPr sz="1000">
                <a:latin typeface="+mj-lt"/>
              </a:defRPr>
            </a:lvl3pPr>
            <a:lvl4pPr>
              <a:defRPr sz="900">
                <a:latin typeface="+mj-lt"/>
              </a:defRPr>
            </a:lvl4pPr>
            <a:lvl5pPr>
              <a:defRPr sz="900">
                <a:latin typeface="+mj-lt"/>
              </a:defRPr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4100" y="1574800"/>
            <a:ext cx="5213350" cy="4648200"/>
          </a:xfrm>
        </p:spPr>
        <p:txBody>
          <a:bodyPr/>
          <a:lstStyle>
            <a:lvl1pPr>
              <a:defRPr sz="1400">
                <a:latin typeface="+mj-lt"/>
              </a:defRPr>
            </a:lvl1pPr>
            <a:lvl2pPr>
              <a:defRPr sz="1200">
                <a:latin typeface="+mj-lt"/>
              </a:defRPr>
            </a:lvl2pPr>
            <a:lvl3pPr>
              <a:defRPr sz="1000">
                <a:latin typeface="+mj-lt"/>
              </a:defRPr>
            </a:lvl3pPr>
            <a:lvl4pPr>
              <a:defRPr sz="900">
                <a:latin typeface="+mj-lt"/>
              </a:defRPr>
            </a:lvl4pPr>
            <a:lvl5pPr>
              <a:defRPr sz="900">
                <a:latin typeface="+mj-lt"/>
              </a:defRPr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C4214D-2C9F-4A5D-96B6-908E80F4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67495-3042-4013-9C1F-6189E39EA29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980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2"/>
            <a:ext cx="5387182" cy="639763"/>
          </a:xfrm>
        </p:spPr>
        <p:txBody>
          <a:bodyPr anchor="b"/>
          <a:lstStyle>
            <a:lvl1pPr marL="0" indent="0">
              <a:buNone/>
              <a:defRPr sz="1200" b="1">
                <a:latin typeface="+mj-lt"/>
              </a:defRPr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7182" cy="3951288"/>
          </a:xfrm>
        </p:spPr>
        <p:txBody>
          <a:bodyPr/>
          <a:lstStyle>
            <a:lvl1pPr>
              <a:defRPr sz="1200"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900">
                <a:latin typeface="+mj-lt"/>
              </a:defRPr>
            </a:lvl3pPr>
            <a:lvl4pPr>
              <a:defRPr sz="800">
                <a:latin typeface="+mj-lt"/>
              </a:defRPr>
            </a:lvl4pPr>
            <a:lvl5pPr>
              <a:defRPr sz="800">
                <a:latin typeface="+mj-lt"/>
              </a:defRPr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32" y="1535112"/>
            <a:ext cx="5388769" cy="639763"/>
          </a:xfrm>
        </p:spPr>
        <p:txBody>
          <a:bodyPr anchor="b"/>
          <a:lstStyle>
            <a:lvl1pPr marL="0" indent="0">
              <a:buNone/>
              <a:defRPr sz="1200" b="1">
                <a:latin typeface="+mj-lt"/>
              </a:defRPr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32" y="2174875"/>
            <a:ext cx="5388769" cy="3951288"/>
          </a:xfrm>
        </p:spPr>
        <p:txBody>
          <a:bodyPr/>
          <a:lstStyle>
            <a:lvl1pPr>
              <a:defRPr sz="1200"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900">
                <a:latin typeface="+mj-lt"/>
              </a:defRPr>
            </a:lvl3pPr>
            <a:lvl4pPr>
              <a:defRPr sz="800">
                <a:latin typeface="+mj-lt"/>
              </a:defRPr>
            </a:lvl4pPr>
            <a:lvl5pPr>
              <a:defRPr sz="800">
                <a:latin typeface="+mj-lt"/>
              </a:defRPr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8949F61-130A-4F47-8E60-45E35D015F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42A31-42A4-452D-9EB5-ED13A87CB1B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098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5709629-B6AC-46FF-84A7-9EF0A3AE14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EF283-46B3-43ED-9FFA-7B1CB311F2A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04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3798BC8A-7C69-491C-B120-EB092E25EF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4203C-B513-4134-8337-91292A533B5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56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819" cy="116205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469" y="273050"/>
            <a:ext cx="6815931" cy="58531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819" cy="46910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2440ED-F8A6-45E0-8623-099A810644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4C9CB-E57E-4C2B-994D-1B5407CF5E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22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982" y="4800600"/>
            <a:ext cx="7315200" cy="566738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982" y="612775"/>
            <a:ext cx="7315200" cy="41148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pPr lvl="0"/>
            <a:r>
              <a:rPr lang="en-US" noProof="0" dirty="0">
                <a:sym typeface="Helvetica Neue" charset="0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982" y="5367338"/>
            <a:ext cx="7315200" cy="8048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106642-A424-4C77-BE67-6A7EE33143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C85B7-7F87-4ABD-A39D-F432534FEC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074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155D717-C667-477E-BC70-77E0CEE030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B9094-D8F6-4F39-9F62-3DCD9310E59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253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1725" y="177800"/>
            <a:ext cx="2625725" cy="6045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4550" y="177800"/>
            <a:ext cx="7800975" cy="6045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8CD5A53-BF0D-481E-9742-DD3326CD6F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E526B-F1B1-4F1F-BB8D-A7C0A1BD20C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346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623BBF10-000C-41DB-B626-DA5CEBA49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44550" y="177800"/>
            <a:ext cx="10502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Raleway" panose="020B0503030101060003" pitchFamily="34" charset="0"/>
              </a:rPr>
              <a:t>Click to edit Master title style</a:t>
            </a:r>
          </a:p>
        </p:txBody>
      </p:sp>
      <p:pic>
        <p:nvPicPr>
          <p:cNvPr id="1028" name="Picture 3">
            <a:extLst>
              <a:ext uri="{FF2B5EF4-FFF2-40B4-BE49-F238E27FC236}">
                <a16:creationId xmlns:a16="http://schemas.microsoft.com/office/drawing/2014/main" id="{EC9114C5-7187-49EF-86B4-B6511223B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6307138"/>
            <a:ext cx="17684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4">
            <a:extLst>
              <a:ext uri="{FF2B5EF4-FFF2-40B4-BE49-F238E27FC236}">
                <a16:creationId xmlns:a16="http://schemas.microsoft.com/office/drawing/2014/main" id="{30AC3C00-9213-42EA-9062-7AD4AAD6F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44550" y="1574800"/>
            <a:ext cx="105029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Neue" charset="0"/>
              </a:rPr>
              <a:t>Edit Master text styles</a:t>
            </a:r>
          </a:p>
          <a:p>
            <a:pPr lvl="1"/>
            <a:r>
              <a:rPr lang="en-US" altLang="en-US">
                <a:sym typeface="Helvetica Neue" charset="0"/>
              </a:rPr>
              <a:t>Second level</a:t>
            </a:r>
          </a:p>
          <a:p>
            <a:pPr lvl="2"/>
            <a:r>
              <a:rPr lang="en-US" altLang="en-US">
                <a:sym typeface="Helvetica Neue" charset="0"/>
              </a:rPr>
              <a:t>Third level</a:t>
            </a:r>
          </a:p>
          <a:p>
            <a:pPr lvl="3"/>
            <a:r>
              <a:rPr lang="en-US" altLang="en-US">
                <a:sym typeface="Helvetica Neue" charset="0"/>
              </a:rPr>
              <a:t>Fourth level</a:t>
            </a:r>
          </a:p>
          <a:p>
            <a:pPr lvl="4"/>
            <a:r>
              <a:rPr lang="en-US" altLang="en-US">
                <a:sym typeface="Helvetica Neue" charset="0"/>
              </a:rPr>
              <a:t>Fifth level</a:t>
            </a:r>
            <a:endParaRPr lang="en-US" altLang="en-US" dirty="0">
              <a:sym typeface="Helvetica Neue" charset="0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83D01F65-A8B6-7C43-9E08-2E20695514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5979319" y="6540500"/>
            <a:ext cx="226219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ctr" eaLnBrk="1">
              <a:defRPr sz="1200" b="0">
                <a:latin typeface="+mj-lt"/>
                <a:ea typeface="ＭＳ Ｐゴシック" panose="020B0600070205080204" pitchFamily="34" charset="-128"/>
                <a:sym typeface="Helvetica Neue Light" panose="02000403000000020004" pitchFamily="2" charset="0"/>
              </a:defRPr>
            </a:lvl1pPr>
          </a:lstStyle>
          <a:p>
            <a:pPr>
              <a:defRPr/>
            </a:pPr>
            <a:fld id="{1E19F406-114C-4C5E-91B2-E3DE56C198A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6" name="Picture 5" descr="A group of palm trees on a beach&#10;&#10;Description automatically generated with medium confidence">
            <a:extLst>
              <a:ext uri="{FF2B5EF4-FFF2-40B4-BE49-F238E27FC236}">
                <a16:creationId xmlns:a16="http://schemas.microsoft.com/office/drawing/2014/main" id="{16D46A90-1D0D-457D-8BD7-0F996096BE7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226760" cy="816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412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12750" rtl="0" eaLnBrk="1" fontAlgn="base" hangingPunct="1">
        <a:spcBef>
          <a:spcPct val="0"/>
        </a:spcBef>
        <a:spcAft>
          <a:spcPct val="0"/>
        </a:spcAft>
        <a:defRPr sz="5600" b="1">
          <a:solidFill>
            <a:srgbClr val="5E5E5E"/>
          </a:solidFill>
          <a:latin typeface="+mj-lt"/>
          <a:ea typeface="MS PGothic" panose="020B0600070205080204" pitchFamily="34" charset="-128"/>
          <a:cs typeface="+mj-cs"/>
          <a:sym typeface="Raleway" panose="020B0503030101060003" pitchFamily="34" charset="0"/>
        </a:defRPr>
      </a:lvl1pPr>
      <a:lvl2pPr algn="ctr" defTabSz="412750" rtl="0" eaLnBrk="1" fontAlgn="base" hangingPunct="1">
        <a:spcBef>
          <a:spcPct val="0"/>
        </a:spcBef>
        <a:spcAft>
          <a:spcPct val="0"/>
        </a:spcAft>
        <a:defRPr sz="56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2pPr>
      <a:lvl3pPr algn="ctr" defTabSz="412750" rtl="0" eaLnBrk="1" fontAlgn="base" hangingPunct="1">
        <a:spcBef>
          <a:spcPct val="0"/>
        </a:spcBef>
        <a:spcAft>
          <a:spcPct val="0"/>
        </a:spcAft>
        <a:defRPr sz="56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3pPr>
      <a:lvl4pPr algn="ctr" defTabSz="412750" rtl="0" eaLnBrk="1" fontAlgn="base" hangingPunct="1">
        <a:spcBef>
          <a:spcPct val="0"/>
        </a:spcBef>
        <a:spcAft>
          <a:spcPct val="0"/>
        </a:spcAft>
        <a:defRPr sz="56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4pPr>
      <a:lvl5pPr algn="ctr" defTabSz="412750" rtl="0" eaLnBrk="1" fontAlgn="base" hangingPunct="1">
        <a:spcBef>
          <a:spcPct val="0"/>
        </a:spcBef>
        <a:spcAft>
          <a:spcPct val="0"/>
        </a:spcAft>
        <a:defRPr sz="56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5pPr>
      <a:lvl6pPr marL="228600" algn="ctr" defTabSz="412750" rtl="0" eaLnBrk="1" fontAlgn="base" hangingPunct="1">
        <a:spcBef>
          <a:spcPct val="0"/>
        </a:spcBef>
        <a:spcAft>
          <a:spcPct val="0"/>
        </a:spcAft>
        <a:defRPr sz="56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6pPr>
      <a:lvl7pPr marL="457200" algn="ctr" defTabSz="412750" rtl="0" eaLnBrk="1" fontAlgn="base" hangingPunct="1">
        <a:spcBef>
          <a:spcPct val="0"/>
        </a:spcBef>
        <a:spcAft>
          <a:spcPct val="0"/>
        </a:spcAft>
        <a:defRPr sz="56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7pPr>
      <a:lvl8pPr marL="685800" algn="ctr" defTabSz="412750" rtl="0" eaLnBrk="1" fontAlgn="base" hangingPunct="1">
        <a:spcBef>
          <a:spcPct val="0"/>
        </a:spcBef>
        <a:spcAft>
          <a:spcPct val="0"/>
        </a:spcAft>
        <a:defRPr sz="56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8pPr>
      <a:lvl9pPr marL="914400" algn="ctr" defTabSz="412750" rtl="0" eaLnBrk="1" fontAlgn="base" hangingPunct="1">
        <a:spcBef>
          <a:spcPct val="0"/>
        </a:spcBef>
        <a:spcAft>
          <a:spcPct val="0"/>
        </a:spcAft>
        <a:defRPr sz="56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9pPr>
    </p:titleStyle>
    <p:bodyStyle>
      <a:lvl1pPr marL="317500" indent="-317500" algn="l" defTabSz="412750" rtl="0" eaLnBrk="1" fontAlgn="base" hangingPunct="1">
        <a:spcBef>
          <a:spcPts val="2950"/>
        </a:spcBef>
        <a:spcAft>
          <a:spcPct val="0"/>
        </a:spcAft>
        <a:buSzPct val="125000"/>
        <a:buChar char="•"/>
        <a:defRPr sz="2600">
          <a:solidFill>
            <a:srgbClr val="000000"/>
          </a:solidFill>
          <a:latin typeface="+mj-lt"/>
          <a:ea typeface="MS PGothic" panose="020B0600070205080204" pitchFamily="34" charset="-128"/>
          <a:cs typeface="+mn-cs"/>
          <a:sym typeface="Helvetica Neue" charset="0"/>
        </a:defRPr>
      </a:lvl1pPr>
      <a:lvl2pPr marL="635000" indent="-317500" algn="l" defTabSz="412750" rtl="0" eaLnBrk="1" fontAlgn="base" hangingPunct="1">
        <a:spcBef>
          <a:spcPts val="2950"/>
        </a:spcBef>
        <a:spcAft>
          <a:spcPct val="0"/>
        </a:spcAft>
        <a:buSzPct val="125000"/>
        <a:buChar char="•"/>
        <a:defRPr sz="2600">
          <a:solidFill>
            <a:srgbClr val="000000"/>
          </a:solidFill>
          <a:latin typeface="+mj-lt"/>
          <a:ea typeface="Helvetica Neue" charset="0"/>
          <a:cs typeface="+mn-cs"/>
          <a:sym typeface="Helvetica Neue" charset="0"/>
        </a:defRPr>
      </a:lvl2pPr>
      <a:lvl3pPr marL="952500" indent="-317500" algn="l" defTabSz="412750" rtl="0" eaLnBrk="1" fontAlgn="base" hangingPunct="1">
        <a:spcBef>
          <a:spcPts val="2950"/>
        </a:spcBef>
        <a:spcAft>
          <a:spcPct val="0"/>
        </a:spcAft>
        <a:buSzPct val="125000"/>
        <a:buChar char="•"/>
        <a:defRPr sz="2600">
          <a:solidFill>
            <a:srgbClr val="000000"/>
          </a:solidFill>
          <a:latin typeface="+mj-lt"/>
          <a:ea typeface="Helvetica Neue" charset="0"/>
          <a:cs typeface="+mn-cs"/>
          <a:sym typeface="Helvetica Neue" charset="0"/>
        </a:defRPr>
      </a:lvl3pPr>
      <a:lvl4pPr marL="1270000" indent="-317500" algn="l" defTabSz="412750" rtl="0" eaLnBrk="1" fontAlgn="base" hangingPunct="1">
        <a:spcBef>
          <a:spcPts val="2950"/>
        </a:spcBef>
        <a:spcAft>
          <a:spcPct val="0"/>
        </a:spcAft>
        <a:buSzPct val="125000"/>
        <a:buChar char="•"/>
        <a:defRPr sz="2600">
          <a:solidFill>
            <a:srgbClr val="000000"/>
          </a:solidFill>
          <a:latin typeface="+mj-lt"/>
          <a:ea typeface="Helvetica Neue" charset="0"/>
          <a:cs typeface="+mn-cs"/>
          <a:sym typeface="Helvetica Neue" charset="0"/>
        </a:defRPr>
      </a:lvl4pPr>
      <a:lvl5pPr marL="1587500" indent="-317500" algn="l" defTabSz="412750" rtl="0" eaLnBrk="1" fontAlgn="base" hangingPunct="1">
        <a:spcBef>
          <a:spcPts val="2950"/>
        </a:spcBef>
        <a:spcAft>
          <a:spcPct val="0"/>
        </a:spcAft>
        <a:buSzPct val="125000"/>
        <a:buChar char="•"/>
        <a:defRPr sz="2600">
          <a:solidFill>
            <a:srgbClr val="000000"/>
          </a:solidFill>
          <a:latin typeface="+mj-lt"/>
          <a:ea typeface="Helvetica Neue" charset="0"/>
          <a:cs typeface="+mn-cs"/>
          <a:sym typeface="Helvetica Neue" charset="0"/>
        </a:defRPr>
      </a:lvl5pPr>
      <a:lvl6pPr marL="1816100" indent="-317500" algn="l" defTabSz="412750" rtl="0" eaLnBrk="1" fontAlgn="base" hangingPunct="1">
        <a:spcBef>
          <a:spcPts val="2950"/>
        </a:spcBef>
        <a:spcAft>
          <a:spcPct val="0"/>
        </a:spcAft>
        <a:buSzPct val="125000"/>
        <a:buChar char="•"/>
        <a:defRPr sz="26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6pPr>
      <a:lvl7pPr marL="2044700" indent="-317500" algn="l" defTabSz="412750" rtl="0" eaLnBrk="1" fontAlgn="base" hangingPunct="1">
        <a:spcBef>
          <a:spcPts val="2950"/>
        </a:spcBef>
        <a:spcAft>
          <a:spcPct val="0"/>
        </a:spcAft>
        <a:buSzPct val="125000"/>
        <a:buChar char="•"/>
        <a:defRPr sz="26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7pPr>
      <a:lvl8pPr marL="2273300" indent="-317500" algn="l" defTabSz="412750" rtl="0" eaLnBrk="1" fontAlgn="base" hangingPunct="1">
        <a:spcBef>
          <a:spcPts val="2950"/>
        </a:spcBef>
        <a:spcAft>
          <a:spcPct val="0"/>
        </a:spcAft>
        <a:buSzPct val="125000"/>
        <a:buChar char="•"/>
        <a:defRPr sz="26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8pPr>
      <a:lvl9pPr marL="2501900" indent="-317500" algn="l" defTabSz="412750" rtl="0" eaLnBrk="1" fontAlgn="base" hangingPunct="1">
        <a:spcBef>
          <a:spcPts val="2950"/>
        </a:spcBef>
        <a:spcAft>
          <a:spcPct val="0"/>
        </a:spcAft>
        <a:buSzPct val="125000"/>
        <a:buChar char="•"/>
        <a:defRPr sz="26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F496EF-6490-4E28-BE9E-5647546B6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217" y="1427414"/>
            <a:ext cx="11666862" cy="1501049"/>
          </a:xfrm>
        </p:spPr>
        <p:txBody>
          <a:bodyPr/>
          <a:lstStyle/>
          <a:p>
            <a:r>
              <a:rPr lang="en-US" sz="72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PCI 4 QOL IN SIHD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915D58E-190A-4BFF-85A7-4204622007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448" y="4038824"/>
            <a:ext cx="8534400" cy="17526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Kirk N. Garratt MSc MD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John H. Ammon Chair of Cardiology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Physician Executive, Center for Heart and Vascular Health</a:t>
            </a:r>
          </a:p>
          <a:p>
            <a:pPr>
              <a:spcBef>
                <a:spcPts val="600"/>
              </a:spcBef>
            </a:pP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ChristianaCare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Wilmington, 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591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FA8C2A2-1301-4458-ACDB-B750D0AE68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7" t="23624" r="22995" b="22865"/>
          <a:stretch/>
        </p:blipFill>
        <p:spPr bwMode="auto">
          <a:xfrm>
            <a:off x="688723" y="699429"/>
            <a:ext cx="4710224" cy="334223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06CDDDC-8BFD-489F-8F1A-45FBBB4BBFB5}"/>
              </a:ext>
            </a:extLst>
          </p:cNvPr>
          <p:cNvGrpSpPr/>
          <p:nvPr/>
        </p:nvGrpSpPr>
        <p:grpSpPr>
          <a:xfrm>
            <a:off x="393456" y="4286256"/>
            <a:ext cx="5369439" cy="1896995"/>
            <a:chOff x="474138" y="4286256"/>
            <a:chExt cx="5369439" cy="1896995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CE01BBAA-A110-456F-BE21-786D380C80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25" r="49887" b="26548"/>
            <a:stretch/>
          </p:blipFill>
          <p:spPr bwMode="auto">
            <a:xfrm>
              <a:off x="474138" y="4286256"/>
              <a:ext cx="2546380" cy="189699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3233DD98-4E64-4864-B3A9-FBA0234E7C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87" t="25125" b="26548"/>
            <a:stretch/>
          </p:blipFill>
          <p:spPr bwMode="auto">
            <a:xfrm>
              <a:off x="3297197" y="4286256"/>
              <a:ext cx="2546380" cy="1896995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74CEC6-421F-41C8-96EF-264A90E555BE}"/>
              </a:ext>
            </a:extLst>
          </p:cNvPr>
          <p:cNvGrpSpPr/>
          <p:nvPr/>
        </p:nvGrpSpPr>
        <p:grpSpPr>
          <a:xfrm>
            <a:off x="5871342" y="444356"/>
            <a:ext cx="6140900" cy="3597309"/>
            <a:chOff x="5843577" y="423250"/>
            <a:chExt cx="6335052" cy="389459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18FF089-C69A-4019-AFC2-B45A87F53ECC}"/>
                </a:ext>
              </a:extLst>
            </p:cNvPr>
            <p:cNvGrpSpPr/>
            <p:nvPr/>
          </p:nvGrpSpPr>
          <p:grpSpPr>
            <a:xfrm>
              <a:off x="5843577" y="423250"/>
              <a:ext cx="6335052" cy="3894593"/>
              <a:chOff x="5843577" y="480060"/>
              <a:chExt cx="6335052" cy="3894593"/>
            </a:xfrm>
          </p:grpSpPr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77389AF1-563D-443E-9AF6-0A399F9D5D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813" t="15391" r="11357" b="23467"/>
              <a:stretch/>
            </p:blipFill>
            <p:spPr bwMode="auto">
              <a:xfrm>
                <a:off x="5843577" y="480060"/>
                <a:ext cx="6335052" cy="389459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17C9C9A-0E54-4611-8024-78590F0779B2}"/>
                  </a:ext>
                </a:extLst>
              </p:cNvPr>
              <p:cNvSpPr/>
              <p:nvPr/>
            </p:nvSpPr>
            <p:spPr bwMode="auto">
              <a:xfrm>
                <a:off x="5843577" y="480060"/>
                <a:ext cx="6335052" cy="571500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8255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 charset="0"/>
                  <a:ea typeface="ＭＳ Ｐゴシック" charset="0"/>
                  <a:cs typeface="Helvetica Neue" charset="0"/>
                  <a:sym typeface="Helvetica Neue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A669001-4FA9-4376-9B4A-350C392FB9F5}"/>
                </a:ext>
              </a:extLst>
            </p:cNvPr>
            <p:cNvSpPr txBox="1"/>
            <p:nvPr/>
          </p:nvSpPr>
          <p:spPr>
            <a:xfrm>
              <a:off x="6038849" y="606130"/>
              <a:ext cx="60826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Improvement in SAQ Summary Score at 12 Months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E93B080-6D70-4ADB-9332-4E3CBA809D7F}"/>
              </a:ext>
            </a:extLst>
          </p:cNvPr>
          <p:cNvSpPr txBox="1"/>
          <p:nvPr/>
        </p:nvSpPr>
        <p:spPr>
          <a:xfrm>
            <a:off x="0" y="6400800"/>
            <a:ext cx="5020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Spertus JA.  AHA 2019, Philadelphia, PA</a:t>
            </a:r>
          </a:p>
          <a:p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Spertus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JA, et al.  NEJM 2020;doi:10.1056/NEJMoa1916370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095FEC-1687-44A9-8CF0-51C001B92AE3}"/>
              </a:ext>
            </a:extLst>
          </p:cNvPr>
          <p:cNvGrpSpPr/>
          <p:nvPr/>
        </p:nvGrpSpPr>
        <p:grpSpPr>
          <a:xfrm>
            <a:off x="6201852" y="4395132"/>
            <a:ext cx="5667221" cy="2462868"/>
            <a:chOff x="5970495" y="4395132"/>
            <a:chExt cx="5667221" cy="246286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64C1280-A554-4B3D-A605-6D308ADB42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46805"/>
            <a:stretch/>
          </p:blipFill>
          <p:spPr>
            <a:xfrm>
              <a:off x="5970495" y="4395132"/>
              <a:ext cx="3449256" cy="24628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621709-D4AC-4D7F-9BAC-D2B9C6905EB2}"/>
                </a:ext>
              </a:extLst>
            </p:cNvPr>
            <p:cNvSpPr txBox="1"/>
            <p:nvPr/>
          </p:nvSpPr>
          <p:spPr>
            <a:xfrm flipH="1">
              <a:off x="9419751" y="4634588"/>
              <a:ext cx="22179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>
                      <a:lumMod val="50000"/>
                    </a:schemeClr>
                  </a:solidFill>
                </a:rPr>
                <a:t>“Symptom-driven care pathway”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427EC6-8E90-4DF0-B1FC-37342F5CE3E7}"/>
              </a:ext>
            </a:extLst>
          </p:cNvPr>
          <p:cNvSpPr/>
          <p:nvPr/>
        </p:nvSpPr>
        <p:spPr bwMode="auto">
          <a:xfrm>
            <a:off x="1571825" y="2186890"/>
            <a:ext cx="9041405" cy="2553891"/>
          </a:xfrm>
          <a:prstGeom prst="roundRect">
            <a:avLst/>
          </a:prstGeom>
          <a:blipFill dpi="0" rotWithShape="1">
            <a:blip r:embed="rId6">
              <a:alphaModFix amt="90000"/>
            </a:blip>
            <a:srcRect/>
            <a:stretch>
              <a:fillRect/>
            </a:stretch>
          </a:blip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Raleway" panose="020B0503030101060003" pitchFamily="34" charset="0"/>
                <a:ea typeface="ＭＳ Ｐゴシック" charset="0"/>
                <a:cs typeface="Helvetica Neue" charset="0"/>
                <a:sym typeface="Helvetica Neue" charset="0"/>
              </a:rPr>
              <a:t>“The modest mean differences favoring the invasive strategy in the overall group reflected minimal differences among asymptomatic patients and larger differences among patients who had had angina at baseline.”</a:t>
            </a:r>
          </a:p>
        </p:txBody>
      </p:sp>
    </p:spTree>
    <p:extLst>
      <p:ext uri="{BB962C8B-B14F-4D97-AF65-F5344CB8AC3E}">
        <p14:creationId xmlns:p14="http://schemas.microsoft.com/office/powerpoint/2010/main" val="79343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7" b="22261"/>
          <a:stretch/>
        </p:blipFill>
        <p:spPr bwMode="auto">
          <a:xfrm>
            <a:off x="956548" y="862717"/>
            <a:ext cx="10271284" cy="510374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Connector 8"/>
          <p:cNvCxnSpPr/>
          <p:nvPr/>
        </p:nvCxnSpPr>
        <p:spPr bwMode="auto">
          <a:xfrm>
            <a:off x="3348990" y="3604260"/>
            <a:ext cx="0" cy="990600"/>
          </a:xfrm>
          <a:prstGeom prst="line">
            <a:avLst/>
          </a:prstGeom>
          <a:solidFill>
            <a:schemeClr val="accent1"/>
          </a:solidFill>
          <a:ln w="508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tx1">
                <a:alpha val="75000"/>
              </a:schemeClr>
            </a:outerShdw>
          </a:effectLst>
        </p:spPr>
      </p:cxnSp>
      <p:sp>
        <p:nvSpPr>
          <p:cNvPr id="8" name="TextBox 7"/>
          <p:cNvSpPr txBox="1"/>
          <p:nvPr/>
        </p:nvSpPr>
        <p:spPr>
          <a:xfrm>
            <a:off x="5596890" y="2195066"/>
            <a:ext cx="4838700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If you have angina weekly, you’re 3 times more likely to be angina-free if PCI is added to OMT.</a:t>
            </a:r>
          </a:p>
          <a:p>
            <a:pPr algn="ctr"/>
            <a:r>
              <a:rPr lang="en-US" sz="2400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NNT ≈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961FB3-275D-4D8D-A523-D344C2F2AEA3}"/>
              </a:ext>
            </a:extLst>
          </p:cNvPr>
          <p:cNvSpPr txBox="1"/>
          <p:nvPr/>
        </p:nvSpPr>
        <p:spPr>
          <a:xfrm>
            <a:off x="0" y="6400800"/>
            <a:ext cx="3445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Spertus JA.  AHA 2019, Philadelphia, PA</a:t>
            </a:r>
          </a:p>
        </p:txBody>
      </p:sp>
    </p:spTree>
    <p:extLst>
      <p:ext uri="{BB962C8B-B14F-4D97-AF65-F5344CB8AC3E}">
        <p14:creationId xmlns:p14="http://schemas.microsoft.com/office/powerpoint/2010/main" val="408345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7" b="22261"/>
          <a:stretch/>
        </p:blipFill>
        <p:spPr bwMode="auto">
          <a:xfrm>
            <a:off x="960358" y="847071"/>
            <a:ext cx="10271284" cy="510374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Connector 8"/>
          <p:cNvCxnSpPr/>
          <p:nvPr/>
        </p:nvCxnSpPr>
        <p:spPr bwMode="auto">
          <a:xfrm>
            <a:off x="3619408" y="3635485"/>
            <a:ext cx="0" cy="99060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66FF66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tx1">
                <a:alpha val="75000"/>
              </a:schemeClr>
            </a:outerShdw>
          </a:effectLst>
        </p:spPr>
      </p:cxnSp>
      <p:sp>
        <p:nvSpPr>
          <p:cNvPr id="8" name="TextBox 7"/>
          <p:cNvSpPr txBox="1"/>
          <p:nvPr/>
        </p:nvSpPr>
        <p:spPr>
          <a:xfrm>
            <a:off x="5592988" y="2192001"/>
            <a:ext cx="4838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If you have angina weekly, you’re 3 times more likely to be angina-free if PCI is added to OMT.</a:t>
            </a:r>
          </a:p>
          <a:p>
            <a:pPr algn="ctr"/>
            <a:r>
              <a:rPr lang="en-US" sz="2400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NNT ≈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036010-DD3B-4F11-85CD-CC0229E2682A}"/>
              </a:ext>
            </a:extLst>
          </p:cNvPr>
          <p:cNvSpPr txBox="1"/>
          <p:nvPr/>
        </p:nvSpPr>
        <p:spPr>
          <a:xfrm>
            <a:off x="0" y="6400800"/>
            <a:ext cx="3445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Spertus JA.  AHA 2019, Philadelphia, PA</a:t>
            </a:r>
          </a:p>
        </p:txBody>
      </p:sp>
    </p:spTree>
    <p:extLst>
      <p:ext uri="{BB962C8B-B14F-4D97-AF65-F5344CB8AC3E}">
        <p14:creationId xmlns:p14="http://schemas.microsoft.com/office/powerpoint/2010/main" val="30839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-4.81481E-6 L 0.06407 -0.113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7AE234-112E-49F1-889B-550E0F91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Debatable Questions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7AB116-F172-437C-BA00-3A3CCADA6BE0}"/>
              </a:ext>
            </a:extLst>
          </p:cNvPr>
          <p:cNvSpPr>
            <a:spLocks noGrp="1"/>
          </p:cNvSpPr>
          <p:nvPr>
            <p:ph idx="1"/>
          </p:nvPr>
        </p:nvSpPr>
        <p:spPr>
          <a:blipFill>
            <a:blip r:embed="rId2">
              <a:alphaModFix amt="74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Is there enough benefit in QOL to justify initial PCI?</a:t>
            </a:r>
          </a:p>
          <a:p>
            <a:pPr marL="831850" lvl="1" indent="-514350">
              <a:buFont typeface="+mj-lt"/>
              <a:buAutoNum type="alphaLcParenR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If yes, which patients?</a:t>
            </a:r>
          </a:p>
          <a:p>
            <a:pPr marL="831850" lvl="1" indent="-514350">
              <a:buFont typeface="+mj-lt"/>
              <a:buAutoNum type="alphaLcParenR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If yes, driven by angina or other factors?</a:t>
            </a:r>
          </a:p>
          <a:p>
            <a:pPr marL="831850" lvl="1" indent="-514350">
              <a:buFont typeface="+mj-lt"/>
              <a:buAutoNum type="alphaLcParenR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If no, when do you move to PCI?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Implicit in a “symptom-driven care pathway” is trust in reduction of harm events with OMT alone.  Is this reasonable?</a:t>
            </a:r>
          </a:p>
          <a:p>
            <a:pPr marL="831850" lvl="1" indent="-514350">
              <a:buFont typeface="+mj-lt"/>
              <a:buAutoNum type="alphaLcParenR"/>
            </a:pP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  <a:p>
            <a:pPr marL="831850" lvl="1" indent="-514350">
              <a:buFont typeface="+mj-lt"/>
              <a:buAutoNum type="alphaLcParenR"/>
            </a:pP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38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7AE234-112E-49F1-889B-550E0F91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Debatable Questions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C41CB5C-E84A-4E74-9245-64539232A9C5}"/>
              </a:ext>
            </a:extLst>
          </p:cNvPr>
          <p:cNvSpPr/>
          <p:nvPr/>
        </p:nvSpPr>
        <p:spPr bwMode="auto">
          <a:xfrm>
            <a:off x="615950" y="1752600"/>
            <a:ext cx="10960100" cy="4324588"/>
          </a:xfrm>
          <a:prstGeom prst="roundRect">
            <a:avLst/>
          </a:prstGeom>
          <a:blipFill dpi="0" rotWithShape="1">
            <a:blip r:embed="rId2">
              <a:alphaModFix amt="74000"/>
            </a:blip>
            <a:srcRect/>
            <a:stretch>
              <a:fillRect/>
            </a:stretch>
          </a:blip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endParaRPr lang="en-US" sz="32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en-US" sz="32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en-US" sz="32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en-US" sz="32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en-US" sz="32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en-US" sz="32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en-US" sz="32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EF28FD80-5670-40BB-BE3A-293C3CFBA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497" y="1861891"/>
            <a:ext cx="10502900" cy="4648200"/>
          </a:xfrm>
          <a:noFill/>
        </p:spPr>
        <p:txBody>
          <a:bodyPr/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Is there enough benefit in QOL to justify initial PCI?</a:t>
            </a:r>
          </a:p>
          <a:p>
            <a:pPr marL="831850" lvl="1" indent="-514350">
              <a:spcBef>
                <a:spcPts val="18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If yes, which patients?</a:t>
            </a:r>
          </a:p>
          <a:p>
            <a:pPr marL="831850" lvl="1" indent="-514350">
              <a:spcBef>
                <a:spcPts val="18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If yes, driven by angina or other factors?</a:t>
            </a:r>
          </a:p>
          <a:p>
            <a:pPr marL="831850" lvl="1" indent="-514350">
              <a:spcBef>
                <a:spcPts val="18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If no, when do you move to PCI?</a:t>
            </a:r>
          </a:p>
          <a:p>
            <a:pPr marL="514350" indent="-514350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Implicit in a “symptom-driven care pathway” is trust in reduction of harm events with OMT alone.  Is this reasonable?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1902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1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White">
  <a:themeElements>
    <a:clrScheme name="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FFFFFF"/>
      </a:accent3>
      <a:accent4>
        <a:srgbClr val="000000"/>
      </a:accent4>
      <a:accent5>
        <a:srgbClr val="AACEFF"/>
      </a:accent5>
      <a:accent6>
        <a:srgbClr val="13D1BB"/>
      </a:accent6>
      <a:hlink>
        <a:srgbClr val="0000FF"/>
      </a:hlink>
      <a:folHlink>
        <a:srgbClr val="FF00FF"/>
      </a:folHlink>
    </a:clrScheme>
    <a:fontScheme name="White">
      <a:majorFont>
        <a:latin typeface="Raleway"/>
        <a:ea typeface="ＭＳ Ｐゴシック"/>
        <a:cs typeface="Raleway"/>
      </a:majorFont>
      <a:minorFont>
        <a:latin typeface="Helvetica Neue"/>
        <a:ea typeface="ＭＳ Ｐゴシック"/>
        <a:cs typeface="Helvetica Neu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ChristianaCare_PowerPoint_Template" id="{B167A244-63B9-4A4E-8F19-4A2F04585662}" vid="{98AEEE72-5277-448D-81B1-A286CB97BF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E4395E707D464B90C1D997391FF609" ma:contentTypeVersion="8" ma:contentTypeDescription="Create a new document." ma:contentTypeScope="" ma:versionID="ba4d11022f3cde3db9c4d88c5a57f141">
  <xsd:schema xmlns:xsd="http://www.w3.org/2001/XMLSchema" xmlns:xs="http://www.w3.org/2001/XMLSchema" xmlns:p="http://schemas.microsoft.com/office/2006/metadata/properties" xmlns:ns3="591d62b9-6c80-4d03-b80e-d612f3076386" xmlns:ns4="01e09a0a-fdc6-4a2b-8549-6efbfe4d1d11" targetNamespace="http://schemas.microsoft.com/office/2006/metadata/properties" ma:root="true" ma:fieldsID="2802d405ab4c69c5b5ba5c2576327078" ns3:_="" ns4:_="">
    <xsd:import namespace="591d62b9-6c80-4d03-b80e-d612f3076386"/>
    <xsd:import namespace="01e09a0a-fdc6-4a2b-8549-6efbfe4d1d1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1d62b9-6c80-4d03-b80e-d612f307638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e09a0a-fdc6-4a2b-8549-6efbfe4d1d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890996-BED9-403F-AB55-998B848DF8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DD4D21-ABAB-444F-960D-E4468DE89AB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1e09a0a-fdc6-4a2b-8549-6efbfe4d1d1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91d62b9-6c80-4d03-b80e-d612f307638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601D707-86DA-4028-8458-55E52FD4FE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1d62b9-6c80-4d03-b80e-d612f3076386"/>
    <ds:schemaRef ds:uri="01e09a0a-fdc6-4a2b-8549-6efbfe4d1d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289</Words>
  <Application>Microsoft Office PowerPoint</Application>
  <PresentationFormat>Widescreen</PresentationFormat>
  <Paragraphs>33</Paragraphs>
  <Slides>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Helvetica Neue</vt:lpstr>
      <vt:lpstr>Raleway</vt:lpstr>
      <vt:lpstr>White</vt:lpstr>
      <vt:lpstr>PCI 4 QOL IN SIHD</vt:lpstr>
      <vt:lpstr>PowerPoint Presentation</vt:lpstr>
      <vt:lpstr>PowerPoint Presentation</vt:lpstr>
      <vt:lpstr>PowerPoint Presentation</vt:lpstr>
      <vt:lpstr>Debatable Questions</vt:lpstr>
      <vt:lpstr>Debatable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CABG &amp; Heart Failure  FY21 Readmission Update</dc:title>
  <dc:creator>Whitmarsh, Kelly A</dc:creator>
  <cp:lastModifiedBy>Garratt, Kirk Noel</cp:lastModifiedBy>
  <cp:revision>41</cp:revision>
  <dcterms:created xsi:type="dcterms:W3CDTF">2021-02-04T21:32:34Z</dcterms:created>
  <dcterms:modified xsi:type="dcterms:W3CDTF">2022-01-31T10:46:55Z</dcterms:modified>
</cp:coreProperties>
</file>