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132" r:id="rId2"/>
  </p:sldMasterIdLst>
  <p:notesMasterIdLst>
    <p:notesMasterId r:id="rId43"/>
  </p:notesMasterIdLst>
  <p:sldIdLst>
    <p:sldId id="262" r:id="rId3"/>
    <p:sldId id="1122" r:id="rId4"/>
    <p:sldId id="1171" r:id="rId5"/>
    <p:sldId id="1152" r:id="rId6"/>
    <p:sldId id="1153" r:id="rId7"/>
    <p:sldId id="1154" r:id="rId8"/>
    <p:sldId id="1155" r:id="rId9"/>
    <p:sldId id="1135" r:id="rId10"/>
    <p:sldId id="1169" r:id="rId11"/>
    <p:sldId id="1133" r:id="rId12"/>
    <p:sldId id="1134" r:id="rId13"/>
    <p:sldId id="1320" r:id="rId14"/>
    <p:sldId id="1321" r:id="rId15"/>
    <p:sldId id="1284" r:id="rId16"/>
    <p:sldId id="1138" r:id="rId17"/>
    <p:sldId id="1285" r:id="rId18"/>
    <p:sldId id="1286" r:id="rId19"/>
    <p:sldId id="1292" r:id="rId20"/>
    <p:sldId id="1295" r:id="rId21"/>
    <p:sldId id="1294" r:id="rId22"/>
    <p:sldId id="790" r:id="rId23"/>
    <p:sldId id="1129" r:id="rId24"/>
    <p:sldId id="1232" r:id="rId25"/>
    <p:sldId id="1128" r:id="rId26"/>
    <p:sldId id="1126" r:id="rId27"/>
    <p:sldId id="1242" r:id="rId28"/>
    <p:sldId id="1333" r:id="rId29"/>
    <p:sldId id="1334" r:id="rId30"/>
    <p:sldId id="1199" r:id="rId31"/>
    <p:sldId id="1217" r:id="rId32"/>
    <p:sldId id="1216" r:id="rId33"/>
    <p:sldId id="1209" r:id="rId34"/>
    <p:sldId id="1213" r:id="rId35"/>
    <p:sldId id="1200" r:id="rId36"/>
    <p:sldId id="1203" r:id="rId37"/>
    <p:sldId id="1206" r:id="rId38"/>
    <p:sldId id="1208" r:id="rId39"/>
    <p:sldId id="1218" r:id="rId40"/>
    <p:sldId id="1221" r:id="rId41"/>
    <p:sldId id="982" r:id="rId42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Medium" panose="020B06030201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8"/>
  </p:normalViewPr>
  <p:slideViewPr>
    <p:cSldViewPr>
      <p:cViewPr varScale="1">
        <p:scale>
          <a:sx n="71" d="100"/>
          <a:sy n="71" d="100"/>
        </p:scale>
        <p:origin x="1176" y="67"/>
      </p:cViewPr>
      <p:guideLst>
        <p:guide orient="horz" pos="2160"/>
        <p:guide pos="29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9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buClrTx/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buClrTx/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Click to edit Master text styles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buClrTx/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7775E77-899E-405C-BDCE-DDD5DA849CC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E21B94-EE6E-4DBD-A358-56D451AC05EF}" type="slidenum">
              <a:rPr lang="de-DE" altLang="de-DE" sz="1300" smtClean="0"/>
              <a:pPr>
                <a:spcBef>
                  <a:spcPct val="0"/>
                </a:spcBef>
              </a:pPr>
              <a:t>1</a:t>
            </a:fld>
            <a:endParaRPr lang="de-DE" altLang="de-DE" sz="13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80075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gray">
          <a:xfrm>
            <a:off x="1806575" y="3429000"/>
            <a:ext cx="0" cy="16573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0" y="6597650"/>
            <a:ext cx="9144000" cy="260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it-IT" altLang="en-US"/>
          </a:p>
        </p:txBody>
      </p:sp>
      <p:pic>
        <p:nvPicPr>
          <p:cNvPr id="6" name="Picture 32" descr="Asklepios Klinik St Georg in Hamburg-0001KOM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4" b="-2245"/>
          <a:stretch>
            <a:fillRect/>
          </a:stretch>
        </p:blipFill>
        <p:spPr bwMode="auto">
          <a:xfrm>
            <a:off x="4356100" y="5222875"/>
            <a:ext cx="176530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3" descr="hamburg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1"/>
          <a:stretch>
            <a:fillRect/>
          </a:stretch>
        </p:blipFill>
        <p:spPr bwMode="auto">
          <a:xfrm>
            <a:off x="7938" y="4724400"/>
            <a:ext cx="17510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4" descr="Sankt+Georg+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7" b="22174"/>
          <a:stretch>
            <a:fillRect/>
          </a:stretch>
        </p:blipFill>
        <p:spPr bwMode="auto">
          <a:xfrm>
            <a:off x="1766888" y="5227638"/>
            <a:ext cx="2517775" cy="1266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5" descr="261415367_3dcffb1a79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5232400"/>
            <a:ext cx="1871663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6" descr="011_14155_alsterdampfer_st_geor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/>
          <a:stretch>
            <a:fillRect/>
          </a:stretch>
        </p:blipFill>
        <p:spPr bwMode="auto">
          <a:xfrm>
            <a:off x="8172450" y="4867275"/>
            <a:ext cx="922338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Logo_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33375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908175" y="2492375"/>
            <a:ext cx="5903913" cy="677863"/>
          </a:xfrm>
        </p:spPr>
        <p:txBody>
          <a:bodyPr bIns="0"/>
          <a:lstStyle>
            <a:lvl1pPr>
              <a:buClr>
                <a:schemeClr val="accent1"/>
              </a:buClr>
              <a:defRPr sz="2800">
                <a:latin typeface="Franklin Gothic Demi" pitchFamily="34" charset="0"/>
              </a:defRPr>
            </a:lvl1pPr>
          </a:lstStyle>
          <a:p>
            <a:r>
              <a:rPr lang="de-DE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16113" y="3429000"/>
            <a:ext cx="5895975" cy="1439863"/>
          </a:xfrm>
        </p:spPr>
        <p:txBody>
          <a:bodyPr bIns="0"/>
          <a:lstStyle>
            <a:lvl1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600">
                <a:solidFill>
                  <a:schemeClr val="tx1"/>
                </a:solidFill>
                <a:latin typeface="Franklin Gothic Medium" pitchFamily="34" charset="0"/>
              </a:defRPr>
            </a:lvl1pPr>
          </a:lstStyle>
          <a:p>
            <a:r>
              <a:rPr lang="de-DE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3376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362794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27419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4064000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4713" y="1484313"/>
            <a:ext cx="4064000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262913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145807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1142502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376954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303804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2628686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368039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77025" y="404813"/>
            <a:ext cx="2071688" cy="57610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04813"/>
            <a:ext cx="6067425" cy="5761037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209454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404813"/>
            <a:ext cx="8291513" cy="5761037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3126990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</p:spTree>
    <p:extLst>
      <p:ext uri="{BB962C8B-B14F-4D97-AF65-F5344CB8AC3E}">
        <p14:creationId xmlns:p14="http://schemas.microsoft.com/office/powerpoint/2010/main" val="3892107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gray">
          <a:xfrm>
            <a:off x="1806575" y="3429000"/>
            <a:ext cx="0" cy="16573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0" y="6597650"/>
            <a:ext cx="9144000" cy="260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de-DE" altLang="de-DE" sz="1800"/>
          </a:p>
        </p:txBody>
      </p:sp>
      <p:sp>
        <p:nvSpPr>
          <p:cNvPr id="6" name="Picture 26" descr="Asklepios Klinik St Georg in Hamburg-0001KOMP"/>
          <p:cNvSpPr>
            <a:spLocks noChangeAspect="1" noChangeArrowheads="1"/>
          </p:cNvSpPr>
          <p:nvPr userDrawn="1"/>
        </p:nvSpPr>
        <p:spPr bwMode="auto">
          <a:xfrm>
            <a:off x="4356100" y="5080000"/>
            <a:ext cx="1765300" cy="13017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de-DE" altLang="de-DE" sz="1800"/>
          </a:p>
        </p:txBody>
      </p:sp>
      <p:sp>
        <p:nvSpPr>
          <p:cNvPr id="7" name="Picture 27" descr="hamburg1"/>
          <p:cNvSpPr>
            <a:spLocks noChangeAspect="1" noChangeArrowheads="1"/>
          </p:cNvSpPr>
          <p:nvPr userDrawn="1"/>
        </p:nvSpPr>
        <p:spPr bwMode="auto">
          <a:xfrm>
            <a:off x="7938" y="4581525"/>
            <a:ext cx="1751012" cy="18002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de-DE" altLang="de-DE" sz="1800"/>
          </a:p>
        </p:txBody>
      </p:sp>
      <p:sp>
        <p:nvSpPr>
          <p:cNvPr id="8" name="Picture 28" descr="Sankt+Georg+10"/>
          <p:cNvSpPr>
            <a:spLocks noChangeAspect="1" noChangeArrowheads="1"/>
          </p:cNvSpPr>
          <p:nvPr userDrawn="1"/>
        </p:nvSpPr>
        <p:spPr bwMode="auto">
          <a:xfrm>
            <a:off x="1766888" y="5084763"/>
            <a:ext cx="2517775" cy="1266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de-DE" altLang="de-DE" sz="1800"/>
          </a:p>
        </p:txBody>
      </p:sp>
      <p:sp>
        <p:nvSpPr>
          <p:cNvPr id="9" name="Picture 30" descr="011_14155_alsterdampfer_st_georg"/>
          <p:cNvSpPr>
            <a:spLocks noChangeAspect="1" noChangeArrowheads="1"/>
          </p:cNvSpPr>
          <p:nvPr userDrawn="1"/>
        </p:nvSpPr>
        <p:spPr bwMode="auto">
          <a:xfrm>
            <a:off x="8172450" y="4724400"/>
            <a:ext cx="922338" cy="16303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de-DE" altLang="de-DE" sz="1800"/>
          </a:p>
        </p:txBody>
      </p:sp>
      <p:pic>
        <p:nvPicPr>
          <p:cNvPr id="10" name="Picture 31" descr="Logo_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33375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6" descr="Asklepios Klinik St Georg in Hamburg-0001KOMP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4" b="-2245"/>
          <a:stretch>
            <a:fillRect/>
          </a:stretch>
        </p:blipFill>
        <p:spPr bwMode="auto">
          <a:xfrm>
            <a:off x="4508500" y="5232400"/>
            <a:ext cx="176530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" descr="hamburg1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1"/>
          <a:stretch>
            <a:fillRect/>
          </a:stretch>
        </p:blipFill>
        <p:spPr bwMode="auto">
          <a:xfrm>
            <a:off x="160338" y="4733925"/>
            <a:ext cx="17510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8" descr="Sankt+Georg+1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7" b="22174"/>
          <a:stretch>
            <a:fillRect/>
          </a:stretch>
        </p:blipFill>
        <p:spPr bwMode="auto">
          <a:xfrm>
            <a:off x="1919288" y="5237163"/>
            <a:ext cx="2517775" cy="1266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9" descr="261415367_3dcffb1a7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5241925"/>
            <a:ext cx="1871663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0" descr="011_14155_alsterdampfer_st_geor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/>
          <a:stretch>
            <a:fillRect/>
          </a:stretch>
        </p:blipFill>
        <p:spPr bwMode="auto">
          <a:xfrm>
            <a:off x="8324850" y="4876800"/>
            <a:ext cx="922338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908175" y="2492375"/>
            <a:ext cx="5903913" cy="677863"/>
          </a:xfrm>
        </p:spPr>
        <p:txBody>
          <a:bodyPr bIns="0"/>
          <a:lstStyle>
            <a:lvl1pPr>
              <a:buClr>
                <a:schemeClr val="accent1"/>
              </a:buClr>
              <a:defRPr sz="2800">
                <a:latin typeface="Franklin Gothic Demi" charset="0"/>
              </a:defRPr>
            </a:lvl1pPr>
          </a:lstStyle>
          <a:p>
            <a:pPr lvl="0"/>
            <a:r>
              <a:rPr lang="de-DE" noProof="0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16113" y="3429000"/>
            <a:ext cx="5895975" cy="1439863"/>
          </a:xfrm>
        </p:spPr>
        <p:txBody>
          <a:bodyPr bIns="0"/>
          <a:lstStyle>
            <a:lvl1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600">
                <a:solidFill>
                  <a:schemeClr val="tx1"/>
                </a:solidFill>
                <a:latin typeface="Franklin Gothic Medium" charset="0"/>
              </a:defRPr>
            </a:lvl1pPr>
          </a:lstStyle>
          <a:p>
            <a:pPr lvl="0"/>
            <a:r>
              <a:rPr lang="de-D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743989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8BC72-5B51-42FA-B818-1A9767E8F725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AFC2D-45A9-4A8C-8DDA-E3D50C945BC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032166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5108D-2F56-40E4-85DA-ADF9C5FBD079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D2288-D142-458D-B3DF-21F17B4EE7A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2033540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4064000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4713" y="1484313"/>
            <a:ext cx="4064000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1CB-E632-498D-8A9B-CD165003CA31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C5461-CBDA-4DF1-8946-947E460A98E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847951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2192-4392-4B13-BF46-AD19472605E3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ED95C-D465-40C3-9D04-4A576B1458A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147289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FDDC3-E6B2-4224-879F-140299126011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25909-A77C-40D6-88B1-134B7FF833F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0819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A4636-CDBC-4C1E-888B-F03FA72D036C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A5DA0-DA95-42ED-AF9E-42620D52841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949737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A4D9E-91AF-470A-BBDA-BAE0EBEBC3E6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06EC-DE1B-40E6-8AFE-D740671514C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8334128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8867C-CCF7-4814-A774-79A9A9323E03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4AA26-0BFC-47D6-93D9-5D74C558D20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056278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39618-EC6C-4331-A4B6-9AF8F1F9C094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2560F-4DAC-468B-B8A2-5746596E4EF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71001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77025" y="404813"/>
            <a:ext cx="2071688" cy="576103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04813"/>
            <a:ext cx="6067425" cy="576103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465C7-2014-43DD-8A53-FBB46CF35C22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342ED-0073-42AD-952D-B146E9582FA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2386078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404813"/>
            <a:ext cx="8291513" cy="57610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AFB67-0833-446B-ACA5-A7314E598768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72C6C-5A27-48C2-8AAD-2C698A12BE3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7558326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404813"/>
            <a:ext cx="6346825" cy="50323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8313" y="1484313"/>
            <a:ext cx="4064000" cy="22637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84713" y="1484313"/>
            <a:ext cx="4064000" cy="22637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8313" y="3900488"/>
            <a:ext cx="4064000" cy="22653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84713" y="3900488"/>
            <a:ext cx="4064000" cy="22653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466B-BE12-45AD-9B63-5E0218DFC6AF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DB567-EAB7-464B-A70E-D90469816B5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06743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latin typeface="Franklin Gothic Book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latin typeface="Franklin Gothic Book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838C0-29AE-436A-9C60-165DC6BC5A1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2637939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gray">
          <a:xfrm>
            <a:off x="6877050" y="0"/>
            <a:ext cx="19431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it-IT" altLang="en-US"/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97650"/>
            <a:ext cx="9144000" cy="260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>
                <a:solidFill>
                  <a:schemeClr val="tx1"/>
                </a:solidFill>
                <a:latin typeface="Franklin Gothic Medium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latin typeface="Arial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411413" y="6597650"/>
            <a:ext cx="5616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defRPr sz="1000">
                <a:solidFill>
                  <a:schemeClr val="bg1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Stent-based gene therapy</a:t>
            </a: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484313"/>
            <a:ext cx="82804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404813"/>
            <a:ext cx="63468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gray">
          <a:xfrm>
            <a:off x="468313" y="908050"/>
            <a:ext cx="6335712" cy="0"/>
          </a:xfrm>
          <a:prstGeom prst="line">
            <a:avLst/>
          </a:prstGeom>
          <a:noFill/>
          <a:ln w="9525">
            <a:solidFill>
              <a:srgbClr val="9B9F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1032" name="Picture 12" descr="Logo_1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15888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rgbClr val="006414"/>
        </a:buClr>
        <a:buFont typeface="Book Antiqua" panose="02040602050305030304" pitchFamily="18" charset="0"/>
        <a:buChar char="•"/>
        <a:defRPr sz="3200">
          <a:solidFill>
            <a:schemeClr val="accent2"/>
          </a:solidFill>
          <a:latin typeface="+mn-lt"/>
          <a:ea typeface="MS PGothic" pitchFamily="34" charset="-128"/>
          <a:cs typeface="MS PGothic" pitchFamily="34" charset="-128"/>
        </a:defRPr>
      </a:lvl1pPr>
      <a:lvl2pPr marL="1588" indent="455613" algn="l" rtl="0" eaLnBrk="0" fontAlgn="base" hangingPunct="0">
        <a:spcBef>
          <a:spcPct val="20000"/>
        </a:spcBef>
        <a:spcAft>
          <a:spcPct val="20000"/>
        </a:spcAft>
        <a:buClr>
          <a:srgbClr val="006414"/>
        </a:buClr>
        <a:buChar char="–"/>
        <a:defRPr sz="2800">
          <a:solidFill>
            <a:schemeClr val="tx1"/>
          </a:solidFill>
          <a:latin typeface="Book Antiqua" pitchFamily="18" charset="0"/>
          <a:ea typeface="MS PGothic" pitchFamily="34" charset="-128"/>
          <a:cs typeface="MS PGothic" charset="0"/>
        </a:defRPr>
      </a:lvl2pPr>
      <a:lvl3pPr marL="277813" indent="-274638" algn="l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Char char="•"/>
        <a:defRPr sz="2400">
          <a:solidFill>
            <a:schemeClr val="tx1"/>
          </a:solidFill>
          <a:latin typeface="Book Antiqua" pitchFamily="18" charset="0"/>
          <a:ea typeface="MS PGothic" pitchFamily="34" charset="-128"/>
          <a:cs typeface="MS PGothic" charset="0"/>
        </a:defRPr>
      </a:lvl3pPr>
      <a:lvl4pPr marL="539750" indent="-260350" algn="l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Font typeface="Book Antiqua" panose="02040602050305030304" pitchFamily="18" charset="0"/>
        <a:buChar char="–"/>
        <a:defRPr sz="2000">
          <a:solidFill>
            <a:schemeClr val="tx1"/>
          </a:solidFill>
          <a:latin typeface="Book Antiqua" pitchFamily="18" charset="0"/>
          <a:ea typeface="MS PGothic" pitchFamily="34" charset="-128"/>
          <a:cs typeface="MS PGothic" charset="0"/>
        </a:defRPr>
      </a:lvl4pPr>
      <a:lvl5pPr marL="806450" indent="-265113" algn="l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Font typeface="Book Antiqua" panose="02040602050305030304" pitchFamily="18" charset="0"/>
        <a:buChar char="–"/>
        <a:defRPr sz="2000">
          <a:solidFill>
            <a:schemeClr val="tx1"/>
          </a:solidFill>
          <a:latin typeface="Book Antiqua" pitchFamily="18" charset="0"/>
          <a:ea typeface="MS PGothic" pitchFamily="34" charset="-128"/>
          <a:cs typeface="MS PGothic" charset="0"/>
        </a:defRPr>
      </a:lvl5pPr>
      <a:lvl6pPr marL="12636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pitchFamily="18" charset="0"/>
        <a:buChar char="–"/>
        <a:defRPr>
          <a:solidFill>
            <a:schemeClr val="tx1"/>
          </a:solidFill>
          <a:latin typeface="Book Antiqua" pitchFamily="18" charset="0"/>
        </a:defRPr>
      </a:lvl6pPr>
      <a:lvl7pPr marL="17208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pitchFamily="18" charset="0"/>
        <a:buChar char="–"/>
        <a:defRPr>
          <a:solidFill>
            <a:schemeClr val="tx1"/>
          </a:solidFill>
          <a:latin typeface="Book Antiqua" pitchFamily="18" charset="0"/>
        </a:defRPr>
      </a:lvl7pPr>
      <a:lvl8pPr marL="21780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pitchFamily="18" charset="0"/>
        <a:buChar char="–"/>
        <a:defRPr>
          <a:solidFill>
            <a:schemeClr val="tx1"/>
          </a:solidFill>
          <a:latin typeface="Book Antiqua" pitchFamily="18" charset="0"/>
        </a:defRPr>
      </a:lvl8pPr>
      <a:lvl9pPr marL="26352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pitchFamily="18" charset="0"/>
        <a:buChar char="–"/>
        <a:defRPr>
          <a:solidFill>
            <a:schemeClr val="tx1"/>
          </a:solidFill>
          <a:latin typeface="Book Antiqu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/>
        </p:nvSpPr>
        <p:spPr bwMode="gray">
          <a:xfrm>
            <a:off x="6877050" y="0"/>
            <a:ext cx="1943100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chemeClr val="accent2"/>
              </a:buClr>
              <a:defRPr/>
            </a:pPr>
            <a:endParaRPr lang="de-DE" altLang="de-DE" sz="1800"/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gray">
          <a:xfrm>
            <a:off x="0" y="6597650"/>
            <a:ext cx="9144000" cy="260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defRPr sz="24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de-DE" sz="1800">
              <a:latin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68313" y="6597650"/>
            <a:ext cx="19050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defRPr sz="10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411515B8-4C08-45C0-B770-EE8DC9ED76CC}" type="datetime4">
              <a:rPr lang="de-DE" altLang="de-DE"/>
              <a:pPr>
                <a:defRPr/>
              </a:pPr>
              <a:t>26. Januar 2022</a:t>
            </a:fld>
            <a:endParaRPr lang="de-DE" altLang="de-DE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411413" y="6597650"/>
            <a:ext cx="5616575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defRPr sz="10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r>
              <a:rPr lang="de-DE" altLang="de-DE"/>
              <a:t>Titel der Präsentation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245475" y="6597650"/>
            <a:ext cx="503238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8D824442-8488-4ABF-BD0E-9E4C8FF2B47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484313"/>
            <a:ext cx="82804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2056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404813"/>
            <a:ext cx="63468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2057" name="Line 8"/>
          <p:cNvSpPr>
            <a:spLocks noChangeShapeType="1"/>
          </p:cNvSpPr>
          <p:nvPr/>
        </p:nvSpPr>
        <p:spPr bwMode="gray">
          <a:xfrm>
            <a:off x="468313" y="908050"/>
            <a:ext cx="6335712" cy="0"/>
          </a:xfrm>
          <a:prstGeom prst="line">
            <a:avLst/>
          </a:prstGeom>
          <a:noFill/>
          <a:ln w="9525">
            <a:solidFill>
              <a:srgbClr val="9B9F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2058" name="Picture 11" descr="Logo_1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15888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62" r:id="rId2"/>
    <p:sldLayoutId id="2147484463" r:id="rId3"/>
    <p:sldLayoutId id="2147484464" r:id="rId4"/>
    <p:sldLayoutId id="2147484465" r:id="rId5"/>
    <p:sldLayoutId id="2147484466" r:id="rId6"/>
    <p:sldLayoutId id="2147484467" r:id="rId7"/>
    <p:sldLayoutId id="2147484468" r:id="rId8"/>
    <p:sldLayoutId id="2147484469" r:id="rId9"/>
    <p:sldLayoutId id="2147484470" r:id="rId10"/>
    <p:sldLayoutId id="2147484471" r:id="rId11"/>
    <p:sldLayoutId id="2147484472" r:id="rId12"/>
    <p:sldLayoutId id="2147484473" r:id="rId13"/>
    <p:sldLayoutId id="2147484476" r:id="rId1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rgbClr val="006414"/>
        </a:buClr>
        <a:buFont typeface="Book Antiqua" panose="02040602050305030304" pitchFamily="18" charset="0"/>
        <a:defRPr>
          <a:solidFill>
            <a:schemeClr val="accent2"/>
          </a:solidFill>
          <a:latin typeface="+mn-lt"/>
          <a:ea typeface="MS PGothic" pitchFamily="34" charset="-128"/>
          <a:cs typeface="MS PGothic" charset="0"/>
        </a:defRPr>
      </a:lvl1pPr>
      <a:lvl2pPr marL="1588" indent="455613" algn="l" rtl="0" eaLnBrk="0" fontAlgn="base" hangingPunct="0">
        <a:spcBef>
          <a:spcPct val="20000"/>
        </a:spcBef>
        <a:spcAft>
          <a:spcPct val="20000"/>
        </a:spcAft>
        <a:buClr>
          <a:srgbClr val="006414"/>
        </a:buClr>
        <a:defRPr>
          <a:solidFill>
            <a:schemeClr val="tx1"/>
          </a:solidFill>
          <a:latin typeface="Book Antiqua" charset="0"/>
          <a:ea typeface="MS PGothic" pitchFamily="34" charset="-128"/>
          <a:cs typeface="MS PGothic" charset="0"/>
        </a:defRPr>
      </a:lvl2pPr>
      <a:lvl3pPr marL="277813" indent="-274638" algn="l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Char char="•"/>
        <a:defRPr>
          <a:solidFill>
            <a:schemeClr val="tx1"/>
          </a:solidFill>
          <a:latin typeface="Book Antiqua" charset="0"/>
          <a:ea typeface="MS PGothic" pitchFamily="34" charset="-128"/>
          <a:cs typeface="MS PGothic" charset="0"/>
        </a:defRPr>
      </a:lvl3pPr>
      <a:lvl4pPr marL="539750" indent="-260350" algn="l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Font typeface="Book Antiqua" panose="02040602050305030304" pitchFamily="18" charset="0"/>
        <a:buChar char="–"/>
        <a:defRPr>
          <a:solidFill>
            <a:schemeClr val="tx1"/>
          </a:solidFill>
          <a:latin typeface="Book Antiqua" charset="0"/>
          <a:ea typeface="MS PGothic" pitchFamily="34" charset="-128"/>
          <a:cs typeface="MS PGothic" charset="0"/>
        </a:defRPr>
      </a:lvl4pPr>
      <a:lvl5pPr marL="806450" indent="-265113" algn="l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Font typeface="Book Antiqua" panose="02040602050305030304" pitchFamily="18" charset="0"/>
        <a:buChar char="–"/>
        <a:defRPr>
          <a:solidFill>
            <a:schemeClr val="tx1"/>
          </a:solidFill>
          <a:latin typeface="Book Antiqua" charset="0"/>
          <a:ea typeface="MS PGothic" pitchFamily="34" charset="-128"/>
          <a:cs typeface="MS PGothic" charset="0"/>
        </a:defRPr>
      </a:lvl5pPr>
      <a:lvl6pPr marL="12636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charset="0"/>
        <a:buChar char="–"/>
        <a:defRPr>
          <a:solidFill>
            <a:schemeClr val="tx1"/>
          </a:solidFill>
          <a:latin typeface="Book Antiqua" charset="0"/>
          <a:ea typeface="+mn-ea"/>
        </a:defRPr>
      </a:lvl6pPr>
      <a:lvl7pPr marL="17208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charset="0"/>
        <a:buChar char="–"/>
        <a:defRPr>
          <a:solidFill>
            <a:schemeClr val="tx1"/>
          </a:solidFill>
          <a:latin typeface="Book Antiqua" charset="0"/>
          <a:ea typeface="+mn-ea"/>
        </a:defRPr>
      </a:lvl7pPr>
      <a:lvl8pPr marL="21780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charset="0"/>
        <a:buChar char="–"/>
        <a:defRPr>
          <a:solidFill>
            <a:schemeClr val="tx1"/>
          </a:solidFill>
          <a:latin typeface="Book Antiqua" charset="0"/>
          <a:ea typeface="+mn-ea"/>
        </a:defRPr>
      </a:lvl8pPr>
      <a:lvl9pPr marL="2635250" indent="-265113" algn="l" rtl="0" fontAlgn="base">
        <a:spcBef>
          <a:spcPct val="20000"/>
        </a:spcBef>
        <a:spcAft>
          <a:spcPct val="20000"/>
        </a:spcAft>
        <a:buClr>
          <a:schemeClr val="accent2"/>
        </a:buClr>
        <a:buFont typeface="Book Antiqua" charset="0"/>
        <a:buChar char="–"/>
        <a:defRPr>
          <a:solidFill>
            <a:schemeClr val="tx1"/>
          </a:solidFill>
          <a:latin typeface="Book Antiqua" charset="0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900238" y="2276475"/>
            <a:ext cx="6911975" cy="1393825"/>
          </a:xfrm>
        </p:spPr>
        <p:txBody>
          <a:bodyPr/>
          <a:lstStyle/>
          <a:p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en-US" altLang="de-DE" dirty="0" smtClean="0"/>
              <a:t>Topic #2: Aortic Frontiers: </a:t>
            </a:r>
            <a:br>
              <a:rPr lang="en-US" altLang="de-DE" dirty="0" smtClean="0"/>
            </a:br>
            <a:r>
              <a:rPr lang="en-US" altLang="de-DE" dirty="0" smtClean="0"/>
              <a:t>Will Branched Arch and </a:t>
            </a:r>
            <a:r>
              <a:rPr lang="en-US" altLang="de-DE" dirty="0" err="1" smtClean="0"/>
              <a:t>Thoraco</a:t>
            </a:r>
            <a:r>
              <a:rPr lang="en-US" altLang="de-DE" dirty="0" smtClean="0"/>
              <a:t>-abdominal Devices Outperform Surgery? 	</a:t>
            </a:r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916113" y="3933825"/>
            <a:ext cx="5895975" cy="1439863"/>
          </a:xfrm>
        </p:spPr>
        <p:txBody>
          <a:bodyPr/>
          <a:lstStyle/>
          <a:p>
            <a:pPr marL="0" indent="0" eaLnBrk="1" hangingPunct="1"/>
            <a:endParaRPr lang="de-DE" altLang="de-DE" dirty="0" smtClean="0"/>
          </a:p>
          <a:p>
            <a:pPr marL="0" indent="0" eaLnBrk="1" hangingPunct="1"/>
            <a:r>
              <a:rPr lang="de-DE" altLang="de-DE" dirty="0" smtClean="0"/>
              <a:t>Professor Sigrid Nikol</a:t>
            </a:r>
          </a:p>
          <a:p>
            <a:pPr marL="0" indent="0" eaLnBrk="1" hangingPunct="1"/>
            <a:r>
              <a:rPr lang="de-DE" altLang="de-DE" dirty="0" smtClean="0"/>
              <a:t>Klinische und </a:t>
            </a:r>
            <a:r>
              <a:rPr lang="de-DE" altLang="de-DE" dirty="0" err="1" smtClean="0"/>
              <a:t>Interventionelle</a:t>
            </a:r>
            <a:r>
              <a:rPr lang="de-DE" altLang="de-DE" dirty="0" smtClean="0"/>
              <a:t> Angiologie</a:t>
            </a:r>
          </a:p>
          <a:p>
            <a:pPr marL="0" indent="0" eaLnBrk="1" hangingPunct="1"/>
            <a:r>
              <a:rPr lang="de-DE" altLang="de-DE" dirty="0" smtClean="0"/>
              <a:t>Asklepios Klinik St. Georg</a:t>
            </a:r>
          </a:p>
          <a:p>
            <a:pPr marL="0" indent="0" eaLnBrk="1" hangingPunct="1"/>
            <a:r>
              <a:rPr lang="de-DE" altLang="de-DE" dirty="0" smtClean="0"/>
              <a:t>Hamburg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</a:t>
            </a:r>
            <a:r>
              <a:rPr lang="de-DE" dirty="0" smtClean="0"/>
              <a:t>rogress in </a:t>
            </a:r>
            <a:r>
              <a:rPr lang="de-DE" dirty="0" err="1" smtClean="0"/>
              <a:t>endovascular</a:t>
            </a:r>
            <a:r>
              <a:rPr lang="de-DE" dirty="0" smtClean="0"/>
              <a:t> </a:t>
            </a:r>
            <a:r>
              <a:rPr lang="de-DE" dirty="0" err="1" smtClean="0"/>
              <a:t>intervention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008" y="1628799"/>
            <a:ext cx="2952328" cy="444791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8" y="1484784"/>
            <a:ext cx="1727200" cy="19304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19408" y="3356992"/>
            <a:ext cx="17272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Century Gothic" panose="020B0502020202020204" pitchFamily="34" charset="0"/>
              </a:rPr>
              <a:t>1934 -2016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463" y="1594340"/>
            <a:ext cx="2896905" cy="448237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2" y="1395884"/>
            <a:ext cx="1168400" cy="20193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112" y="4531318"/>
            <a:ext cx="1828800" cy="170180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1835696" y="6220729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entury Gothic" panose="020B0502020202020204" pitchFamily="34" charset="0"/>
              </a:rPr>
              <a:t>1987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6106398" y="6219450"/>
            <a:ext cx="853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today</a:t>
            </a:r>
            <a:endParaRPr lang="de-DE" dirty="0"/>
          </a:p>
        </p:txBody>
      </p:sp>
      <p:cxnSp>
        <p:nvCxnSpPr>
          <p:cNvPr id="15" name="Gerade Verbindung mit Pfeil 14"/>
          <p:cNvCxnSpPr/>
          <p:nvPr/>
        </p:nvCxnSpPr>
        <p:spPr bwMode="auto">
          <a:xfrm>
            <a:off x="3995936" y="3726324"/>
            <a:ext cx="792088" cy="0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xtfeld 2"/>
          <p:cNvSpPr txBox="1"/>
          <p:nvPr/>
        </p:nvSpPr>
        <p:spPr>
          <a:xfrm>
            <a:off x="7122038" y="6233118"/>
            <a:ext cx="1684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Fusion-imaging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0695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Stroke</a:t>
            </a:r>
            <a:r>
              <a:rPr lang="de-DE" dirty="0"/>
              <a:t> </a:t>
            </a:r>
            <a:r>
              <a:rPr lang="de-DE" dirty="0" err="1" smtClean="0"/>
              <a:t>Risk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Chimneys</a:t>
            </a:r>
            <a:r>
              <a:rPr lang="de-DE" dirty="0" smtClean="0"/>
              <a:t>!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268760"/>
            <a:ext cx="8280400" cy="2352113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57200" y="4017453"/>
            <a:ext cx="849694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•Meta-analysis of 1725 open surgical, 931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94 chimney-EVAR patients undergoing repair of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juxtarenal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AAA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Chimney-EVAR has higher type I </a:t>
            </a:r>
            <a:r>
              <a:rPr lang="en-US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endoleak</a:t>
            </a:r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 </a:t>
            </a:r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(10%) than </a:t>
            </a:r>
            <a:r>
              <a:rPr lang="en-US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fEVAR</a:t>
            </a:r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(4.3%) (p=0.002)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Chimney-EVAR requires brachial access and manipulation from the arch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Chimney-EVAR has a higher stroke rate (3.2%) when compared to for open surgery (0.1%) and for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EVAR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(0.3%) (p&lt;0.01) 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41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</a:t>
            </a:r>
            <a:r>
              <a:rPr lang="de-DE" dirty="0" err="1" smtClean="0"/>
              <a:t>EVAR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4 FENs </a:t>
            </a:r>
            <a:r>
              <a:rPr lang="de-DE" dirty="0" smtClean="0"/>
              <a:t>– proper </a:t>
            </a:r>
            <a:r>
              <a:rPr lang="de-DE" dirty="0" err="1" smtClean="0"/>
              <a:t>planning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crucial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24744"/>
            <a:ext cx="3363480" cy="501934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411" y="980728"/>
            <a:ext cx="2094578" cy="551204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542" y="894506"/>
            <a:ext cx="2929458" cy="571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89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4 FEN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5" y="1556792"/>
            <a:ext cx="5198297" cy="496192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149" y="116632"/>
            <a:ext cx="3366727" cy="34142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198" y="3556000"/>
            <a:ext cx="3384153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35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fEVAR</a:t>
            </a:r>
            <a:r>
              <a:rPr lang="de-DE" dirty="0" smtClean="0"/>
              <a:t>: The </a:t>
            </a:r>
            <a:r>
              <a:rPr lang="de-DE" dirty="0" err="1" smtClean="0"/>
              <a:t>usual</a:t>
            </a:r>
            <a:r>
              <a:rPr lang="de-DE" dirty="0" smtClean="0"/>
              <a:t> </a:t>
            </a:r>
            <a:r>
              <a:rPr lang="de-DE" dirty="0" err="1" smtClean="0"/>
              <a:t>way</a:t>
            </a:r>
            <a:r>
              <a:rPr lang="de-DE" dirty="0" smtClean="0"/>
              <a:t>…  - 20 </a:t>
            </a:r>
            <a:r>
              <a:rPr lang="de-DE" dirty="0" err="1" smtClean="0"/>
              <a:t>to</a:t>
            </a:r>
            <a:r>
              <a:rPr lang="de-DE" dirty="0" smtClean="0"/>
              <a:t> 22 F </a:t>
            </a:r>
            <a:r>
              <a:rPr lang="de-DE" dirty="0" err="1" smtClean="0"/>
              <a:t>sheath</a:t>
            </a:r>
            <a:r>
              <a:rPr lang="de-DE" dirty="0"/>
              <a:t> </a:t>
            </a:r>
            <a:r>
              <a:rPr lang="de-DE" dirty="0" err="1" smtClean="0"/>
              <a:t>usual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48" y="980728"/>
            <a:ext cx="4461644" cy="563282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788024" y="3212976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20F </a:t>
            </a:r>
            <a:r>
              <a:rPr lang="de-DE" dirty="0" err="1" smtClean="0"/>
              <a:t>Dryseal</a:t>
            </a:r>
            <a:r>
              <a:rPr lang="de-DE" dirty="0" smtClean="0"/>
              <a:t> </a:t>
            </a:r>
            <a:r>
              <a:rPr lang="de-DE" dirty="0" err="1" smtClean="0"/>
              <a:t>sheath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3 7F </a:t>
            </a:r>
            <a:r>
              <a:rPr lang="de-DE" dirty="0" err="1" smtClean="0"/>
              <a:t>sheaths</a:t>
            </a:r>
            <a:r>
              <a:rPr lang="de-DE" dirty="0" smtClean="0"/>
              <a:t> for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cannulations</a:t>
            </a:r>
            <a:r>
              <a:rPr lang="de-DE" dirty="0" smtClean="0"/>
              <a:t> of </a:t>
            </a:r>
            <a:r>
              <a:rPr lang="de-DE" dirty="0" err="1" smtClean="0"/>
              <a:t>fenestrations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412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0"/>
            <a:ext cx="8280400" cy="346407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92" y="3464078"/>
            <a:ext cx="8284344" cy="318784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267744" y="260648"/>
            <a:ext cx="3632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New: </a:t>
            </a:r>
            <a:r>
              <a:rPr lang="de-DE" sz="2800" dirty="0" err="1" smtClean="0"/>
              <a:t>Preloaded</a:t>
            </a:r>
            <a:r>
              <a:rPr lang="de-DE" sz="2800" dirty="0" smtClean="0"/>
              <a:t> </a:t>
            </a:r>
            <a:r>
              <a:rPr lang="de-DE" sz="2800" dirty="0" err="1" smtClean="0"/>
              <a:t>renals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99636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Branched</a:t>
            </a:r>
            <a:r>
              <a:rPr lang="de-DE" dirty="0" smtClean="0"/>
              <a:t> </a:t>
            </a:r>
            <a:r>
              <a:rPr lang="de-DE" dirty="0" err="1" smtClean="0"/>
              <a:t>endoprosthesis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bEVAR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2517" y="0"/>
            <a:ext cx="5481483" cy="6858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51520" y="1700808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For larger </a:t>
            </a:r>
            <a:r>
              <a:rPr lang="de-DE" dirty="0" err="1" smtClean="0"/>
              <a:t>aortic</a:t>
            </a:r>
            <a:r>
              <a:rPr lang="de-DE" dirty="0" smtClean="0"/>
              <a:t> </a:t>
            </a:r>
            <a:r>
              <a:rPr lang="de-DE" dirty="0" err="1" smtClean="0"/>
              <a:t>diameters</a:t>
            </a:r>
            <a:r>
              <a:rPr lang="de-DE" dirty="0" smtClean="0"/>
              <a:t> </a:t>
            </a:r>
          </a:p>
          <a:p>
            <a:r>
              <a:rPr lang="de-DE" dirty="0" smtClean="0"/>
              <a:t>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visceral</a:t>
            </a:r>
            <a:r>
              <a:rPr lang="de-DE" dirty="0" smtClean="0"/>
              <a:t> </a:t>
            </a:r>
            <a:r>
              <a:rPr lang="de-DE" dirty="0" err="1" smtClean="0"/>
              <a:t>segment</a:t>
            </a:r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Cook T </a:t>
            </a:r>
            <a:r>
              <a:rPr lang="de-DE" dirty="0" err="1" smtClean="0"/>
              <a:t>branch</a:t>
            </a:r>
            <a:r>
              <a:rPr lang="de-DE" dirty="0" smtClean="0"/>
              <a:t>: off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shelf</a:t>
            </a:r>
            <a:r>
              <a:rPr lang="de-DE" dirty="0" smtClean="0"/>
              <a:t> !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7148"/>
            <a:ext cx="3662517" cy="234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21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6346825" cy="503237"/>
          </a:xfrm>
        </p:spPr>
        <p:txBody>
          <a:bodyPr/>
          <a:lstStyle/>
          <a:p>
            <a:r>
              <a:rPr lang="de-DE" dirty="0" smtClean="0"/>
              <a:t>Urgent </a:t>
            </a:r>
            <a:r>
              <a:rPr lang="de-DE" dirty="0" err="1" smtClean="0"/>
              <a:t>procedures</a:t>
            </a:r>
            <a:r>
              <a:rPr lang="de-DE" dirty="0" smtClean="0"/>
              <a:t>: T-Branch off-</a:t>
            </a:r>
            <a:r>
              <a:rPr lang="de-DE" dirty="0" err="1" smtClean="0"/>
              <a:t>the</a:t>
            </a:r>
            <a:r>
              <a:rPr lang="de-DE" dirty="0" smtClean="0"/>
              <a:t>-</a:t>
            </a:r>
            <a:r>
              <a:rPr lang="de-DE" dirty="0" err="1" smtClean="0"/>
              <a:t>shelf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6512" y="1241772"/>
            <a:ext cx="5328592" cy="493151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0"/>
            <a:ext cx="3816424" cy="68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49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258" y="247347"/>
            <a:ext cx="6346825" cy="503237"/>
          </a:xfrm>
        </p:spPr>
        <p:txBody>
          <a:bodyPr/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b="1" dirty="0"/>
              <a:t>Type IV </a:t>
            </a:r>
            <a:r>
              <a:rPr lang="de-DE" b="1" dirty="0" err="1"/>
              <a:t>thoracoabdominal</a:t>
            </a:r>
            <a:r>
              <a:rPr lang="de-DE" b="1" dirty="0"/>
              <a:t> </a:t>
            </a:r>
            <a:r>
              <a:rPr lang="de-DE" b="1" dirty="0" err="1" smtClean="0"/>
              <a:t>aneurysm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911431"/>
            <a:ext cx="3672408" cy="5973953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139952" y="2780928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de-DE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57mm</a:t>
            </a: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DE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asymptomatic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de-DE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History</a:t>
            </a:r>
            <a:r>
              <a:rPr lang="de-DE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</a:rPr>
              <a:t>of </a:t>
            </a:r>
            <a:r>
              <a:rPr lang="de-DE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infrarenal</a:t>
            </a: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</a:rPr>
              <a:t> EVAR 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History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of bilateral renal artery stenting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de-DE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Multiple </a:t>
            </a:r>
            <a:r>
              <a:rPr lang="de-DE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penetrating</a:t>
            </a: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aortic</a:t>
            </a: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b="1" dirty="0" err="1">
                <a:solidFill>
                  <a:srgbClr val="000000"/>
                </a:solidFill>
                <a:latin typeface="Calibri" panose="020F0502020204030204" pitchFamily="34" charset="0"/>
              </a:rPr>
              <a:t>ulcera</a:t>
            </a: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</a:rPr>
              <a:t> (PAU)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885083" y="6577607"/>
            <a:ext cx="1450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</a:rPr>
              <a:t>Kölbel T LINC 2021</a:t>
            </a:r>
            <a:endParaRPr 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392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Planning</a:t>
            </a:r>
            <a:r>
              <a:rPr lang="de-DE" dirty="0" smtClean="0"/>
              <a:t> </a:t>
            </a:r>
            <a:r>
              <a:rPr lang="de-DE" dirty="0" err="1" smtClean="0"/>
              <a:t>necessary</a:t>
            </a:r>
            <a:r>
              <a:rPr lang="de-DE" dirty="0" smtClean="0"/>
              <a:t>, - but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forgiving</a:t>
            </a:r>
            <a:r>
              <a:rPr lang="de-DE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</a:t>
            </a:r>
            <a:r>
              <a:rPr lang="de-DE" dirty="0" err="1" smtClean="0"/>
              <a:t>fEVAR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30382"/>
            <a:ext cx="2928428" cy="518508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926068"/>
            <a:ext cx="2304255" cy="5239236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83917" y="6147497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</a:rPr>
              <a:t>22F </a:t>
            </a:r>
            <a:r>
              <a:rPr lang="de-DE" dirty="0">
                <a:latin typeface="Arial" panose="020B0604020202020204" pitchFamily="34" charset="0"/>
              </a:rPr>
              <a:t>&gt; </a:t>
            </a:r>
            <a:r>
              <a:rPr lang="de-DE" dirty="0" smtClean="0">
                <a:latin typeface="Arial" panose="020B0604020202020204" pitchFamily="34" charset="0"/>
              </a:rPr>
              <a:t>14F            5F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3779912" y="1844824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34 mm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630612" y="4365104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38 mm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7227967" y="2708920"/>
            <a:ext cx="1493912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</a:rPr>
              <a:t>02:00</a:t>
            </a:r>
          </a:p>
          <a:p>
            <a:r>
              <a:rPr lang="de-DE" dirty="0">
                <a:latin typeface="Arial" panose="020B0604020202020204" pitchFamily="34" charset="0"/>
              </a:rPr>
              <a:t>01:00</a:t>
            </a:r>
          </a:p>
          <a:p>
            <a:r>
              <a:rPr lang="de-DE" dirty="0">
                <a:latin typeface="Arial" panose="020B0604020202020204" pitchFamily="34" charset="0"/>
              </a:rPr>
              <a:t>10:45</a:t>
            </a:r>
          </a:p>
          <a:p>
            <a:r>
              <a:rPr lang="de-DE" dirty="0">
                <a:latin typeface="Arial" panose="020B0604020202020204" pitchFamily="34" charset="0"/>
              </a:rPr>
              <a:t>03:00</a:t>
            </a:r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 bwMode="auto">
          <a:xfrm flipH="1">
            <a:off x="6156176" y="3861048"/>
            <a:ext cx="1008112" cy="144016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" name="Gerade Verbindung mit Pfeil 13"/>
          <p:cNvCxnSpPr/>
          <p:nvPr/>
        </p:nvCxnSpPr>
        <p:spPr bwMode="auto">
          <a:xfrm flipH="1">
            <a:off x="5652120" y="3620106"/>
            <a:ext cx="1575847" cy="168934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Gerade Verbindung mit Pfeil 15"/>
          <p:cNvCxnSpPr>
            <a:stCxn id="10" idx="1"/>
          </p:cNvCxnSpPr>
          <p:nvPr/>
        </p:nvCxnSpPr>
        <p:spPr bwMode="auto">
          <a:xfrm flipH="1" flipV="1">
            <a:off x="6084168" y="3284984"/>
            <a:ext cx="1143799" cy="104892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Gerade Verbindung mit Pfeil 17"/>
          <p:cNvCxnSpPr/>
          <p:nvPr/>
        </p:nvCxnSpPr>
        <p:spPr bwMode="auto">
          <a:xfrm flipH="1" flipV="1">
            <a:off x="6156176" y="2636912"/>
            <a:ext cx="1071791" cy="475155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feld 12"/>
          <p:cNvSpPr txBox="1"/>
          <p:nvPr/>
        </p:nvSpPr>
        <p:spPr>
          <a:xfrm>
            <a:off x="6885083" y="6577607"/>
            <a:ext cx="1450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</a:rPr>
              <a:t>Kölbel T LINC 2021</a:t>
            </a:r>
            <a:endParaRPr 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32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Long-term </a:t>
            </a:r>
            <a:r>
              <a:rPr lang="de-DE" dirty="0" err="1" smtClean="0"/>
              <a:t>results</a:t>
            </a:r>
            <a:r>
              <a:rPr lang="de-DE" dirty="0" smtClean="0"/>
              <a:t>:  </a:t>
            </a:r>
            <a:r>
              <a:rPr lang="de-DE" dirty="0" err="1"/>
              <a:t>f</a:t>
            </a:r>
            <a:r>
              <a:rPr lang="de-DE" dirty="0" err="1" smtClean="0"/>
              <a:t>EVAR</a:t>
            </a:r>
            <a:r>
              <a:rPr lang="de-DE" dirty="0" smtClean="0"/>
              <a:t> </a:t>
            </a:r>
            <a:r>
              <a:rPr lang="de-DE" dirty="0"/>
              <a:t>for </a:t>
            </a:r>
            <a:r>
              <a:rPr lang="de-DE" dirty="0" err="1"/>
              <a:t>juxtarenal</a:t>
            </a:r>
            <a:r>
              <a:rPr lang="de-DE" dirty="0"/>
              <a:t> </a:t>
            </a:r>
            <a:r>
              <a:rPr lang="de-DE" dirty="0" smtClean="0"/>
              <a:t>AAA</a:t>
            </a:r>
            <a:r>
              <a:rPr lang="de-DE" dirty="0"/>
              <a:t>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u="sng" dirty="0" err="1" smtClean="0"/>
              <a:t>Sveinsson</a:t>
            </a:r>
            <a:r>
              <a:rPr lang="de-DE" u="sng" dirty="0" smtClean="0"/>
              <a:t> M et al J </a:t>
            </a:r>
            <a:r>
              <a:rPr lang="de-DE" u="sng" dirty="0" err="1" smtClean="0"/>
              <a:t>Vasc</a:t>
            </a:r>
            <a:r>
              <a:rPr lang="de-DE" u="sng" dirty="0" smtClean="0"/>
              <a:t> </a:t>
            </a:r>
            <a:r>
              <a:rPr lang="de-DE" u="sng" dirty="0" err="1" smtClean="0"/>
              <a:t>Surg</a:t>
            </a:r>
            <a:r>
              <a:rPr lang="de-DE" u="sng" dirty="0" smtClean="0"/>
              <a:t> 2021:  </a:t>
            </a:r>
          </a:p>
          <a:p>
            <a:pPr>
              <a:buFontTx/>
              <a:buChar char="-"/>
            </a:pPr>
            <a:r>
              <a:rPr lang="de-DE" dirty="0" smtClean="0"/>
              <a:t>95 </a:t>
            </a:r>
            <a:r>
              <a:rPr lang="de-DE" dirty="0" err="1" smtClean="0"/>
              <a:t>pt</a:t>
            </a:r>
            <a:r>
              <a:rPr lang="de-DE" dirty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280 </a:t>
            </a:r>
            <a:r>
              <a:rPr lang="de-DE" dirty="0" err="1" smtClean="0"/>
              <a:t>fenestrations</a:t>
            </a:r>
            <a:r>
              <a:rPr lang="de-DE" dirty="0" smtClean="0"/>
              <a:t>, 2007 - 2011 </a:t>
            </a:r>
          </a:p>
          <a:p>
            <a:pPr>
              <a:buFontTx/>
              <a:buChar char="-"/>
            </a:pPr>
            <a:r>
              <a:rPr lang="de-DE" dirty="0" smtClean="0">
                <a:solidFill>
                  <a:srgbClr val="C00000"/>
                </a:solidFill>
              </a:rPr>
              <a:t>70 </a:t>
            </a:r>
            <a:r>
              <a:rPr lang="de-DE" dirty="0" err="1" smtClean="0">
                <a:solidFill>
                  <a:srgbClr val="C00000"/>
                </a:solidFill>
              </a:rPr>
              <a:t>reinterventions</a:t>
            </a:r>
            <a:r>
              <a:rPr lang="de-DE" dirty="0" smtClean="0">
                <a:solidFill>
                  <a:srgbClr val="C00000"/>
                </a:solidFill>
              </a:rPr>
              <a:t> at 21 </a:t>
            </a:r>
            <a:r>
              <a:rPr lang="de-DE" dirty="0">
                <a:solidFill>
                  <a:srgbClr val="C00000"/>
                </a:solidFill>
              </a:rPr>
              <a:t>± 3.97 </a:t>
            </a:r>
            <a:r>
              <a:rPr lang="de-DE" dirty="0" err="1" smtClean="0">
                <a:solidFill>
                  <a:srgbClr val="C00000"/>
                </a:solidFill>
              </a:rPr>
              <a:t>months</a:t>
            </a:r>
            <a:r>
              <a:rPr lang="de-DE" dirty="0" smtClean="0">
                <a:solidFill>
                  <a:srgbClr val="C00000"/>
                </a:solidFill>
              </a:rPr>
              <a:t>. </a:t>
            </a:r>
          </a:p>
          <a:p>
            <a:pPr>
              <a:buFontTx/>
              <a:buChar char="-"/>
            </a:pPr>
            <a:r>
              <a:rPr lang="en-US" dirty="0" smtClean="0"/>
              <a:t>5 pts </a:t>
            </a:r>
            <a:r>
              <a:rPr lang="en-US" dirty="0"/>
              <a:t>(5.3%) </a:t>
            </a:r>
            <a:r>
              <a:rPr lang="en-US" dirty="0" smtClean="0"/>
              <a:t>died </a:t>
            </a:r>
            <a:r>
              <a:rPr lang="en-US" dirty="0"/>
              <a:t>of aneurysm-related causes.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Overall </a:t>
            </a:r>
            <a:r>
              <a:rPr lang="en-US" dirty="0"/>
              <a:t>survival was 95.7% ± 2.1% at 1 year, 87.1% ± 3.5% at 3 years, and 71.0% ± 4.7% at 5 years.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stable or decreasing aortic diameter after treatment was seen in 91% of the cases.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mean glomerular filtration rate had decreased from 59.2 ± 14.9 mL/min/1.73 m</a:t>
            </a:r>
            <a:r>
              <a:rPr lang="en-US" baseline="30000" dirty="0"/>
              <a:t>2</a:t>
            </a:r>
            <a:r>
              <a:rPr lang="en-US" dirty="0"/>
              <a:t> preoperatively to 50.0 ± 18.6 mL/min/1.73 m</a:t>
            </a:r>
            <a:r>
              <a:rPr lang="en-US" baseline="30000" dirty="0"/>
              <a:t>2</a:t>
            </a:r>
            <a:r>
              <a:rPr lang="en-US" dirty="0"/>
              <a:t> at the end of follow-up.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821078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Long-term </a:t>
            </a:r>
            <a:r>
              <a:rPr lang="de-DE" dirty="0" err="1" smtClean="0"/>
              <a:t>results</a:t>
            </a:r>
            <a:r>
              <a:rPr lang="de-DE" dirty="0" smtClean="0"/>
              <a:t> </a:t>
            </a:r>
            <a:r>
              <a:rPr lang="de-DE" dirty="0" smtClean="0"/>
              <a:t> f/</a:t>
            </a:r>
            <a:r>
              <a:rPr lang="de-DE" dirty="0" err="1" smtClean="0"/>
              <a:t>bEVAR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3" y="1196752"/>
            <a:ext cx="8856984" cy="4681537"/>
          </a:xfrm>
        </p:spPr>
        <p:txBody>
          <a:bodyPr/>
          <a:lstStyle/>
          <a:p>
            <a:endParaRPr lang="en-US" b="1" dirty="0"/>
          </a:p>
          <a:p>
            <a:r>
              <a:rPr lang="en-US" u="sng" dirty="0" err="1" smtClean="0"/>
              <a:t>Zettervall</a:t>
            </a:r>
            <a:r>
              <a:rPr lang="en-US" u="sng" dirty="0" smtClean="0"/>
              <a:t> SL et al J </a:t>
            </a:r>
            <a:r>
              <a:rPr lang="en-US" u="sng" dirty="0" err="1" smtClean="0"/>
              <a:t>Vasc</a:t>
            </a:r>
            <a:r>
              <a:rPr lang="en-US" u="sng" dirty="0" smtClean="0"/>
              <a:t> </a:t>
            </a:r>
            <a:r>
              <a:rPr lang="en-US" u="sng" dirty="0" err="1" smtClean="0"/>
              <a:t>Surg</a:t>
            </a:r>
            <a:r>
              <a:rPr lang="en-US" u="sng" dirty="0" smtClean="0"/>
              <a:t> 2021:</a:t>
            </a:r>
          </a:p>
          <a:p>
            <a:r>
              <a:rPr lang="en-US" dirty="0" smtClean="0"/>
              <a:t>1681 </a:t>
            </a:r>
            <a:r>
              <a:rPr lang="en-US" dirty="0"/>
              <a:t>patients </a:t>
            </a:r>
            <a:r>
              <a:rPr lang="en-US" dirty="0" smtClean="0"/>
              <a:t>with F/BEVAR</a:t>
            </a:r>
            <a:r>
              <a:rPr lang="en-US" dirty="0"/>
              <a:t> </a:t>
            </a:r>
            <a:r>
              <a:rPr lang="en-US" dirty="0" smtClean="0"/>
              <a:t>2005-2020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385 </a:t>
            </a:r>
            <a:r>
              <a:rPr lang="en-US" dirty="0">
                <a:solidFill>
                  <a:srgbClr val="C00000"/>
                </a:solidFill>
              </a:rPr>
              <a:t>(23%) </a:t>
            </a:r>
            <a:r>
              <a:rPr lang="en-US" dirty="0" smtClean="0">
                <a:solidFill>
                  <a:srgbClr val="C00000"/>
                </a:solidFill>
              </a:rPr>
              <a:t>secondary </a:t>
            </a:r>
            <a:r>
              <a:rPr lang="en-US" dirty="0">
                <a:solidFill>
                  <a:srgbClr val="C00000"/>
                </a:solidFill>
              </a:rPr>
              <a:t>intervention </a:t>
            </a:r>
            <a:r>
              <a:rPr lang="en-US" dirty="0" smtClean="0">
                <a:solidFill>
                  <a:srgbClr val="C00000"/>
                </a:solidFill>
              </a:rPr>
              <a:t>with a mean follow-up of </a:t>
            </a:r>
            <a:r>
              <a:rPr lang="en-US" dirty="0">
                <a:solidFill>
                  <a:srgbClr val="C00000"/>
                </a:solidFill>
              </a:rPr>
              <a:t>23 months.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Freedom </a:t>
            </a:r>
            <a:r>
              <a:rPr lang="en-US" dirty="0"/>
              <a:t>from </a:t>
            </a:r>
            <a:r>
              <a:rPr lang="en-US" dirty="0" err="1"/>
              <a:t>reintervention</a:t>
            </a:r>
            <a:r>
              <a:rPr lang="en-US" dirty="0"/>
              <a:t> was 82% at 1-year and 59% at 5-year follow up.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majority of secondary interventions were </a:t>
            </a:r>
            <a:r>
              <a:rPr lang="en-US" dirty="0">
                <a:solidFill>
                  <a:srgbClr val="C00000"/>
                </a:solidFill>
              </a:rPr>
              <a:t>percutaneous (84%), minor (70%), and low magnitude (81%)</a:t>
            </a:r>
            <a:r>
              <a:rPr lang="en-US" dirty="0"/>
              <a:t>. Renal stenting (30%) and access related procedures (24%) were the most frequent percutaneous and open procedures, </a:t>
            </a:r>
            <a:r>
              <a:rPr lang="en-US" dirty="0" smtClean="0"/>
              <a:t>respectively.</a:t>
            </a:r>
          </a:p>
          <a:p>
            <a:r>
              <a:rPr lang="en-US" dirty="0" smtClean="0"/>
              <a:t>High </a:t>
            </a:r>
            <a:r>
              <a:rPr lang="en-US" dirty="0"/>
              <a:t>magnitude operations </a:t>
            </a:r>
            <a:r>
              <a:rPr lang="en-US" dirty="0" smtClean="0"/>
              <a:t>in </a:t>
            </a:r>
            <a:r>
              <a:rPr lang="en-US" dirty="0"/>
              <a:t>19% of </a:t>
            </a:r>
            <a:r>
              <a:rPr lang="en-US" dirty="0" smtClean="0"/>
              <a:t>pts</a:t>
            </a:r>
            <a:r>
              <a:rPr lang="en-US" dirty="0"/>
              <a:t>. Technical success was achieved for 94% of secondary interventions and mortality from secondary intervention was less than 1%. </a:t>
            </a: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Secondary </a:t>
            </a:r>
            <a:r>
              <a:rPr lang="en-US" dirty="0">
                <a:solidFill>
                  <a:srgbClr val="C00000"/>
                </a:solidFill>
              </a:rPr>
              <a:t>interventions as a whole were associated with improved long-term survival </a:t>
            </a:r>
            <a:r>
              <a:rPr lang="en-US" dirty="0"/>
              <a:t>(Hazard Ratio: 0.6 95% Confidence Interval: 0.5-0.7). In subgroup analysis, major (HR: 0.6, 95% CI 0.4-0.8), minor (HR: 0.6, 95% CI: 0.5-0.8), low magnitude (HR 0.5, 95% CI: 0.4-0.7), and percutaneous (HR: 0.6, 95% CI: 0.5-0.7) secondary interventions were associated with improved survival; however high magnitude (HR: 1.0, 95% CI: 0.7-1.5) and open secondary interventions (HR: 1.0, 95% CI: 0.7-1.5) were not. 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51521" y="93503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“Secondary interventions after fenestrated/branched aneurysm repairs are common and non-detrimental to long-term survival”</a:t>
            </a:r>
          </a:p>
        </p:txBody>
      </p:sp>
    </p:spTree>
    <p:extLst>
      <p:ext uri="{BB962C8B-B14F-4D97-AF65-F5344CB8AC3E}">
        <p14:creationId xmlns:p14="http://schemas.microsoft.com/office/powerpoint/2010/main" val="170467369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" t="1261" r="26533" b="25649"/>
          <a:stretch/>
        </p:blipFill>
        <p:spPr bwMode="auto">
          <a:xfrm>
            <a:off x="0" y="1"/>
            <a:ext cx="4702013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3350"/>
          <a:stretch/>
        </p:blipFill>
        <p:spPr>
          <a:xfrm>
            <a:off x="3203847" y="3573016"/>
            <a:ext cx="5940153" cy="328498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2564904"/>
            <a:ext cx="2341067" cy="75597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860032" y="1651316"/>
            <a:ext cx="3259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 smtClean="0"/>
              <a:t>Thoracic</a:t>
            </a:r>
            <a:r>
              <a:rPr lang="de-DE" sz="2800" dirty="0" smtClean="0"/>
              <a:t> </a:t>
            </a:r>
            <a:r>
              <a:rPr lang="de-DE" sz="2800" dirty="0" err="1" smtClean="0"/>
              <a:t>aneurysms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788122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dirty="0"/>
              <a:t> </a:t>
            </a:r>
            <a:r>
              <a:rPr lang="de-DE" b="1" dirty="0" err="1" smtClean="0"/>
              <a:t>bTEVAR</a:t>
            </a:r>
            <a:r>
              <a:rPr lang="de-DE" b="1" dirty="0" smtClean="0"/>
              <a:t> and </a:t>
            </a:r>
            <a:r>
              <a:rPr lang="de-DE" b="1" dirty="0" err="1" smtClean="0"/>
              <a:t>planned</a:t>
            </a:r>
            <a:r>
              <a:rPr lang="de-DE" b="1" dirty="0" smtClean="0"/>
              <a:t> </a:t>
            </a:r>
            <a:r>
              <a:rPr lang="de-DE" b="1" dirty="0" err="1" smtClean="0"/>
              <a:t>f</a:t>
            </a:r>
            <a:r>
              <a:rPr lang="de-DE" b="1" dirty="0" err="1" smtClean="0"/>
              <a:t>EVAR</a:t>
            </a:r>
            <a:r>
              <a:rPr lang="de-DE" b="1" dirty="0" smtClean="0"/>
              <a:t> </a:t>
            </a:r>
            <a:r>
              <a:rPr lang="de-DE" b="1" dirty="0"/>
              <a:t>(5 </a:t>
            </a:r>
            <a:r>
              <a:rPr lang="de-DE" b="1" dirty="0" err="1"/>
              <a:t>fen</a:t>
            </a:r>
            <a:r>
              <a:rPr lang="de-DE" b="1" dirty="0" smtClean="0"/>
              <a:t>) in Type </a:t>
            </a:r>
            <a:r>
              <a:rPr lang="de-DE" b="1" dirty="0"/>
              <a:t>V TAAA</a:t>
            </a:r>
            <a:endParaRPr lang="de-DE" dirty="0"/>
          </a:p>
        </p:txBody>
      </p:sp>
      <p:pic>
        <p:nvPicPr>
          <p:cNvPr id="13" name="Inhaltsplatzhalter 1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001" t="35448" r="61737" b="9950"/>
          <a:stretch/>
        </p:blipFill>
        <p:spPr>
          <a:xfrm>
            <a:off x="395536" y="1124743"/>
            <a:ext cx="3240360" cy="5449697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124743"/>
            <a:ext cx="3528392" cy="5474196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524328" y="2924944"/>
            <a:ext cx="153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Single </a:t>
            </a:r>
            <a:r>
              <a:rPr lang="de-DE" dirty="0" err="1" smtClean="0"/>
              <a:t>branch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6082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Aortic</a:t>
            </a:r>
            <a:r>
              <a:rPr lang="de-DE" dirty="0" smtClean="0"/>
              <a:t> </a:t>
            </a:r>
            <a:r>
              <a:rPr lang="de-DE" dirty="0" err="1" smtClean="0"/>
              <a:t>Arch</a:t>
            </a:r>
            <a:r>
              <a:rPr lang="de-DE" dirty="0" smtClean="0"/>
              <a:t> – </a:t>
            </a:r>
            <a:r>
              <a:rPr lang="de-DE" dirty="0" smtClean="0"/>
              <a:t>2 </a:t>
            </a:r>
            <a:r>
              <a:rPr lang="de-DE" dirty="0" err="1" smtClean="0"/>
              <a:t>branches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050"/>
            <a:ext cx="5724243" cy="594995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758" y="3071711"/>
            <a:ext cx="2826242" cy="378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83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Modular </a:t>
            </a:r>
            <a:r>
              <a:rPr lang="de-DE" dirty="0" err="1" smtClean="0"/>
              <a:t>systems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3565" t="36141" r="76738" b="4875"/>
          <a:stretch/>
        </p:blipFill>
        <p:spPr>
          <a:xfrm>
            <a:off x="25735" y="1673207"/>
            <a:ext cx="2962089" cy="518821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r="10038"/>
          <a:stretch/>
        </p:blipFill>
        <p:spPr>
          <a:xfrm>
            <a:off x="2971266" y="1687955"/>
            <a:ext cx="3256918" cy="517346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/>
          <a:srcRect r="7010"/>
          <a:stretch/>
        </p:blipFill>
        <p:spPr>
          <a:xfrm>
            <a:off x="6228184" y="1674357"/>
            <a:ext cx="2880320" cy="52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90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5410944" cy="791418"/>
          </a:xfrm>
        </p:spPr>
        <p:txBody>
          <a:bodyPr/>
          <a:lstStyle/>
          <a:p>
            <a:r>
              <a:rPr lang="de-DE" dirty="0" smtClean="0"/>
              <a:t>Case </a:t>
            </a:r>
            <a:r>
              <a:rPr lang="de-DE" dirty="0" err="1" smtClean="0"/>
              <a:t>example</a:t>
            </a:r>
            <a:r>
              <a:rPr lang="de-DE" dirty="0"/>
              <a:t> </a:t>
            </a:r>
            <a:r>
              <a:rPr lang="de-DE" dirty="0" smtClean="0"/>
              <a:t>of </a:t>
            </a:r>
            <a:r>
              <a:rPr lang="de-DE" dirty="0" err="1" smtClean="0"/>
              <a:t>postdissection</a:t>
            </a:r>
            <a:r>
              <a:rPr lang="de-DE" dirty="0" smtClean="0"/>
              <a:t> </a:t>
            </a:r>
            <a:r>
              <a:rPr lang="de-DE" dirty="0" err="1" smtClean="0"/>
              <a:t>aortic</a:t>
            </a:r>
            <a:r>
              <a:rPr lang="de-DE" dirty="0" smtClean="0"/>
              <a:t> </a:t>
            </a:r>
            <a:r>
              <a:rPr lang="de-DE" dirty="0" err="1" smtClean="0"/>
              <a:t>arch</a:t>
            </a:r>
            <a:r>
              <a:rPr lang="de-DE" dirty="0" smtClean="0"/>
              <a:t> </a:t>
            </a:r>
            <a:r>
              <a:rPr lang="de-DE" dirty="0" err="1" smtClean="0"/>
              <a:t>aneurysm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Stephan </a:t>
            </a:r>
            <a:r>
              <a:rPr lang="de-DE" dirty="0" err="1" smtClean="0"/>
              <a:t>Haulon</a:t>
            </a:r>
            <a:r>
              <a:rPr lang="de-DE" dirty="0" smtClean="0"/>
              <a:t>, LINC 2021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sz="1600" dirty="0" smtClean="0"/>
              <a:t>- </a:t>
            </a:r>
            <a:r>
              <a:rPr lang="de-DE" sz="1600" dirty="0" err="1" smtClean="0"/>
              <a:t>secondary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open </a:t>
            </a:r>
            <a:r>
              <a:rPr lang="de-DE" sz="1600" dirty="0" err="1" smtClean="0"/>
              <a:t>ascending</a:t>
            </a:r>
            <a:r>
              <a:rPr lang="de-DE" sz="1600" dirty="0" smtClean="0"/>
              <a:t> </a:t>
            </a:r>
            <a:r>
              <a:rPr lang="de-DE" sz="1600" dirty="0" err="1" smtClean="0"/>
              <a:t>repair</a:t>
            </a:r>
            <a:r>
              <a:rPr lang="de-DE" sz="1600" dirty="0" smtClean="0"/>
              <a:t> 3 </a:t>
            </a:r>
            <a:r>
              <a:rPr lang="de-DE" sz="1600" dirty="0" err="1" smtClean="0"/>
              <a:t>years</a:t>
            </a:r>
            <a:r>
              <a:rPr lang="de-DE" sz="1600" dirty="0" smtClean="0"/>
              <a:t> </a:t>
            </a:r>
            <a:r>
              <a:rPr lang="de-DE" sz="1600" dirty="0" err="1" smtClean="0"/>
              <a:t>before</a:t>
            </a:r>
            <a:endParaRPr lang="de-DE" sz="16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" y="1640005"/>
            <a:ext cx="5946024" cy="518441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8802"/>
            <a:ext cx="2984035" cy="675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19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plan?    1 FEN + 2 </a:t>
            </a:r>
            <a:r>
              <a:rPr lang="de-DE" dirty="0" err="1" smtClean="0"/>
              <a:t>inner</a:t>
            </a:r>
            <a:r>
              <a:rPr lang="de-DE" dirty="0" smtClean="0"/>
              <a:t> </a:t>
            </a:r>
            <a:r>
              <a:rPr lang="de-DE" dirty="0" err="1" smtClean="0"/>
              <a:t>branches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1560"/>
          <a:stretch/>
        </p:blipFill>
        <p:spPr>
          <a:xfrm>
            <a:off x="-36512" y="1294250"/>
            <a:ext cx="4543793" cy="558363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294250"/>
            <a:ext cx="4622004" cy="559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14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Proper </a:t>
            </a:r>
            <a:r>
              <a:rPr lang="de-DE" dirty="0" err="1" smtClean="0"/>
              <a:t>planning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arch</a:t>
            </a:r>
            <a:r>
              <a:rPr lang="de-DE" dirty="0" smtClean="0"/>
              <a:t> </a:t>
            </a:r>
            <a:r>
              <a:rPr lang="de-DE" dirty="0" err="1" smtClean="0"/>
              <a:t>even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crucial</a:t>
            </a:r>
            <a:r>
              <a:rPr lang="de-DE" dirty="0" smtClean="0"/>
              <a:t>……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b="6351"/>
          <a:stretch/>
        </p:blipFill>
        <p:spPr>
          <a:xfrm>
            <a:off x="35495" y="980729"/>
            <a:ext cx="4609657" cy="556085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255965"/>
            <a:ext cx="2664296" cy="52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04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el 1"/>
          <p:cNvSpPr>
            <a:spLocks noGrp="1" noChangeArrowheads="1"/>
          </p:cNvSpPr>
          <p:nvPr>
            <p:ph type="title"/>
          </p:nvPr>
        </p:nvSpPr>
        <p:spPr>
          <a:xfrm>
            <a:off x="457200" y="86887"/>
            <a:ext cx="6346825" cy="821163"/>
          </a:xfrm>
        </p:spPr>
        <p:txBody>
          <a:bodyPr/>
          <a:lstStyle/>
          <a:p>
            <a:r>
              <a:rPr lang="de-DE" altLang="de-DE" dirty="0" err="1" smtClean="0"/>
              <a:t>Helpful</a:t>
            </a:r>
            <a:r>
              <a:rPr lang="de-DE" altLang="de-DE" dirty="0" smtClean="0"/>
              <a:t>: </a:t>
            </a:r>
            <a:r>
              <a:rPr lang="de-DE" altLang="de-DE" dirty="0" err="1"/>
              <a:t>s</a:t>
            </a:r>
            <a:r>
              <a:rPr lang="de-DE" altLang="de-DE" dirty="0" err="1" smtClean="0"/>
              <a:t>teerable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guiding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sheaths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or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catheters</a:t>
            </a:r>
            <a:r>
              <a:rPr lang="de-DE" altLang="de-DE" dirty="0" smtClean="0"/>
              <a:t>                      for </a:t>
            </a:r>
            <a:r>
              <a:rPr lang="de-DE" altLang="de-DE" dirty="0" err="1" smtClean="0"/>
              <a:t>the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cannulation</a:t>
            </a:r>
            <a:r>
              <a:rPr lang="de-DE" altLang="de-DE" dirty="0" smtClean="0"/>
              <a:t> of </a:t>
            </a:r>
            <a:r>
              <a:rPr lang="de-DE" altLang="de-DE" dirty="0" err="1" smtClean="0"/>
              <a:t>fenestrations</a:t>
            </a:r>
            <a:r>
              <a:rPr lang="de-DE" altLang="de-DE" dirty="0" smtClean="0"/>
              <a:t> and </a:t>
            </a:r>
            <a:r>
              <a:rPr lang="de-DE" altLang="de-DE" dirty="0" err="1" smtClean="0"/>
              <a:t>branches</a:t>
            </a:r>
            <a:endParaRPr lang="de-DE" altLang="de-DE" dirty="0" smtClean="0"/>
          </a:p>
        </p:txBody>
      </p:sp>
      <p:pic>
        <p:nvPicPr>
          <p:cNvPr id="74755" name="Picture 2" descr="Dest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382162"/>
            <a:ext cx="63214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 descr="Destino Cur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3251200"/>
            <a:ext cx="662463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Textfeld 1"/>
          <p:cNvSpPr txBox="1">
            <a:spLocks noChangeArrowheads="1"/>
          </p:cNvSpPr>
          <p:nvPr/>
        </p:nvSpPr>
        <p:spPr bwMode="auto">
          <a:xfrm>
            <a:off x="1835696" y="2817824"/>
            <a:ext cx="105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de-DE" altLang="de-DE" sz="2800" dirty="0" err="1"/>
              <a:t>Oscor</a:t>
            </a:r>
            <a:endParaRPr lang="de-DE" altLang="de-DE" sz="28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2476" y="2620913"/>
            <a:ext cx="5401524" cy="42370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6750269" cy="503237"/>
          </a:xfrm>
        </p:spPr>
        <p:txBody>
          <a:bodyPr/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 </a:t>
            </a:r>
            <a:r>
              <a:rPr lang="de-DE" dirty="0" err="1" smtClean="0"/>
              <a:t>Ballonexpandable</a:t>
            </a:r>
            <a:r>
              <a:rPr lang="de-DE" dirty="0" smtClean="0"/>
              <a:t> </a:t>
            </a:r>
            <a:r>
              <a:rPr lang="de-DE" dirty="0" err="1" smtClean="0"/>
              <a:t>bridging</a:t>
            </a:r>
            <a:r>
              <a:rPr lang="de-DE" dirty="0" smtClean="0"/>
              <a:t> </a:t>
            </a:r>
            <a:r>
              <a:rPr lang="de-DE" dirty="0" err="1" smtClean="0"/>
              <a:t>stentgrafts</a:t>
            </a:r>
            <a:r>
              <a:rPr lang="de-DE" dirty="0" smtClean="0"/>
              <a:t>:  Stent </a:t>
            </a:r>
            <a:r>
              <a:rPr lang="de-DE" dirty="0" err="1"/>
              <a:t>Flexibility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91292"/>
            <a:ext cx="2895600" cy="345440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683568" y="908050"/>
            <a:ext cx="67687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AdvantaV12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was designed to conform to the vessel structure, flexible enough to be navigated to the iliac anatomy and to accommodate a 90-degree bend*.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841" y="2256369"/>
            <a:ext cx="5401208" cy="3483388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3772840" y="5688449"/>
            <a:ext cx="598373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Advanta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V12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conforming to tortuous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anatomy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199784" y="1214074"/>
            <a:ext cx="19442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*8-10mm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diameters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hteck 8"/>
          <p:cNvSpPr/>
          <p:nvPr/>
        </p:nvSpPr>
        <p:spPr>
          <a:xfrm>
            <a:off x="251520" y="557560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AdvantaV12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8x59mm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at ~90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bend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7207469" y="6577607"/>
            <a:ext cx="1757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chemeClr val="bg1"/>
                </a:solidFill>
              </a:rPr>
              <a:t>Koelbel</a:t>
            </a:r>
            <a:r>
              <a:rPr lang="de-DE" sz="1400" dirty="0" smtClean="0">
                <a:solidFill>
                  <a:schemeClr val="bg1"/>
                </a:solidFill>
              </a:rPr>
              <a:t> T LINC 2021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987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715537"/>
            <a:ext cx="6346825" cy="1240654"/>
          </a:xfrm>
        </p:spPr>
        <p:txBody>
          <a:bodyPr/>
          <a:lstStyle/>
          <a:p>
            <a:r>
              <a:rPr lang="de-DE" sz="24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Ballonexpandable</a:t>
            </a:r>
            <a: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</a:t>
            </a:r>
            <a:r>
              <a:rPr lang="de-DE" sz="24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bridging</a:t>
            </a:r>
            <a: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</a:t>
            </a:r>
            <a:r>
              <a:rPr lang="de-DE" sz="24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stentgrafts</a:t>
            </a:r>
            <a: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</a:t>
            </a:r>
            <a:r>
              <a:rPr lang="de-DE" sz="24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are</a:t>
            </a:r>
            <a: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</a:t>
            </a:r>
            <a:r>
              <a:rPr lang="de-DE" sz="24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key</a:t>
            </a:r>
            <a: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/>
            </a:r>
            <a:b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</a:br>
            <a:r>
              <a:rPr lang="de-DE" sz="2400" kern="1200" dirty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/>
            </a:r>
            <a:br>
              <a:rPr lang="de-DE" sz="2400" kern="1200" dirty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</a:br>
            <a: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/>
            </a:r>
            <a:br>
              <a:rPr lang="de-DE" sz="24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</a:br>
            <a:r>
              <a:rPr lang="de-DE" sz="20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Bentley </a:t>
            </a:r>
            <a:r>
              <a:rPr lang="de-DE" sz="2000" kern="1200" dirty="0" err="1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BeGraft</a:t>
            </a:r>
            <a:r>
              <a:rPr lang="de-DE" sz="2000" kern="1200" dirty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</a:t>
            </a:r>
            <a:r>
              <a:rPr lang="de-DE" sz="20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peripheral</a:t>
            </a:r>
            <a:r>
              <a:rPr lang="de-DE" sz="20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– </a:t>
            </a:r>
            <a:r>
              <a:rPr lang="de-DE" sz="20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lower</a:t>
            </a:r>
            <a:r>
              <a:rPr lang="de-DE" sz="2000" kern="1200" dirty="0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 </a:t>
            </a:r>
            <a:r>
              <a:rPr lang="de-DE" sz="2000" kern="12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cs typeface="+mn-cs"/>
              </a:rPr>
              <a:t>profile</a:t>
            </a:r>
            <a:endParaRPr lang="de-DE" sz="2000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00" t="29128" r="27831" b="16762"/>
          <a:stretch/>
        </p:blipFill>
        <p:spPr>
          <a:xfrm>
            <a:off x="-164590" y="1973311"/>
            <a:ext cx="9417110" cy="411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88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Requirements</a:t>
            </a:r>
            <a:r>
              <a:rPr lang="de-DE" dirty="0" smtClean="0"/>
              <a:t> for </a:t>
            </a:r>
            <a:r>
              <a:rPr lang="de-DE" dirty="0" err="1" smtClean="0"/>
              <a:t>reliable</a:t>
            </a:r>
            <a:r>
              <a:rPr lang="de-DE" dirty="0" smtClean="0"/>
              <a:t> </a:t>
            </a:r>
            <a:r>
              <a:rPr lang="de-DE" dirty="0" err="1" smtClean="0"/>
              <a:t>layer</a:t>
            </a:r>
            <a:r>
              <a:rPr lang="de-DE" dirty="0" smtClean="0"/>
              <a:t> </a:t>
            </a:r>
            <a:r>
              <a:rPr lang="de-DE" dirty="0" err="1" smtClean="0"/>
              <a:t>cover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382" y="2198947"/>
            <a:ext cx="5392470" cy="288623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399" y="2198946"/>
            <a:ext cx="3733105" cy="2876536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1829570" y="1700808"/>
            <a:ext cx="133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LifeStream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5868144" y="1700808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BeGraft</a:t>
            </a:r>
            <a:r>
              <a:rPr lang="de-DE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Peripheral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0" y="51182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Relatively thin outer PTFE layer with noticeable holes (n=11/14)* –no full breaches in two layer cover were observed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364088" y="5118298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PTFE thinning (n=15/15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holes (n=4/15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single layer cover were observed.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207469" y="6577607"/>
            <a:ext cx="1757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chemeClr val="bg1"/>
                </a:solidFill>
              </a:rPr>
              <a:t>Koelbel</a:t>
            </a:r>
            <a:r>
              <a:rPr lang="de-DE" sz="1400" dirty="0" smtClean="0">
                <a:solidFill>
                  <a:schemeClr val="bg1"/>
                </a:solidFill>
              </a:rPr>
              <a:t> T LINC 2021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510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Retention </a:t>
            </a:r>
            <a:r>
              <a:rPr lang="de-DE" dirty="0" err="1" smtClean="0"/>
              <a:t>force</a:t>
            </a:r>
            <a:r>
              <a:rPr lang="de-DE" dirty="0" smtClean="0"/>
              <a:t> – </a:t>
            </a:r>
            <a:r>
              <a:rPr lang="de-DE" dirty="0" err="1" smtClean="0"/>
              <a:t>bEVAR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30" t="18306" r="22613" b="4396"/>
          <a:stretch/>
        </p:blipFill>
        <p:spPr>
          <a:xfrm>
            <a:off x="189" y="1342180"/>
            <a:ext cx="9144000" cy="525517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207469" y="6577607"/>
            <a:ext cx="1757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chemeClr val="bg1"/>
                </a:solidFill>
              </a:rPr>
              <a:t>Koelbel</a:t>
            </a:r>
            <a:r>
              <a:rPr lang="de-DE" sz="1400" dirty="0" smtClean="0">
                <a:solidFill>
                  <a:schemeClr val="bg1"/>
                </a:solidFill>
              </a:rPr>
              <a:t> T LINC 2021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005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344816" cy="503237"/>
          </a:xfrm>
        </p:spPr>
        <p:txBody>
          <a:bodyPr/>
          <a:lstStyle/>
          <a:p>
            <a:r>
              <a:rPr lang="de-DE" dirty="0" err="1" smtClean="0"/>
              <a:t>BeGraft</a:t>
            </a:r>
            <a:r>
              <a:rPr lang="de-DE" dirty="0" smtClean="0"/>
              <a:t> plus – </a:t>
            </a:r>
            <a:r>
              <a:rPr lang="de-DE" dirty="0" err="1" smtClean="0"/>
              <a:t>more</a:t>
            </a:r>
            <a:r>
              <a:rPr lang="de-DE" dirty="0" smtClean="0"/>
              <a:t> radial </a:t>
            </a:r>
            <a:r>
              <a:rPr lang="de-DE" dirty="0" err="1" smtClean="0"/>
              <a:t>force</a:t>
            </a:r>
            <a:r>
              <a:rPr lang="de-DE" dirty="0" smtClean="0"/>
              <a:t>, </a:t>
            </a:r>
            <a:r>
              <a:rPr lang="de-DE" dirty="0" smtClean="0">
                <a:solidFill>
                  <a:srgbClr val="C00000"/>
                </a:solidFill>
              </a:rPr>
              <a:t>double </a:t>
            </a:r>
            <a:r>
              <a:rPr lang="de-DE" dirty="0" err="1" smtClean="0">
                <a:solidFill>
                  <a:srgbClr val="C00000"/>
                </a:solidFill>
              </a:rPr>
              <a:t>stent</a:t>
            </a:r>
            <a:r>
              <a:rPr lang="de-DE" dirty="0" smtClean="0">
                <a:solidFill>
                  <a:srgbClr val="C00000"/>
                </a:solidFill>
              </a:rPr>
              <a:t> double </a:t>
            </a:r>
            <a:r>
              <a:rPr lang="de-DE" dirty="0" err="1" smtClean="0">
                <a:solidFill>
                  <a:srgbClr val="C00000"/>
                </a:solidFill>
              </a:rPr>
              <a:t>layer</a:t>
            </a:r>
            <a:r>
              <a:rPr lang="de-DE" dirty="0" smtClean="0">
                <a:solidFill>
                  <a:srgbClr val="C00000"/>
                </a:solidFill>
              </a:rPr>
              <a:t/>
            </a:r>
            <a:br>
              <a:rPr lang="de-DE" dirty="0" smtClean="0">
                <a:solidFill>
                  <a:srgbClr val="C00000"/>
                </a:solidFill>
              </a:rPr>
            </a:br>
            <a:r>
              <a:rPr lang="de-DE" dirty="0" smtClean="0"/>
              <a:t>- </a:t>
            </a:r>
            <a:r>
              <a:rPr lang="de-DE" dirty="0" err="1" smtClean="0"/>
              <a:t>specifically</a:t>
            </a:r>
            <a:r>
              <a:rPr lang="de-DE" dirty="0" smtClean="0"/>
              <a:t> </a:t>
            </a:r>
            <a:r>
              <a:rPr lang="de-DE" dirty="0" err="1" smtClean="0"/>
              <a:t>designed</a:t>
            </a:r>
            <a:r>
              <a:rPr lang="de-DE" dirty="0" smtClean="0"/>
              <a:t> for </a:t>
            </a:r>
            <a:r>
              <a:rPr lang="de-DE" dirty="0" err="1" smtClean="0"/>
              <a:t>bEVAR</a:t>
            </a:r>
            <a:r>
              <a:rPr lang="de-DE" dirty="0" smtClean="0"/>
              <a:t>, also </a:t>
            </a:r>
            <a:r>
              <a:rPr lang="de-DE" dirty="0" err="1" smtClean="0"/>
              <a:t>usuable</a:t>
            </a:r>
            <a:r>
              <a:rPr lang="de-DE" dirty="0" smtClean="0"/>
              <a:t> in </a:t>
            </a:r>
            <a:r>
              <a:rPr lang="de-DE" dirty="0" err="1" smtClean="0"/>
              <a:t>fEVAR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920808"/>
            <a:ext cx="4608512" cy="567654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020" y="920808"/>
            <a:ext cx="4157468" cy="567654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642369" y="6608726"/>
            <a:ext cx="1598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Haulon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LINC 2021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801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1" y="908720"/>
            <a:ext cx="6346825" cy="503237"/>
          </a:xfrm>
        </p:spPr>
        <p:txBody>
          <a:bodyPr/>
          <a:lstStyle/>
          <a:p>
            <a:r>
              <a:rPr lang="de-DE" sz="2800" dirty="0" err="1" smtClean="0"/>
              <a:t>Here</a:t>
            </a:r>
            <a:r>
              <a:rPr lang="de-DE" sz="2800" dirty="0" smtClean="0"/>
              <a:t>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problem</a:t>
            </a:r>
            <a:r>
              <a:rPr lang="de-DE" sz="2800" dirty="0" smtClean="0"/>
              <a:t>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Different </a:t>
            </a:r>
            <a:r>
              <a:rPr lang="de-DE" dirty="0" err="1" smtClean="0"/>
              <a:t>situation</a:t>
            </a:r>
            <a:r>
              <a:rPr lang="de-DE" dirty="0" smtClean="0"/>
              <a:t> in different </a:t>
            </a:r>
            <a:r>
              <a:rPr lang="de-DE" dirty="0" err="1" smtClean="0"/>
              <a:t>parts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world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11561" y="1772816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T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horacoabdominal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fEVAR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/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bEVAR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in Europe and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Australia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by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now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routine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In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the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aortic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arch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fTEVAR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/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bTEVAR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is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slowly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becoming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more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of a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routine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- </a:t>
            </a:r>
            <a:r>
              <a:rPr kumimoji="0" lang="de-DE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Usually</a:t>
            </a:r>
            <a:r>
              <a:rPr kumimoji="0" lang="de-DE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in </a:t>
            </a:r>
            <a:r>
              <a:rPr kumimoji="0" lang="de-DE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dedicated</a:t>
            </a:r>
            <a:r>
              <a:rPr kumimoji="0" lang="de-DE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centers</a:t>
            </a:r>
            <a:r>
              <a:rPr kumimoji="0" lang="de-DE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only</a:t>
            </a:r>
            <a:endParaRPr kumimoji="0" lang="de-DE" sz="2400" b="0" i="0" u="sng" strike="noStrike" kern="1200" cap="none" spc="0" normalizeH="0" baseline="0" noProof="0" dirty="0" smtClean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In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other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parts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of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the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world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devices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and/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or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necessary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additional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materials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may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not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be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available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,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thus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specific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training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and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skills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missing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and,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therefore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, open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surgery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may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be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more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 panose="020B0603020102020204" pitchFamily="34" charset="0"/>
                <a:ea typeface="MS PGothic" panose="020B0600070205080204" pitchFamily="34" charset="-128"/>
                <a:cs typeface="+mn-cs"/>
              </a:rPr>
              <a:t>frequent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ranklin Gothic Medium" panose="020B06030201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347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Gaps and </a:t>
            </a:r>
            <a:r>
              <a:rPr lang="de-DE" dirty="0" err="1" smtClean="0"/>
              <a:t>solutions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23528" y="1412776"/>
            <a:ext cx="84249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Long-term data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availabe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for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fEVAR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and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bEVAR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, but not so for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fTEVAR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and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bTEVAR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Custom-made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devices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very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expensive, not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available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for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emergencies</a:t>
            </a:r>
            <a:endParaRPr kumimoji="0" lang="de-DE" sz="2200" b="0" i="0" u="none" strike="noStrike" kern="1200" cap="none" spc="0" normalizeH="0" baseline="0" noProof="0" dirty="0" smtClean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More off-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the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shelf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devices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needed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, also 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for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emergencies</a:t>
            </a:r>
            <a:endParaRPr kumimoji="0" lang="de-DE" sz="2200" b="0" i="0" u="none" strike="noStrike" kern="1200" cap="none" spc="0" normalizeH="0" baseline="0" noProof="0" dirty="0" smtClean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Physician-modified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devices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are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an alternative, -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liability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? 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Also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requires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extra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knowledge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and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training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Lower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profile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needed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,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access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arteries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may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be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a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problem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in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complex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procedures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,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especially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in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women</a:t>
            </a:r>
            <a:endParaRPr kumimoji="0" lang="de-DE" sz="2200" b="0" i="0" u="none" strike="noStrike" kern="1200" cap="none" spc="0" normalizeH="0" baseline="0" noProof="0" dirty="0" smtClean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de-DE" sz="2200" dirty="0">
              <a:solidFill>
                <a:srgbClr val="00925A">
                  <a:lumMod val="75000"/>
                </a:srgbClr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Better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large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bore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closure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systems</a:t>
            </a: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925A">
                    <a:lumMod val="75000"/>
                  </a:srgbClr>
                </a:solidFill>
                <a:effectLst/>
                <a:uLnTx/>
                <a:uFillTx/>
              </a:rPr>
              <a:t>needed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0925A">
                  <a:lumMod val="7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83000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all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teamwork</a:t>
            </a:r>
            <a:r>
              <a:rPr lang="de-DE" dirty="0" smtClean="0"/>
              <a:t> </a:t>
            </a:r>
            <a:r>
              <a:rPr lang="de-DE" dirty="0" smtClean="0"/>
              <a:t>!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7049" r="7323"/>
          <a:stretch/>
        </p:blipFill>
        <p:spPr>
          <a:xfrm>
            <a:off x="-1" y="1988841"/>
            <a:ext cx="9144001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64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Different </a:t>
            </a:r>
            <a:r>
              <a:rPr lang="de-DE" dirty="0" err="1" smtClean="0"/>
              <a:t>skills</a:t>
            </a:r>
            <a:r>
              <a:rPr lang="de-DE" dirty="0" smtClean="0"/>
              <a:t> </a:t>
            </a:r>
            <a:r>
              <a:rPr lang="de-DE" dirty="0" err="1" smtClean="0"/>
              <a:t>joining</a:t>
            </a:r>
            <a:r>
              <a:rPr lang="de-DE" dirty="0" smtClean="0"/>
              <a:t>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17854" t="25059" r="19185" b="6447"/>
          <a:stretch/>
        </p:blipFill>
        <p:spPr>
          <a:xfrm>
            <a:off x="-34385" y="1196751"/>
            <a:ext cx="9178385" cy="56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94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.. just like </a:t>
            </a:r>
            <a:r>
              <a:rPr lang="de-DE" dirty="0" err="1" smtClean="0"/>
              <a:t>wheels</a:t>
            </a:r>
            <a:r>
              <a:rPr lang="de-DE" dirty="0" smtClean="0"/>
              <a:t>….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" y="1268760"/>
            <a:ext cx="9123439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39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Teamwork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coordinated</a:t>
            </a:r>
            <a:r>
              <a:rPr lang="de-DE" dirty="0" smtClean="0"/>
              <a:t>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59"/>
            <a:ext cx="9154248" cy="556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21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 and </a:t>
            </a:r>
            <a:r>
              <a:rPr lang="de-DE" dirty="0" err="1" smtClean="0"/>
              <a:t>synchronized</a:t>
            </a:r>
            <a:r>
              <a:rPr lang="de-DE" dirty="0" smtClean="0"/>
              <a:t>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060848"/>
            <a:ext cx="9144001" cy="454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87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 not </a:t>
            </a:r>
            <a:r>
              <a:rPr lang="de-DE" dirty="0" err="1" smtClean="0"/>
              <a:t>giving</a:t>
            </a:r>
            <a:r>
              <a:rPr lang="de-DE" dirty="0" smtClean="0"/>
              <a:t> </a:t>
            </a:r>
            <a:r>
              <a:rPr lang="de-DE" dirty="0" err="1" smtClean="0"/>
              <a:t>up</a:t>
            </a:r>
            <a:r>
              <a:rPr lang="de-DE" dirty="0" smtClean="0"/>
              <a:t>, </a:t>
            </a:r>
            <a:r>
              <a:rPr lang="de-DE" dirty="0" err="1" smtClean="0"/>
              <a:t>when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getting</a:t>
            </a:r>
            <a:r>
              <a:rPr lang="de-DE" dirty="0" smtClean="0"/>
              <a:t> </a:t>
            </a:r>
            <a:r>
              <a:rPr lang="de-DE" dirty="0" err="1" smtClean="0"/>
              <a:t>difficult</a:t>
            </a:r>
            <a:r>
              <a:rPr lang="de-DE" dirty="0" smtClean="0"/>
              <a:t>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b="6752"/>
          <a:stretch/>
        </p:blipFill>
        <p:spPr>
          <a:xfrm>
            <a:off x="3978" y="1196752"/>
            <a:ext cx="9144000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64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84784"/>
            <a:ext cx="9183537" cy="516178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31975" y="404664"/>
            <a:ext cx="45177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 smtClean="0"/>
              <a:t>… </a:t>
            </a:r>
            <a:r>
              <a:rPr lang="de-DE" sz="2200" dirty="0" err="1" smtClean="0"/>
              <a:t>solutions</a:t>
            </a:r>
            <a:r>
              <a:rPr lang="de-DE" sz="2200" dirty="0" smtClean="0"/>
              <a:t> will </a:t>
            </a:r>
            <a:r>
              <a:rPr lang="de-DE" sz="2200" dirty="0" err="1" smtClean="0"/>
              <a:t>be</a:t>
            </a:r>
            <a:r>
              <a:rPr lang="de-DE" sz="2200" dirty="0" smtClean="0"/>
              <a:t> </a:t>
            </a:r>
            <a:r>
              <a:rPr lang="de-DE" sz="2200" dirty="0" err="1" smtClean="0"/>
              <a:t>found</a:t>
            </a:r>
            <a:r>
              <a:rPr lang="de-DE" sz="2200" dirty="0" smtClean="0"/>
              <a:t> </a:t>
            </a:r>
            <a:r>
              <a:rPr lang="de-DE" sz="2200" dirty="0" err="1" smtClean="0"/>
              <a:t>together</a:t>
            </a:r>
            <a:r>
              <a:rPr lang="de-DE" sz="2200" dirty="0" smtClean="0"/>
              <a:t>….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314557986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9134113" cy="58052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31975" y="404664"/>
            <a:ext cx="36216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 smtClean="0"/>
              <a:t>… and </a:t>
            </a:r>
            <a:r>
              <a:rPr lang="de-DE" sz="2200" dirty="0" err="1" smtClean="0"/>
              <a:t>performed</a:t>
            </a:r>
            <a:r>
              <a:rPr lang="de-DE" sz="2200" dirty="0" smtClean="0"/>
              <a:t> </a:t>
            </a:r>
            <a:r>
              <a:rPr lang="de-DE" sz="2200" dirty="0" err="1" smtClean="0"/>
              <a:t>together</a:t>
            </a:r>
            <a:r>
              <a:rPr lang="de-DE" sz="2200" dirty="0" smtClean="0"/>
              <a:t>….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177753193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Otherwise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will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rough</a:t>
            </a:r>
            <a:r>
              <a:rPr lang="de-DE" dirty="0" smtClean="0"/>
              <a:t> and </a:t>
            </a:r>
            <a:r>
              <a:rPr lang="de-DE" dirty="0" err="1" smtClean="0"/>
              <a:t>uncontrolled</a:t>
            </a:r>
            <a:r>
              <a:rPr lang="de-DE" dirty="0" smtClean="0"/>
              <a:t>  </a:t>
            </a:r>
            <a:r>
              <a:rPr lang="de-DE" dirty="0" smtClean="0"/>
              <a:t>……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2987"/>
            <a:ext cx="9133242" cy="506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38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 and end in a </a:t>
            </a:r>
            <a:r>
              <a:rPr lang="de-DE" dirty="0" err="1" smtClean="0"/>
              <a:t>desaster</a:t>
            </a:r>
            <a:r>
              <a:rPr lang="de-DE" dirty="0" smtClean="0"/>
              <a:t> …..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b="6234"/>
          <a:stretch/>
        </p:blipFill>
        <p:spPr>
          <a:xfrm>
            <a:off x="0" y="1268760"/>
            <a:ext cx="9188033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83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case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may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……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" y="1052736"/>
            <a:ext cx="9143129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012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latin typeface="Franklin Gothic Demi" panose="020B0703020102020204" pitchFamily="34" charset="0"/>
              </a:rPr>
              <a:t>Thank-you</a:t>
            </a:r>
            <a:endParaRPr lang="en-US" altLang="de-DE" smtClean="0">
              <a:latin typeface="Franklin Gothic Demi" panose="020B0703020102020204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lvl="1" indent="0" eaLnBrk="1" hangingPunct="1">
              <a:defRPr/>
            </a:pPr>
            <a:r>
              <a:rPr lang="de-DE" sz="1600">
                <a:latin typeface="Franklin Gothic Medium" charset="0"/>
                <a:ea typeface="+mn-ea"/>
              </a:rPr>
              <a:t> </a:t>
            </a:r>
          </a:p>
        </p:txBody>
      </p:sp>
      <p:sp>
        <p:nvSpPr>
          <p:cNvPr id="146436" name="Rectangle 5"/>
          <p:cNvSpPr>
            <a:spLocks noChangeArrowheads="1"/>
          </p:cNvSpPr>
          <p:nvPr/>
        </p:nvSpPr>
        <p:spPr bwMode="gray">
          <a:xfrm>
            <a:off x="1979613" y="4005263"/>
            <a:ext cx="252095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spcBef>
                <a:spcPct val="20000"/>
              </a:spcBef>
              <a:spcAft>
                <a:spcPct val="20000"/>
              </a:spcAft>
              <a:buClr>
                <a:srgbClr val="006414"/>
              </a:buClr>
              <a:buFont typeface="Book Antiqua" panose="02040602050305030304" pitchFamily="18" charset="0"/>
              <a:tabLst>
                <a:tab pos="357188" algn="l"/>
              </a:tabLst>
              <a:defRPr>
                <a:solidFill>
                  <a:schemeClr val="accent2"/>
                </a:solidFill>
                <a:latin typeface="Franklin Gothic Demi" panose="020B07030201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spcAft>
                <a:spcPct val="20000"/>
              </a:spcAft>
              <a:buClr>
                <a:srgbClr val="006414"/>
              </a:buClr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Char char="•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Font typeface="Book Antiqua" panose="02040602050305030304" pitchFamily="18" charset="0"/>
              <a:buChar char="–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Font typeface="Book Antiqua" panose="02040602050305030304" pitchFamily="18" charset="0"/>
              <a:buChar char="–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Font typeface="Book Antiqua" panose="02040602050305030304" pitchFamily="18" charset="0"/>
              <a:buChar char="–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Font typeface="Book Antiqua" panose="02040602050305030304" pitchFamily="18" charset="0"/>
              <a:buChar char="–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Font typeface="Book Antiqua" panose="02040602050305030304" pitchFamily="18" charset="0"/>
              <a:buChar char="–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Font typeface="Book Antiqua" panose="02040602050305030304" pitchFamily="18" charset="0"/>
              <a:buChar char="–"/>
              <a:tabLst>
                <a:tab pos="357188" algn="l"/>
              </a:tabLst>
              <a:defRPr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15000"/>
              </a:spcBef>
              <a:spcAft>
                <a:spcPct val="15000"/>
              </a:spcAft>
              <a:buClrTx/>
              <a:buFontTx/>
              <a:buNone/>
            </a:pPr>
            <a:r>
              <a:rPr lang="de-DE" altLang="de-DE" sz="1400">
                <a:solidFill>
                  <a:srgbClr val="000000"/>
                </a:solidFill>
                <a:latin typeface="Book Antiqua" panose="02040602050305030304" pitchFamily="18" charset="0"/>
              </a:rPr>
              <a:t>Prof. Dr. med. Sigrid Nikol</a:t>
            </a:r>
          </a:p>
          <a:p>
            <a:pPr eaLnBrk="1" hangingPunct="1">
              <a:spcBef>
                <a:spcPct val="15000"/>
              </a:spcBef>
              <a:spcAft>
                <a:spcPct val="15000"/>
              </a:spcAft>
              <a:buClrTx/>
              <a:buFontTx/>
              <a:buNone/>
            </a:pPr>
            <a:r>
              <a:rPr lang="de-DE" altLang="de-DE" sz="1400">
                <a:solidFill>
                  <a:srgbClr val="000000"/>
                </a:solidFill>
                <a:latin typeface="Book Antiqua" panose="02040602050305030304" pitchFamily="18" charset="0"/>
              </a:rPr>
              <a:t>Tel.	040/1818-85 2401</a:t>
            </a:r>
          </a:p>
          <a:p>
            <a:pPr eaLnBrk="1" hangingPunct="1">
              <a:spcBef>
                <a:spcPct val="15000"/>
              </a:spcBef>
              <a:spcAft>
                <a:spcPct val="15000"/>
              </a:spcAft>
              <a:buClrTx/>
              <a:buFontTx/>
              <a:buNone/>
            </a:pPr>
            <a:r>
              <a:rPr lang="de-DE" altLang="de-DE" sz="1400">
                <a:solidFill>
                  <a:srgbClr val="000000"/>
                </a:solidFill>
                <a:latin typeface="Book Antiqua" panose="02040602050305030304" pitchFamily="18" charset="0"/>
              </a:rPr>
              <a:t>Fax	040/18 18-85 3980</a:t>
            </a:r>
            <a:br>
              <a:rPr lang="de-DE" altLang="de-DE" sz="1400">
                <a:solidFill>
                  <a:srgbClr val="000000"/>
                </a:solidFill>
                <a:latin typeface="Book Antiqua" panose="02040602050305030304" pitchFamily="18" charset="0"/>
              </a:rPr>
            </a:br>
            <a:r>
              <a:rPr lang="de-DE" altLang="de-DE" sz="1400">
                <a:solidFill>
                  <a:srgbClr val="000000"/>
                </a:solidFill>
                <a:latin typeface="Book Antiqua" panose="02040602050305030304" pitchFamily="18" charset="0"/>
              </a:rPr>
              <a:t>S.Nikol@asklepios.com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klepios Vorlage_2003_neu">
  <a:themeElements>
    <a:clrScheme name="Asklepios Vorlage_2003_neu 1">
      <a:dk1>
        <a:srgbClr val="000000"/>
      </a:dk1>
      <a:lt1>
        <a:srgbClr val="FFFFFF"/>
      </a:lt1>
      <a:dk2>
        <a:srgbClr val="FFB90F"/>
      </a:dk2>
      <a:lt2>
        <a:srgbClr val="F66900"/>
      </a:lt2>
      <a:accent1>
        <a:srgbClr val="005C39"/>
      </a:accent1>
      <a:accent2>
        <a:srgbClr val="00925A"/>
      </a:accent2>
      <a:accent3>
        <a:srgbClr val="FFFFFF"/>
      </a:accent3>
      <a:accent4>
        <a:srgbClr val="000000"/>
      </a:accent4>
      <a:accent5>
        <a:srgbClr val="AAB5AE"/>
      </a:accent5>
      <a:accent6>
        <a:srgbClr val="008451"/>
      </a:accent6>
      <a:hlink>
        <a:srgbClr val="7BD3A7"/>
      </a:hlink>
      <a:folHlink>
        <a:srgbClr val="BAE8D1"/>
      </a:folHlink>
    </a:clrScheme>
    <a:fontScheme name="Asklepios Vorlage_2003_neu">
      <a:majorFont>
        <a:latin typeface="Franklin Gothic Medium"/>
        <a:ea typeface=""/>
        <a:cs typeface=""/>
      </a:majorFont>
      <a:minorFont>
        <a:latin typeface="Franklin Gothic Dem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anklin Gothic Medium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anklin Gothic Medium" pitchFamily="34" charset="0"/>
          </a:defRPr>
        </a:defPPr>
      </a:lstStyle>
    </a:lnDef>
  </a:objectDefaults>
  <a:extraClrSchemeLst>
    <a:extraClrScheme>
      <a:clrScheme name="Asklepios Vorlage_2003_neu 1">
        <a:dk1>
          <a:srgbClr val="000000"/>
        </a:dk1>
        <a:lt1>
          <a:srgbClr val="FFFFFF"/>
        </a:lt1>
        <a:dk2>
          <a:srgbClr val="FFB90F"/>
        </a:dk2>
        <a:lt2>
          <a:srgbClr val="F66900"/>
        </a:lt2>
        <a:accent1>
          <a:srgbClr val="005C39"/>
        </a:accent1>
        <a:accent2>
          <a:srgbClr val="00925A"/>
        </a:accent2>
        <a:accent3>
          <a:srgbClr val="FFFFFF"/>
        </a:accent3>
        <a:accent4>
          <a:srgbClr val="000000"/>
        </a:accent4>
        <a:accent5>
          <a:srgbClr val="AAB5AE"/>
        </a:accent5>
        <a:accent6>
          <a:srgbClr val="008451"/>
        </a:accent6>
        <a:hlink>
          <a:srgbClr val="7BD3A7"/>
        </a:hlink>
        <a:folHlink>
          <a:srgbClr val="BAE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sklepios Vorlage_2003_neu">
  <a:themeElements>
    <a:clrScheme name="Asklepios Vorlage_2003_neu 1">
      <a:dk1>
        <a:srgbClr val="000000"/>
      </a:dk1>
      <a:lt1>
        <a:srgbClr val="FFFFFF"/>
      </a:lt1>
      <a:dk2>
        <a:srgbClr val="FFB90F"/>
      </a:dk2>
      <a:lt2>
        <a:srgbClr val="F66900"/>
      </a:lt2>
      <a:accent1>
        <a:srgbClr val="005C39"/>
      </a:accent1>
      <a:accent2>
        <a:srgbClr val="00925A"/>
      </a:accent2>
      <a:accent3>
        <a:srgbClr val="FFFFFF"/>
      </a:accent3>
      <a:accent4>
        <a:srgbClr val="000000"/>
      </a:accent4>
      <a:accent5>
        <a:srgbClr val="AAB5AE"/>
      </a:accent5>
      <a:accent6>
        <a:srgbClr val="008451"/>
      </a:accent6>
      <a:hlink>
        <a:srgbClr val="7BD3A7"/>
      </a:hlink>
      <a:folHlink>
        <a:srgbClr val="BAE8D1"/>
      </a:folHlink>
    </a:clrScheme>
    <a:fontScheme name="Asklepios Vorlage_2003_neu">
      <a:majorFont>
        <a:latin typeface="Franklin Gothic Medium"/>
        <a:ea typeface="ＭＳ Ｐゴシック"/>
        <a:cs typeface=""/>
      </a:majorFont>
      <a:minorFont>
        <a:latin typeface="Franklin Gothic Dem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Tx/>
          <a:buNone/>
          <a:tabLst/>
          <a:defRPr kumimoji="0" lang="de-DE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Tx/>
          <a:buNone/>
          <a:tabLst/>
          <a:defRPr kumimoji="0" lang="de-DE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charset="0"/>
            <a:ea typeface="ＭＳ Ｐゴシック" charset="0"/>
          </a:defRPr>
        </a:defPPr>
      </a:lstStyle>
    </a:lnDef>
  </a:objectDefaults>
  <a:extraClrSchemeLst>
    <a:extraClrScheme>
      <a:clrScheme name="Asklepios Vorlage_2003_neu 1">
        <a:dk1>
          <a:srgbClr val="000000"/>
        </a:dk1>
        <a:lt1>
          <a:srgbClr val="FFFFFF"/>
        </a:lt1>
        <a:dk2>
          <a:srgbClr val="FFB90F"/>
        </a:dk2>
        <a:lt2>
          <a:srgbClr val="F66900"/>
        </a:lt2>
        <a:accent1>
          <a:srgbClr val="005C39"/>
        </a:accent1>
        <a:accent2>
          <a:srgbClr val="00925A"/>
        </a:accent2>
        <a:accent3>
          <a:srgbClr val="FFFFFF"/>
        </a:accent3>
        <a:accent4>
          <a:srgbClr val="000000"/>
        </a:accent4>
        <a:accent5>
          <a:srgbClr val="AAB5AE"/>
        </a:accent5>
        <a:accent6>
          <a:srgbClr val="008451"/>
        </a:accent6>
        <a:hlink>
          <a:srgbClr val="7BD3A7"/>
        </a:hlink>
        <a:folHlink>
          <a:srgbClr val="BAE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Asklepios Vorlage_2003_neu</Template>
  <TotalTime>0</TotalTime>
  <Words>1100</Words>
  <Application>Microsoft Office PowerPoint</Application>
  <PresentationFormat>Bildschirmpräsentation (4:3)</PresentationFormat>
  <Paragraphs>135</Paragraphs>
  <Slides>40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40</vt:i4>
      </vt:variant>
    </vt:vector>
  </HeadingPairs>
  <TitlesOfParts>
    <vt:vector size="51" baseType="lpstr">
      <vt:lpstr>ＭＳ Ｐゴシック</vt:lpstr>
      <vt:lpstr>ＭＳ Ｐゴシック</vt:lpstr>
      <vt:lpstr>Arial</vt:lpstr>
      <vt:lpstr>Book Antiqua</vt:lpstr>
      <vt:lpstr>Calibri</vt:lpstr>
      <vt:lpstr>Century Gothic</vt:lpstr>
      <vt:lpstr>Franklin Gothic Book</vt:lpstr>
      <vt:lpstr>Franklin Gothic Demi</vt:lpstr>
      <vt:lpstr>Franklin Gothic Medium</vt:lpstr>
      <vt:lpstr>Asklepios Vorlage_2003_neu</vt:lpstr>
      <vt:lpstr>1_Asklepios Vorlage_2003_neu</vt:lpstr>
      <vt:lpstr> Topic #2: Aortic Frontiers:  Will Branched Arch and Thoraco-abdominal Devices Outperform Surgery?  </vt:lpstr>
      <vt:lpstr>Progress in endovascular intervention</vt:lpstr>
      <vt:lpstr>Stroke Risk with Chimneys!</vt:lpstr>
      <vt:lpstr>fEVAR with 4 FENs – proper planning is crucial</vt:lpstr>
      <vt:lpstr>4 FEN</vt:lpstr>
      <vt:lpstr>fEVAR: The usual way…  - 20 to 22 F sheath usual</vt:lpstr>
      <vt:lpstr>PowerPoint-Präsentation</vt:lpstr>
      <vt:lpstr>Branched endoprosthesis bEVAR</vt:lpstr>
      <vt:lpstr>Urgent procedures: T-Branch off-the-shelf</vt:lpstr>
      <vt:lpstr> Type IV thoracoabdominal aneurysm</vt:lpstr>
      <vt:lpstr>Planning necessary, - but more forgiving than fEVAR</vt:lpstr>
      <vt:lpstr>Long-term results:  fEVAR for juxtarenal AAAs</vt:lpstr>
      <vt:lpstr>Long-term results  f/bEVAR </vt:lpstr>
      <vt:lpstr>PowerPoint-Präsentation</vt:lpstr>
      <vt:lpstr>  bTEVAR and planned fEVAR (5 fen) in Type V TAAA</vt:lpstr>
      <vt:lpstr>Aortic Arch – 2 branches</vt:lpstr>
      <vt:lpstr>Modular systems available</vt:lpstr>
      <vt:lpstr>Case example of postdissection aortic arch aneurysm by Stephan Haulon, LINC 2021  - secondary to open ascending repair 3 years before</vt:lpstr>
      <vt:lpstr>What is the plan?    1 FEN + 2 inner branches</vt:lpstr>
      <vt:lpstr>Proper planning is in the arch even more crucial……</vt:lpstr>
      <vt:lpstr>Helpful: steerable guiding sheaths or catheters                      for the cannulation of fenestrations and branches</vt:lpstr>
      <vt:lpstr>  Ballonexpandable bridging stentgrafts:  Stent Flexibility</vt:lpstr>
      <vt:lpstr>Ballonexpandable bridging stentgrafts are key   Bentley BeGraft peripheral – lower profile</vt:lpstr>
      <vt:lpstr>Requirements for reliable layer cover</vt:lpstr>
      <vt:lpstr>Retention force – bEVAR</vt:lpstr>
      <vt:lpstr>BeGraft plus – more radial force, double stent double layer - specifically designed for bEVAR, also usuable in fEVAR</vt:lpstr>
      <vt:lpstr>Here is the problem:  Different situation in different parts of the world</vt:lpstr>
      <vt:lpstr>Gaps and solutions</vt:lpstr>
      <vt:lpstr>It is all about teamwork !</vt:lpstr>
      <vt:lpstr>Different skills joining…</vt:lpstr>
      <vt:lpstr>.. just like wheels….</vt:lpstr>
      <vt:lpstr>Teamwork has to be coordinated…</vt:lpstr>
      <vt:lpstr>… and synchronized…</vt:lpstr>
      <vt:lpstr>… not giving up, when it is getting difficult…</vt:lpstr>
      <vt:lpstr>PowerPoint-Präsentation</vt:lpstr>
      <vt:lpstr>PowerPoint-Präsentation</vt:lpstr>
      <vt:lpstr>Otherwise it will get rough and uncontrolled  ……</vt:lpstr>
      <vt:lpstr>… and end in a desaster …..</vt:lpstr>
      <vt:lpstr>In that case you may need ……</vt:lpstr>
      <vt:lpstr>Thank-you</vt:lpstr>
    </vt:vector>
  </TitlesOfParts>
  <Manager>Rudi Schmidt</Manager>
  <Company>Asklepios Gruppe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PowerPoint® Templates</dc:title>
  <dc:creator>Rudi Schmidt</dc:creator>
  <dc:description>Office 2003</dc:description>
  <cp:lastModifiedBy>Nikol, Prof. Dr. Sigrid</cp:lastModifiedBy>
  <cp:revision>1471</cp:revision>
  <dcterms:created xsi:type="dcterms:W3CDTF">2008-09-18T13:37:05Z</dcterms:created>
  <dcterms:modified xsi:type="dcterms:W3CDTF">2022-01-26T12:57:30Z</dcterms:modified>
</cp:coreProperties>
</file>