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0" r:id="rId1"/>
  </p:sldMasterIdLst>
  <p:notesMasterIdLst>
    <p:notesMasterId r:id="rId10"/>
  </p:notesMasterIdLst>
  <p:handoutMasterIdLst>
    <p:handoutMasterId r:id="rId11"/>
  </p:handoutMasterIdLst>
  <p:sldIdLst>
    <p:sldId id="4103" r:id="rId2"/>
    <p:sldId id="4848" r:id="rId3"/>
    <p:sldId id="4852" r:id="rId4"/>
    <p:sldId id="4853" r:id="rId5"/>
    <p:sldId id="4856" r:id="rId6"/>
    <p:sldId id="2141411006" r:id="rId7"/>
    <p:sldId id="2141411004" r:id="rId8"/>
    <p:sldId id="4857" r:id="rId9"/>
  </p:sldIdLst>
  <p:sldSz cx="9144000" cy="6858000" type="screen4x3"/>
  <p:notesSz cx="9144000" cy="6858000"/>
  <p:embeddedFontLst>
    <p:embeddedFont>
      <p:font typeface="Open Sans" panose="020B0606030504020204" pitchFamily="34" charset="0"/>
      <p:regular r:id="rId12"/>
      <p:bold r:id="rId13"/>
      <p:italic r:id="rId14"/>
      <p:boldItalic r:id="rId15"/>
    </p:embeddedFont>
    <p:embeddedFont>
      <p:font typeface="Open Sans Semibold" panose="020F0502020204030204" pitchFamily="34" charset="0"/>
      <p:regular r:id="rId16"/>
      <p:bold r:id="rId17"/>
      <p:italic r:id="rId18"/>
      <p:boldItalic r:id="rId19"/>
    </p:embeddedFont>
    <p:embeddedFont>
      <p:font typeface="Wingdings 2" pitchFamily="2" charset="2"/>
      <p:regular r:id="rId20"/>
    </p:embeddedFont>
  </p:embeddedFontLst>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711">
          <p15:clr>
            <a:srgbClr val="A4A3A4"/>
          </p15:clr>
        </p15:guide>
        <p15:guide id="3" pos="2880">
          <p15:clr>
            <a:srgbClr val="A4A3A4"/>
          </p15:clr>
        </p15:guide>
        <p15:guide id="4" pos="5511">
          <p15:clr>
            <a:srgbClr val="A4A3A4"/>
          </p15:clr>
        </p15:guide>
        <p15:guide id="5" pos="930">
          <p15:clr>
            <a:srgbClr val="A4A3A4"/>
          </p15:clr>
        </p15:guide>
        <p15:guide id="6" pos="4830">
          <p15:clr>
            <a:srgbClr val="A4A3A4"/>
          </p15:clr>
        </p15:guide>
      </p15:sldGuideLst>
    </p:ext>
    <p:ext uri="{2D200454-40CA-4A62-9FC3-DE9A4176ACB9}">
      <p15:notesGuideLst xmlns:p15="http://schemas.microsoft.com/office/powerpoint/2012/main">
        <p15:guide id="1" orient="horz" pos="2160" userDrawn="1">
          <p15:clr>
            <a:srgbClr val="A4A3A4"/>
          </p15:clr>
        </p15:guide>
        <p15:guide id="2" orient="horz" pos="4269" userDrawn="1">
          <p15:clr>
            <a:srgbClr val="A4A3A4"/>
          </p15:clr>
        </p15:guide>
        <p15:guide id="3" pos="288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47" autoAdjust="0"/>
    <p:restoredTop sz="73810"/>
  </p:normalViewPr>
  <p:slideViewPr>
    <p:cSldViewPr showGuides="1">
      <p:cViewPr varScale="1">
        <p:scale>
          <a:sx n="90" d="100"/>
          <a:sy n="90" d="100"/>
        </p:scale>
        <p:origin x="1264" y="184"/>
      </p:cViewPr>
      <p:guideLst>
        <p:guide orient="horz" pos="2160"/>
        <p:guide orient="horz" pos="3711"/>
        <p:guide pos="2880"/>
        <p:guide pos="5511"/>
        <p:guide pos="930"/>
        <p:guide pos="4830"/>
      </p:guideLst>
    </p:cSldViewPr>
  </p:slideViewPr>
  <p:notesTextViewPr>
    <p:cViewPr>
      <p:scale>
        <a:sx n="100" d="100"/>
        <a:sy n="100" d="100"/>
      </p:scale>
      <p:origin x="0" y="0"/>
    </p:cViewPr>
  </p:notesTextViewPr>
  <p:sorterViewPr>
    <p:cViewPr>
      <p:scale>
        <a:sx n="1" d="1"/>
        <a:sy n="1" d="1"/>
      </p:scale>
      <p:origin x="0" y="0"/>
    </p:cViewPr>
  </p:sorterViewPr>
  <p:notesViewPr>
    <p:cSldViewPr showGuides="1">
      <p:cViewPr varScale="1">
        <p:scale>
          <a:sx n="80" d="100"/>
          <a:sy n="80" d="100"/>
        </p:scale>
        <p:origin x="-3264" y="-78"/>
      </p:cViewPr>
      <p:guideLst>
        <p:guide orient="horz" pos="2160"/>
        <p:guide orient="horz" pos="4269"/>
        <p:guide pos="288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tshållare för datum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4FFB64C0-9E1D-4B24-919C-AF13FB01038E}" type="datetimeFigureOut">
              <a:rPr lang="sv-SE" smtClean="0"/>
              <a:pPr/>
              <a:t>2022-01-30</a:t>
            </a:fld>
            <a:endParaRPr lang="sv-SE" dirty="0"/>
          </a:p>
        </p:txBody>
      </p:sp>
      <p:sp>
        <p:nvSpPr>
          <p:cNvPr id="4" name="Platshållare för sidfot 3"/>
          <p:cNvSpPr>
            <a:spLocks noGrp="1"/>
          </p:cNvSpPr>
          <p:nvPr>
            <p:ph type="ftr" sz="quarter" idx="2"/>
          </p:nvPr>
        </p:nvSpPr>
        <p:spPr>
          <a:xfrm>
            <a:off x="4258005" y="6453336"/>
            <a:ext cx="3962400" cy="342900"/>
          </a:xfrm>
          <a:prstGeom prst="rect">
            <a:avLst/>
          </a:prstGeom>
        </p:spPr>
        <p:txBody>
          <a:bodyPr vert="horz" lIns="91440" tIns="45720" rIns="91440" bIns="45720" rtlCol="0" anchor="b"/>
          <a:lstStyle>
            <a:lvl1pPr algn="l">
              <a:defRPr sz="1200"/>
            </a:lvl1pPr>
          </a:lstStyle>
          <a:p>
            <a:pPr algn="r"/>
            <a:endParaRPr lang="sv-SE" dirty="0"/>
          </a:p>
        </p:txBody>
      </p:sp>
      <p:sp>
        <p:nvSpPr>
          <p:cNvPr id="5" name="Platshållare för bildnummer 4"/>
          <p:cNvSpPr>
            <a:spLocks noGrp="1"/>
          </p:cNvSpPr>
          <p:nvPr>
            <p:ph type="sldNum" sz="quarter" idx="3"/>
          </p:nvPr>
        </p:nvSpPr>
        <p:spPr>
          <a:xfrm>
            <a:off x="8316415" y="6453336"/>
            <a:ext cx="825468" cy="342900"/>
          </a:xfrm>
          <a:prstGeom prst="rect">
            <a:avLst/>
          </a:prstGeom>
        </p:spPr>
        <p:txBody>
          <a:bodyPr vert="horz" lIns="91440" tIns="45720" rIns="91440" bIns="45720" rtlCol="0" anchor="b"/>
          <a:lstStyle>
            <a:lvl1pPr algn="r">
              <a:defRPr sz="1200"/>
            </a:lvl1pPr>
          </a:lstStyle>
          <a:p>
            <a:fld id="{6BF4F57A-4F7F-461B-A72D-72143E545AD0}" type="slidenum">
              <a:rPr lang="sv-SE" smtClean="0"/>
              <a:pPr/>
              <a:t>‹#›</a:t>
            </a:fld>
            <a:endParaRPr lang="sv-SE"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72981D37-4CD6-46E3-9040-1170FAD15A0B}" type="datetimeFigureOut">
              <a:rPr lang="sv-SE" smtClean="0"/>
              <a:pPr/>
              <a:t>2022-01-30</a:t>
            </a:fld>
            <a:endParaRPr lang="sv-SE"/>
          </a:p>
        </p:txBody>
      </p:sp>
      <p:sp>
        <p:nvSpPr>
          <p:cNvPr id="4" name="Platshållare för bildobjekt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Platshållare för sidfot 3"/>
          <p:cNvSpPr>
            <a:spLocks noGrp="1"/>
          </p:cNvSpPr>
          <p:nvPr>
            <p:ph type="ftr" sz="quarter" idx="4"/>
          </p:nvPr>
        </p:nvSpPr>
        <p:spPr>
          <a:xfrm>
            <a:off x="4258005" y="6453336"/>
            <a:ext cx="3962400" cy="342900"/>
          </a:xfrm>
          <a:prstGeom prst="rect">
            <a:avLst/>
          </a:prstGeom>
        </p:spPr>
        <p:txBody>
          <a:bodyPr vert="horz" lIns="91440" tIns="45720" rIns="91440" bIns="45720" rtlCol="0" anchor="b"/>
          <a:lstStyle>
            <a:lvl1pPr algn="l">
              <a:defRPr sz="1200"/>
            </a:lvl1pPr>
          </a:lstStyle>
          <a:p>
            <a:pPr algn="r"/>
            <a:endParaRPr lang="sv-SE" dirty="0"/>
          </a:p>
        </p:txBody>
      </p:sp>
      <p:sp>
        <p:nvSpPr>
          <p:cNvPr id="9" name="Platshållare för bildnummer 4"/>
          <p:cNvSpPr>
            <a:spLocks noGrp="1"/>
          </p:cNvSpPr>
          <p:nvPr>
            <p:ph type="sldNum" sz="quarter" idx="5"/>
          </p:nvPr>
        </p:nvSpPr>
        <p:spPr>
          <a:xfrm>
            <a:off x="8316415" y="6453336"/>
            <a:ext cx="825468" cy="342900"/>
          </a:xfrm>
          <a:prstGeom prst="rect">
            <a:avLst/>
          </a:prstGeom>
        </p:spPr>
        <p:txBody>
          <a:bodyPr vert="horz" lIns="91440" tIns="45720" rIns="91440" bIns="45720" rtlCol="0" anchor="b"/>
          <a:lstStyle>
            <a:lvl1pPr algn="r">
              <a:defRPr sz="1200"/>
            </a:lvl1pPr>
          </a:lstStyle>
          <a:p>
            <a:fld id="{6BF4F57A-4F7F-461B-A72D-72143E545AD0}" type="slidenum">
              <a:rPr lang="sv-SE" smtClean="0"/>
              <a:pPr/>
              <a:t>‹#›</a:t>
            </a:fld>
            <a:endParaRPr lang="sv-SE"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time of DaVinci identifying these to people gaining a better understanding of them was 1512</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diagram at top right is a section through ‘a </a:t>
            </a:r>
            <a:r>
              <a:rPr lang="en-US" sz="1200" b="0" i="0" kern="1200" dirty="0" err="1">
                <a:solidFill>
                  <a:schemeClr val="tx1"/>
                </a:solidFill>
                <a:effectLst/>
                <a:latin typeface="+mn-lt"/>
                <a:ea typeface="+mn-ea"/>
                <a:cs typeface="+mn-cs"/>
              </a:rPr>
              <a:t>mould</a:t>
            </a:r>
            <a:r>
              <a:rPr lang="en-US" sz="1200" b="0" i="0" kern="1200" dirty="0">
                <a:solidFill>
                  <a:schemeClr val="tx1"/>
                </a:solidFill>
                <a:effectLst/>
                <a:latin typeface="+mn-lt"/>
                <a:ea typeface="+mn-ea"/>
                <a:cs typeface="+mn-cs"/>
              </a:rPr>
              <a:t> of gypsum for blowing up inside with thin glass... But first pour wax into the gate of an ox’s heart so that you may see the true shape of the gate’. Thus Leonardo describes one of his most brilliantly simple anatomical experiments. A couple of years earlier he had used wax injection to determine the shape of the cerebral ventricles (919127); here he applied the same technique to the aortic valve of an ox’s heart. Discovering that immediately above the aortic valve is a widening of the root of the aorta (the sinus of Valsalva), Leonardo made a schematic glass model of that section of the heart (omitting, of course, the cusps of the valve). As noted on 919076v he could then ‘see in the glass what the blood does in the heart when it closes the little doors of the heart’. By pumping water with a suspension of grass seeds through the glass model, Leonardo observed the turbulent eddies in the sinus, which he concluded were responsible for opening out the cusps when blood flow through the valve ceased after each beat of the heart; otherwise, he surmised, reflux of the blood would cause the cusps to crumple (as sketched at upper </a:t>
            </a:r>
            <a:r>
              <a:rPr lang="en-US" sz="1200" b="0" i="0" kern="1200" dirty="0" err="1">
                <a:solidFill>
                  <a:schemeClr val="tx1"/>
                </a:solidFill>
                <a:effectLst/>
                <a:latin typeface="+mn-lt"/>
                <a:ea typeface="+mn-ea"/>
                <a:cs typeface="+mn-cs"/>
              </a:rPr>
              <a:t>centre</a:t>
            </a:r>
            <a:r>
              <a:rPr lang="en-US" sz="1200" b="0" i="0" kern="1200" dirty="0">
                <a:solidFill>
                  <a:schemeClr val="tx1"/>
                </a:solidFill>
                <a:effectLst/>
                <a:latin typeface="+mn-lt"/>
                <a:ea typeface="+mn-ea"/>
                <a:cs typeface="+mn-cs"/>
              </a:rPr>
              <a:t>) rather than billowing out to close the valve.</a:t>
            </a:r>
            <a:endParaRPr lang="en-US" dirty="0"/>
          </a:p>
        </p:txBody>
      </p:sp>
      <p:sp>
        <p:nvSpPr>
          <p:cNvPr id="4" name="Slide Number Placeholder 3"/>
          <p:cNvSpPr>
            <a:spLocks noGrp="1"/>
          </p:cNvSpPr>
          <p:nvPr>
            <p:ph type="sldNum" sz="quarter" idx="5"/>
          </p:nvPr>
        </p:nvSpPr>
        <p:spPr/>
        <p:txBody>
          <a:bodyPr/>
          <a:lstStyle/>
          <a:p>
            <a:fld id="{55D3FEFB-34AD-4341-AEC7-6C6DADA7E2DB}" type="slidenum">
              <a:rPr lang="en-US" smtClean="0"/>
              <a:t>2</a:t>
            </a:fld>
            <a:endParaRPr lang="en-US"/>
          </a:p>
        </p:txBody>
      </p:sp>
    </p:spTree>
    <p:extLst>
      <p:ext uri="{BB962C8B-B14F-4D97-AF65-F5344CB8AC3E}">
        <p14:creationId xmlns:p14="http://schemas.microsoft.com/office/powerpoint/2010/main" val="172144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then see the first prosthesis in AV position in Minneapolis by </a:t>
            </a:r>
            <a:r>
              <a:rPr lang="en-US" dirty="0" err="1"/>
              <a:t>Lilliehei</a:t>
            </a:r>
            <a:r>
              <a:rPr lang="en-US" dirty="0"/>
              <a:t> in 1954 then to </a:t>
            </a:r>
            <a:r>
              <a:rPr lang="en-US" dirty="0" err="1"/>
              <a:t>starr</a:t>
            </a:r>
            <a:r>
              <a:rPr lang="en-US" dirty="0"/>
              <a:t>-Edwards in the 60s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First bioprosthetic in the 70s</a:t>
            </a:r>
          </a:p>
        </p:txBody>
      </p:sp>
      <p:sp>
        <p:nvSpPr>
          <p:cNvPr id="4" name="Slide Number Placeholder 3"/>
          <p:cNvSpPr>
            <a:spLocks noGrp="1"/>
          </p:cNvSpPr>
          <p:nvPr>
            <p:ph type="sldNum" sz="quarter" idx="5"/>
          </p:nvPr>
        </p:nvSpPr>
        <p:spPr/>
        <p:txBody>
          <a:bodyPr/>
          <a:lstStyle/>
          <a:p>
            <a:fld id="{55D3FEFB-34AD-4341-AEC7-6C6DADA7E2DB}" type="slidenum">
              <a:rPr lang="en-US" smtClean="0"/>
              <a:t>3</a:t>
            </a:fld>
            <a:endParaRPr lang="en-US"/>
          </a:p>
        </p:txBody>
      </p:sp>
    </p:spTree>
    <p:extLst>
      <p:ext uri="{BB962C8B-B14F-4D97-AF65-F5344CB8AC3E}">
        <p14:creationId xmlns:p14="http://schemas.microsoft.com/office/powerpoint/2010/main" val="172611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time of DaVinci identifying these to people gaining a better understanding of them was XXX year .</a:t>
            </a:r>
          </a:p>
        </p:txBody>
      </p:sp>
      <p:sp>
        <p:nvSpPr>
          <p:cNvPr id="4" name="Slide Number Placeholder 3"/>
          <p:cNvSpPr>
            <a:spLocks noGrp="1"/>
          </p:cNvSpPr>
          <p:nvPr>
            <p:ph type="sldNum" sz="quarter" idx="5"/>
          </p:nvPr>
        </p:nvSpPr>
        <p:spPr/>
        <p:txBody>
          <a:bodyPr/>
          <a:lstStyle/>
          <a:p>
            <a:fld id="{55D3FEFB-34AD-4341-AEC7-6C6DADA7E2DB}" type="slidenum">
              <a:rPr lang="en-US" smtClean="0"/>
              <a:t>4</a:t>
            </a:fld>
            <a:endParaRPr lang="en-US"/>
          </a:p>
        </p:txBody>
      </p:sp>
    </p:spTree>
    <p:extLst>
      <p:ext uri="{BB962C8B-B14F-4D97-AF65-F5344CB8AC3E}">
        <p14:creationId xmlns:p14="http://schemas.microsoft.com/office/powerpoint/2010/main" val="570645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F4F57A-4F7F-461B-A72D-72143E545AD0}" type="slidenum">
              <a:rPr lang="sv-SE" smtClean="0"/>
              <a:pPr/>
              <a:t>6</a:t>
            </a:fld>
            <a:endParaRPr lang="sv-SE" dirty="0"/>
          </a:p>
        </p:txBody>
      </p:sp>
    </p:spTree>
    <p:extLst>
      <p:ext uri="{BB962C8B-B14F-4D97-AF65-F5344CB8AC3E}">
        <p14:creationId xmlns:p14="http://schemas.microsoft.com/office/powerpoint/2010/main" val="3270362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What can we do: 2 reasons for durability</a:t>
            </a:r>
          </a:p>
          <a:p>
            <a:r>
              <a:rPr lang="en-US" dirty="0"/>
              <a:t>– tissue technology</a:t>
            </a:r>
          </a:p>
          <a:p>
            <a:r>
              <a:rPr lang="en-US" dirty="0"/>
              <a:t>	</a:t>
            </a:r>
            <a:r>
              <a:rPr lang="en-US" dirty="0" err="1"/>
              <a:t>anteris</a:t>
            </a:r>
            <a:r>
              <a:rPr lang="en-US" dirty="0"/>
              <a:t>, </a:t>
            </a:r>
            <a:r>
              <a:rPr lang="en-US" dirty="0" err="1"/>
              <a:t>foldax</a:t>
            </a:r>
            <a:r>
              <a:rPr lang="en-US" dirty="0"/>
              <a:t>, </a:t>
            </a:r>
            <a:r>
              <a:rPr lang="en-US" dirty="0" err="1"/>
              <a:t>resilia</a:t>
            </a:r>
            <a:r>
              <a:rPr lang="en-US" dirty="0"/>
              <a:t>, </a:t>
            </a:r>
          </a:p>
          <a:p>
            <a:r>
              <a:rPr lang="en-US" dirty="0"/>
              <a:t>	- why has so little been done over the years</a:t>
            </a:r>
          </a:p>
          <a:p>
            <a:r>
              <a:rPr lang="en-US" dirty="0"/>
              <a:t>-valve designs</a:t>
            </a:r>
          </a:p>
          <a:p>
            <a:pPr marL="285750" indent="-285750">
              <a:buFontTx/>
              <a:buChar char="-"/>
            </a:pPr>
            <a:r>
              <a:rPr lang="en-US" dirty="0"/>
              <a:t>Expandable frames and their degree of expansion</a:t>
            </a:r>
          </a:p>
          <a:p>
            <a:pPr marL="285750" indent="-285750">
              <a:buFontTx/>
              <a:buChar char="-"/>
            </a:pPr>
            <a:r>
              <a:rPr lang="en-US" dirty="0"/>
              <a:t>Leaflet modification for sinus washout- </a:t>
            </a:r>
            <a:r>
              <a:rPr lang="en-US" dirty="0" err="1"/>
              <a:t>suprannular</a:t>
            </a:r>
            <a:r>
              <a:rPr lang="en-US" dirty="0"/>
              <a:t> vs intra and tradeoff</a:t>
            </a:r>
          </a:p>
          <a:p>
            <a:pPr marL="285750" indent="-285750">
              <a:buFontTx/>
              <a:buChar char="-"/>
            </a:pPr>
            <a:endParaRPr lang="en-US" dirty="0"/>
          </a:p>
          <a:p>
            <a:r>
              <a:rPr lang="en-US" dirty="0"/>
              <a:t>What about for valve in valve- how durable are those</a:t>
            </a:r>
          </a:p>
          <a:p>
            <a:endParaRPr lang="en-US" dirty="0"/>
          </a:p>
          <a:p>
            <a:r>
              <a:rPr lang="en-US" dirty="0"/>
              <a:t>Technique</a:t>
            </a:r>
          </a:p>
          <a:p>
            <a:r>
              <a:rPr lang="en-US" dirty="0"/>
              <a:t>Sizing</a:t>
            </a:r>
          </a:p>
          <a:p>
            <a:r>
              <a:rPr lang="en-US" dirty="0"/>
              <a:t>Leaflets mounted on a stent (instead of a ring)</a:t>
            </a:r>
          </a:p>
          <a:p>
            <a:r>
              <a:rPr lang="en-US" dirty="0"/>
              <a:t>Crimping</a:t>
            </a:r>
          </a:p>
          <a:p>
            <a:r>
              <a:rPr lang="en-US" dirty="0"/>
              <a:t>Thinner leaflet material (reduce sheath size)</a:t>
            </a:r>
          </a:p>
          <a:p>
            <a:endParaRPr lang="en-US" dirty="0"/>
          </a:p>
          <a:p>
            <a:r>
              <a:rPr lang="en-US" dirty="0"/>
              <a:t>Type of pericardium</a:t>
            </a:r>
          </a:p>
          <a:p>
            <a:r>
              <a:rPr lang="en-US" dirty="0"/>
              <a:t>Stent geometry after deployment</a:t>
            </a:r>
          </a:p>
          <a:p>
            <a:r>
              <a:rPr lang="en-US" dirty="0"/>
              <a:t>Under/over expansion</a:t>
            </a:r>
          </a:p>
          <a:p>
            <a:r>
              <a:rPr lang="en-US" dirty="0"/>
              <a:t>Post-dilation with noncompliant balloon</a:t>
            </a:r>
          </a:p>
          <a:p>
            <a:pPr lvl="1"/>
            <a:r>
              <a:rPr lang="en-US" dirty="0"/>
              <a:t>Bioprosthetic valve fracture or remodeling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5D3FEFB-34AD-4341-AEC7-6C6DADA7E2DB}" type="slidenum">
              <a:rPr lang="en-US" smtClean="0"/>
              <a:t>8</a:t>
            </a:fld>
            <a:endParaRPr lang="en-US"/>
          </a:p>
        </p:txBody>
      </p:sp>
    </p:spTree>
    <p:extLst>
      <p:ext uri="{BB962C8B-B14F-4D97-AF65-F5344CB8AC3E}">
        <p14:creationId xmlns:p14="http://schemas.microsoft.com/office/powerpoint/2010/main" val="25635535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476375" y="1844824"/>
            <a:ext cx="6191250" cy="1470025"/>
          </a:xfrm>
        </p:spPr>
        <p:txBody>
          <a:bodyPr anchor="b">
            <a:normAutofit/>
          </a:bodyPr>
          <a:lstStyle>
            <a:lvl1pPr algn="ctr">
              <a:defRPr sz="3700"/>
            </a:lvl1pPr>
          </a:lstStyle>
          <a:p>
            <a:r>
              <a:rPr lang="en-US"/>
              <a:t>Click to edit Master title style</a:t>
            </a:r>
            <a:endParaRPr lang="sv-SE" dirty="0"/>
          </a:p>
        </p:txBody>
      </p:sp>
      <p:sp>
        <p:nvSpPr>
          <p:cNvPr id="3" name="Underrubrik 2"/>
          <p:cNvSpPr>
            <a:spLocks noGrp="1"/>
          </p:cNvSpPr>
          <p:nvPr>
            <p:ph type="subTitle" idx="1"/>
          </p:nvPr>
        </p:nvSpPr>
        <p:spPr>
          <a:xfrm>
            <a:off x="1476374" y="3501008"/>
            <a:ext cx="6191251" cy="1296144"/>
          </a:xfrm>
        </p:spPr>
        <p:txBody>
          <a:bodyPr>
            <a:normAutofit/>
          </a:bodyPr>
          <a:lstStyle>
            <a:lvl1pPr marL="0" indent="0" algn="ctr">
              <a:buNone/>
              <a:defRPr sz="23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sv-SE" dirty="0"/>
          </a:p>
        </p:txBody>
      </p:sp>
      <p:pic>
        <p:nvPicPr>
          <p:cNvPr id="12" name="Picture 949" descr="Karolinska Swe RGB"/>
          <p:cNvPicPr>
            <a:picLocks noChangeAspect="1" noChangeArrowheads="1"/>
          </p:cNvPicPr>
          <p:nvPr userDrawn="1"/>
        </p:nvPicPr>
        <p:blipFill>
          <a:blip r:embed="rId3" cstate="print"/>
          <a:stretch>
            <a:fillRect/>
          </a:stretch>
        </p:blipFill>
        <p:spPr bwMode="auto">
          <a:xfrm>
            <a:off x="592512" y="5943600"/>
            <a:ext cx="2467468" cy="552358"/>
          </a:xfrm>
          <a:prstGeom prst="rect">
            <a:avLst/>
          </a:prstGeom>
          <a:noFill/>
        </p:spPr>
      </p:pic>
      <p:cxnSp>
        <p:nvCxnSpPr>
          <p:cNvPr id="7" name="Rak 6"/>
          <p:cNvCxnSpPr/>
          <p:nvPr userDrawn="1"/>
        </p:nvCxnSpPr>
        <p:spPr>
          <a:xfrm>
            <a:off x="3472830" y="6066401"/>
            <a:ext cx="517595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Bildobjekt 12" descr="SLL_Logotyp_RGB.emf"/>
          <p:cNvPicPr>
            <a:picLocks noChangeAspect="1"/>
          </p:cNvPicPr>
          <p:nvPr userDrawn="1"/>
        </p:nvPicPr>
        <p:blipFill>
          <a:blip r:embed="rId4" cstate="print"/>
          <a:stretch>
            <a:fillRect/>
          </a:stretch>
        </p:blipFill>
        <p:spPr>
          <a:xfrm>
            <a:off x="7946328" y="6200441"/>
            <a:ext cx="705547" cy="232288"/>
          </a:xfrm>
          <a:prstGeom prst="rect">
            <a:avLst/>
          </a:prstGeom>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unktlist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a:p>
        </p:txBody>
      </p:sp>
      <p:sp>
        <p:nvSpPr>
          <p:cNvPr id="3" name="Platshållare för innehåll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AAD93A6-52E8-4356-9CA3-73406FE6A396}"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a:p>
        </p:txBody>
      </p:sp>
      <p:sp>
        <p:nvSpPr>
          <p:cNvPr id="3" name="Platshållare för innehåll 2"/>
          <p:cNvSpPr>
            <a:spLocks noGrp="1"/>
          </p:cNvSpPr>
          <p:nvPr>
            <p:ph idx="1"/>
          </p:nvPr>
        </p:nvSpPr>
        <p:spPr/>
        <p:txBody>
          <a:bodyPr/>
          <a:lstStyle>
            <a:lvl1pPr marL="0" indent="0">
              <a:buFontTx/>
              <a:buNone/>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AAD93A6-52E8-4356-9CA3-73406FE6A396}" type="slidenum">
              <a:rPr lang="sv-SE" smtClean="0"/>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punktlisto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dirty="0"/>
          </a:p>
        </p:txBody>
      </p:sp>
      <p:sp>
        <p:nvSpPr>
          <p:cNvPr id="3" name="Platshållare för innehåll 2"/>
          <p:cNvSpPr>
            <a:spLocks noGrp="1"/>
          </p:cNvSpPr>
          <p:nvPr>
            <p:ph sz="half" idx="1"/>
          </p:nvPr>
        </p:nvSpPr>
        <p:spPr>
          <a:xfrm>
            <a:off x="539750" y="1600200"/>
            <a:ext cx="3956050" cy="4291013"/>
          </a:xfrm>
        </p:spPr>
        <p:txBody>
          <a:bodyPr/>
          <a:lstStyle>
            <a:lvl1pPr>
              <a:defRPr sz="2300"/>
            </a:lvl1pPr>
            <a:lvl2pPr>
              <a:defRPr sz="21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Platshållare för innehåll 3"/>
          <p:cNvSpPr>
            <a:spLocks noGrp="1"/>
          </p:cNvSpPr>
          <p:nvPr>
            <p:ph sz="half" idx="2"/>
          </p:nvPr>
        </p:nvSpPr>
        <p:spPr>
          <a:xfrm>
            <a:off x="4648200" y="1600200"/>
            <a:ext cx="3956050" cy="4291013"/>
          </a:xfrm>
        </p:spPr>
        <p:txBody>
          <a:bodyPr/>
          <a:lstStyle>
            <a:lvl1pPr>
              <a:defRPr sz="2300"/>
            </a:lvl1pPr>
            <a:lvl2pPr>
              <a:defRPr sz="21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6AAD93A6-52E8-4356-9CA3-73406FE6A396}" type="slidenum">
              <a:rPr lang="sv-SE" smtClean="0"/>
              <a:pPr/>
              <a:t>‹#›</a:t>
            </a:fld>
            <a:endParaRPr lang="sv-S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dirty="0"/>
          </a:p>
        </p:txBody>
      </p:sp>
      <p:sp>
        <p:nvSpPr>
          <p:cNvPr id="3" name="Platshållare för innehåll 2"/>
          <p:cNvSpPr>
            <a:spLocks noGrp="1"/>
          </p:cNvSpPr>
          <p:nvPr>
            <p:ph sz="half" idx="1"/>
          </p:nvPr>
        </p:nvSpPr>
        <p:spPr>
          <a:xfrm>
            <a:off x="539750" y="1600200"/>
            <a:ext cx="3956050" cy="4291013"/>
          </a:xfrm>
        </p:spPr>
        <p:txBody>
          <a:bodyPr/>
          <a:lstStyle>
            <a:lvl1pPr marL="0" indent="0">
              <a:buFontTx/>
              <a:buNone/>
              <a:defRPr sz="2300"/>
            </a:lvl1pPr>
            <a:lvl2pPr>
              <a:buFontTx/>
              <a:buNone/>
              <a:defRPr sz="2100"/>
            </a:lvl2pPr>
            <a:lvl3pPr>
              <a:buFontTx/>
              <a:buNone/>
              <a:defRPr sz="1800"/>
            </a:lvl3pPr>
            <a:lvl4pPr>
              <a:buFontTx/>
              <a:buNone/>
              <a:defRPr sz="1600"/>
            </a:lvl4pPr>
            <a:lvl5pPr>
              <a:buFontTx/>
              <a:buNone/>
              <a:defRPr sz="1600"/>
            </a:lvl5pPr>
            <a:lvl6pPr>
              <a:defRPr sz="1800"/>
            </a:lvl6pPr>
            <a:lvl7pPr>
              <a:defRPr sz="1800"/>
            </a:lvl7pPr>
            <a:lvl8pPr>
              <a:defRPr sz="1800"/>
            </a:lvl8pPr>
            <a:lvl9pPr>
              <a:defRPr sz="1800"/>
            </a:lvl9pPr>
          </a:lstStyle>
          <a:p>
            <a:pPr lvl="0"/>
            <a:r>
              <a:rPr lang="en-US"/>
              <a:t>Click to edit Master text styles</a:t>
            </a:r>
          </a:p>
        </p:txBody>
      </p:sp>
      <p:sp>
        <p:nvSpPr>
          <p:cNvPr id="4" name="Platshållare för innehåll 3"/>
          <p:cNvSpPr>
            <a:spLocks noGrp="1"/>
          </p:cNvSpPr>
          <p:nvPr>
            <p:ph sz="half" idx="2"/>
          </p:nvPr>
        </p:nvSpPr>
        <p:spPr>
          <a:xfrm>
            <a:off x="4648200" y="1600200"/>
            <a:ext cx="3956050" cy="4291013"/>
          </a:xfrm>
        </p:spPr>
        <p:txBody>
          <a:bodyPr/>
          <a:lstStyle>
            <a:lvl1pPr marL="0" indent="0">
              <a:buFontTx/>
              <a:buNone/>
              <a:defRPr sz="2300"/>
            </a:lvl1pPr>
            <a:lvl2pPr>
              <a:buFontTx/>
              <a:buNone/>
              <a:defRPr sz="2100"/>
            </a:lvl2pPr>
            <a:lvl3pPr>
              <a:buFontTx/>
              <a:buNone/>
              <a:defRPr sz="1800"/>
            </a:lvl3pPr>
            <a:lvl4pPr>
              <a:buFontTx/>
              <a:buNone/>
              <a:defRPr sz="1600"/>
            </a:lvl4pPr>
            <a:lvl5pPr>
              <a:buFontTx/>
              <a:buNone/>
              <a:defRPr sz="1600"/>
            </a:lvl5pPr>
            <a:lvl6pPr>
              <a:defRPr sz="1800"/>
            </a:lvl6pPr>
            <a:lvl7pPr>
              <a:defRPr sz="1800"/>
            </a:lvl7pPr>
            <a:lvl8pPr>
              <a:defRPr sz="1800"/>
            </a:lvl8pPr>
            <a:lvl9pPr>
              <a:defRPr sz="1800"/>
            </a:lvl9pPr>
          </a:lstStyle>
          <a:p>
            <a:pPr lvl="0"/>
            <a:r>
              <a:rPr lang="en-US"/>
              <a:t>Click to edit Master text styles</a:t>
            </a:r>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6AAD93A6-52E8-4356-9CA3-73406FE6A396}" type="slidenum">
              <a:rPr lang="sv-SE" smtClean="0"/>
              <a:pPr/>
              <a:t>‹#›</a:t>
            </a:fld>
            <a:endParaRPr lang="sv-S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dirty="0"/>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6AAD93A6-52E8-4356-9CA3-73406FE6A396}" type="slidenum">
              <a:rPr lang="sv-SE" smtClean="0"/>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6AAD93A6-52E8-4356-9CA3-73406FE6A396}" type="slidenum">
              <a:rPr lang="sv-SE" smtClean="0"/>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539750" y="4800600"/>
            <a:ext cx="8064500" cy="566738"/>
          </a:xfrm>
        </p:spPr>
        <p:txBody>
          <a:bodyPr anchor="b"/>
          <a:lstStyle>
            <a:lvl1pPr algn="l">
              <a:defRPr sz="2000" b="1"/>
            </a:lvl1pPr>
          </a:lstStyle>
          <a:p>
            <a:r>
              <a:rPr lang="en-US"/>
              <a:t>Click to edit Master title style</a:t>
            </a:r>
            <a:endParaRPr lang="sv-SE" dirty="0"/>
          </a:p>
        </p:txBody>
      </p:sp>
      <p:sp>
        <p:nvSpPr>
          <p:cNvPr id="3" name="Platshållare för bild 2"/>
          <p:cNvSpPr>
            <a:spLocks noGrp="1"/>
          </p:cNvSpPr>
          <p:nvPr>
            <p:ph type="pic" idx="1"/>
          </p:nvPr>
        </p:nvSpPr>
        <p:spPr>
          <a:xfrm>
            <a:off x="539750" y="612775"/>
            <a:ext cx="80645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sv-SE" dirty="0"/>
          </a:p>
        </p:txBody>
      </p:sp>
      <p:sp>
        <p:nvSpPr>
          <p:cNvPr id="4" name="Platshållare för text 3"/>
          <p:cNvSpPr>
            <a:spLocks noGrp="1"/>
          </p:cNvSpPr>
          <p:nvPr>
            <p:ph type="body" sz="half" idx="2"/>
          </p:nvPr>
        </p:nvSpPr>
        <p:spPr>
          <a:xfrm>
            <a:off x="539750" y="5367338"/>
            <a:ext cx="8064500" cy="5238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6AAD93A6-52E8-4356-9CA3-73406FE6A396}" type="slidenum">
              <a:rPr lang="sv-SE" smtClean="0"/>
              <a:pPr/>
              <a:t>‹#›</a:t>
            </a:fld>
            <a:endParaRPr lang="sv-SE"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39750" y="274638"/>
            <a:ext cx="8064500" cy="1143000"/>
          </a:xfrm>
          <a:prstGeom prst="rect">
            <a:avLst/>
          </a:prstGeom>
        </p:spPr>
        <p:txBody>
          <a:bodyPr vert="horz" lIns="91440" tIns="45720" rIns="91440" bIns="45720" rtlCol="0" anchor="ctr">
            <a:normAutofit/>
          </a:bodyPr>
          <a:lstStyle/>
          <a:p>
            <a:r>
              <a:rPr lang="sv-SE" dirty="0"/>
              <a:t>Klicka här för att ändra format</a:t>
            </a:r>
          </a:p>
        </p:txBody>
      </p:sp>
      <p:sp>
        <p:nvSpPr>
          <p:cNvPr id="3" name="Platshållare för text 2"/>
          <p:cNvSpPr>
            <a:spLocks noGrp="1"/>
          </p:cNvSpPr>
          <p:nvPr>
            <p:ph type="body" idx="1"/>
          </p:nvPr>
        </p:nvSpPr>
        <p:spPr>
          <a:xfrm>
            <a:off x="539750" y="1600201"/>
            <a:ext cx="8064500" cy="4277072"/>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sidfot 4"/>
          <p:cNvSpPr>
            <a:spLocks noGrp="1"/>
          </p:cNvSpPr>
          <p:nvPr>
            <p:ph type="ftr" sz="quarter" idx="3"/>
          </p:nvPr>
        </p:nvSpPr>
        <p:spPr>
          <a:xfrm>
            <a:off x="908062" y="6093296"/>
            <a:ext cx="6984776" cy="365125"/>
          </a:xfrm>
          <a:prstGeom prst="rect">
            <a:avLst/>
          </a:prstGeom>
        </p:spPr>
        <p:txBody>
          <a:bodyPr vert="horz" lIns="91440" tIns="45720" rIns="91440" bIns="45720" rtlCol="0" anchor="ctr"/>
          <a:lstStyle>
            <a:lvl1pPr algn="l">
              <a:defRPr sz="1200">
                <a:solidFill>
                  <a:schemeClr val="tx1"/>
                </a:solidFill>
                <a:latin typeface="Open Sans" pitchFamily="34" charset="0"/>
                <a:ea typeface="Open Sans" pitchFamily="34" charset="0"/>
                <a:cs typeface="Open Sans" pitchFamily="34" charset="0"/>
              </a:defRPr>
            </a:lvl1pPr>
          </a:lstStyle>
          <a:p>
            <a:endParaRPr lang="sv-SE" dirty="0"/>
          </a:p>
        </p:txBody>
      </p:sp>
      <p:sp>
        <p:nvSpPr>
          <p:cNvPr id="6" name="Platshållare för bildnummer 5"/>
          <p:cNvSpPr>
            <a:spLocks noGrp="1"/>
          </p:cNvSpPr>
          <p:nvPr>
            <p:ph type="sldNum" sz="quarter" idx="4"/>
          </p:nvPr>
        </p:nvSpPr>
        <p:spPr>
          <a:xfrm>
            <a:off x="404204" y="6093296"/>
            <a:ext cx="503858" cy="360041"/>
          </a:xfrm>
          <a:prstGeom prst="rect">
            <a:avLst/>
          </a:prstGeom>
        </p:spPr>
        <p:txBody>
          <a:bodyPr vert="horz" lIns="91440" tIns="45720" rIns="91440" bIns="45720" rtlCol="0" anchor="ctr"/>
          <a:lstStyle>
            <a:lvl1pPr algn="ctr">
              <a:defRPr sz="1200">
                <a:solidFill>
                  <a:schemeClr val="tx1"/>
                </a:solidFill>
                <a:latin typeface="Open Sans" pitchFamily="34" charset="0"/>
                <a:ea typeface="Open Sans" pitchFamily="34" charset="0"/>
                <a:cs typeface="Open Sans" pitchFamily="34" charset="0"/>
              </a:defRPr>
            </a:lvl1pPr>
          </a:lstStyle>
          <a:p>
            <a:fld id="{6AAD93A6-52E8-4356-9CA3-73406FE6A396}" type="slidenum">
              <a:rPr lang="sv-SE" smtClean="0"/>
              <a:pPr/>
              <a:t>‹#›</a:t>
            </a:fld>
            <a:endParaRPr lang="sv-SE" dirty="0"/>
          </a:p>
        </p:txBody>
      </p:sp>
      <p:pic>
        <p:nvPicPr>
          <p:cNvPr id="8" name="Picture 528" descr="K RGB"/>
          <p:cNvPicPr>
            <a:picLocks noChangeAspect="1" noChangeArrowheads="1"/>
          </p:cNvPicPr>
          <p:nvPr/>
        </p:nvPicPr>
        <p:blipFill>
          <a:blip r:embed="rId11" cstate="print"/>
          <a:stretch>
            <a:fillRect/>
          </a:stretch>
        </p:blipFill>
        <p:spPr bwMode="auto">
          <a:xfrm>
            <a:off x="8451764" y="6021288"/>
            <a:ext cx="348145" cy="493989"/>
          </a:xfrm>
          <a:prstGeom prst="rect">
            <a:avLst/>
          </a:prstGeom>
          <a:noFill/>
        </p:spPr>
      </p:pic>
      <p:cxnSp>
        <p:nvCxnSpPr>
          <p:cNvPr id="12" name="Rak 11"/>
          <p:cNvCxnSpPr/>
          <p:nvPr/>
        </p:nvCxnSpPr>
        <p:spPr>
          <a:xfrm>
            <a:off x="620435" y="6066401"/>
            <a:ext cx="7479957"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0"/>
    </p:custData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4" r:id="rId4"/>
    <p:sldLayoutId id="2147483673" r:id="rId5"/>
    <p:sldLayoutId id="2147483666" r:id="rId6"/>
    <p:sldLayoutId id="2147483667" r:id="rId7"/>
    <p:sldLayoutId id="2147483669" r:id="rId8"/>
  </p:sldLayoutIdLst>
  <p:hf hdr="0" ftr="0" dt="0"/>
  <p:txStyles>
    <p:titleStyle>
      <a:lvl1pPr algn="l" defTabSz="914400" rtl="0" eaLnBrk="1" latinLnBrk="0" hangingPunct="1">
        <a:spcBef>
          <a:spcPct val="0"/>
        </a:spcBef>
        <a:buNone/>
        <a:defRPr sz="3200" kern="1200">
          <a:solidFill>
            <a:schemeClr val="tx1"/>
          </a:solidFill>
          <a:latin typeface="Open Sans Semibold" pitchFamily="34" charset="0"/>
          <a:ea typeface="Open Sans Semibold" pitchFamily="34" charset="0"/>
          <a:cs typeface="Open Sans Semibold" pitchFamily="34" charset="0"/>
        </a:defRPr>
      </a:lvl1pPr>
    </p:titleStyle>
    <p:bodyStyle>
      <a:lvl1pPr marL="269875" indent="-269875" algn="l" defTabSz="914400" rtl="0" eaLnBrk="1" latinLnBrk="0" hangingPunct="1">
        <a:spcBef>
          <a:spcPct val="20000"/>
        </a:spcBef>
        <a:buClr>
          <a:schemeClr val="accent1"/>
        </a:buClr>
        <a:buSzPct val="110000"/>
        <a:buFont typeface="Wingdings 2" pitchFamily="18" charset="2"/>
        <a:buChar char=""/>
        <a:defRPr sz="2300" kern="1200">
          <a:solidFill>
            <a:schemeClr val="tx1"/>
          </a:solidFill>
          <a:latin typeface="Open Sans" pitchFamily="34" charset="0"/>
          <a:ea typeface="Open Sans" pitchFamily="34" charset="0"/>
          <a:cs typeface="Open Sans" pitchFamily="34" charset="0"/>
        </a:defRPr>
      </a:lvl1pPr>
      <a:lvl2pPr marL="539750" indent="-269875" algn="l" defTabSz="914400" rtl="0" eaLnBrk="1" latinLnBrk="0" hangingPunct="1">
        <a:spcBef>
          <a:spcPct val="20000"/>
        </a:spcBef>
        <a:buClr>
          <a:schemeClr val="accent1"/>
        </a:buClr>
        <a:buSzPct val="110000"/>
        <a:buFont typeface="Wingdings 2" pitchFamily="18" charset="2"/>
        <a:buChar char=""/>
        <a:defRPr sz="2300" kern="1200">
          <a:solidFill>
            <a:schemeClr val="tx1"/>
          </a:solidFill>
          <a:latin typeface="Open Sans" pitchFamily="34" charset="0"/>
          <a:ea typeface="Open Sans" pitchFamily="34" charset="0"/>
          <a:cs typeface="Open Sans" pitchFamily="34" charset="0"/>
        </a:defRPr>
      </a:lvl2pPr>
      <a:lvl3pPr marL="809625" indent="-269875" algn="l" defTabSz="914400" rtl="0" eaLnBrk="1" latinLnBrk="0" hangingPunct="1">
        <a:spcBef>
          <a:spcPct val="20000"/>
        </a:spcBef>
        <a:buClr>
          <a:schemeClr val="accent1"/>
        </a:buClr>
        <a:buSzPct val="110000"/>
        <a:buFont typeface="Wingdings 2" pitchFamily="18" charset="2"/>
        <a:buChar char=""/>
        <a:defRPr sz="2000" kern="1200">
          <a:solidFill>
            <a:schemeClr val="tx1"/>
          </a:solidFill>
          <a:latin typeface="Open Sans" pitchFamily="34" charset="0"/>
          <a:ea typeface="Open Sans" pitchFamily="34" charset="0"/>
          <a:cs typeface="Open Sans" pitchFamily="34" charset="0"/>
        </a:defRPr>
      </a:lvl3pPr>
      <a:lvl4pPr marL="1079500" indent="-269875" algn="l" defTabSz="914400" rtl="0" eaLnBrk="1" latinLnBrk="0" hangingPunct="1">
        <a:spcBef>
          <a:spcPct val="20000"/>
        </a:spcBef>
        <a:buClr>
          <a:schemeClr val="accent1"/>
        </a:buClr>
        <a:buSzPct val="110000"/>
        <a:buFont typeface="Wingdings 2" pitchFamily="18" charset="2"/>
        <a:buChar char=""/>
        <a:defRPr sz="1800" kern="1200">
          <a:solidFill>
            <a:schemeClr val="tx1"/>
          </a:solidFill>
          <a:latin typeface="Open Sans" pitchFamily="34" charset="0"/>
          <a:ea typeface="Open Sans" pitchFamily="34" charset="0"/>
          <a:cs typeface="Open Sans" pitchFamily="34" charset="0"/>
        </a:defRPr>
      </a:lvl4pPr>
      <a:lvl5pPr marL="1341438" indent="-261938" algn="l" defTabSz="914400" rtl="0" eaLnBrk="1" latinLnBrk="0" hangingPunct="1">
        <a:spcBef>
          <a:spcPct val="20000"/>
        </a:spcBef>
        <a:buClr>
          <a:schemeClr val="accent1"/>
        </a:buClr>
        <a:buSzPct val="110000"/>
        <a:buFont typeface="Wingdings 2" pitchFamily="18" charset="2"/>
        <a:buChar char=""/>
        <a:defRPr sz="1800" kern="1200">
          <a:solidFill>
            <a:schemeClr val="tx1"/>
          </a:solidFill>
          <a:latin typeface="Open Sans" pitchFamily="34" charset="0"/>
          <a:ea typeface="Open Sans" pitchFamily="34" charset="0"/>
          <a:cs typeface="Open Sans"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g"/><Relationship Id="rId11" Type="http://schemas.openxmlformats.org/officeDocument/2006/relationships/image" Target="../media/image12.png"/><Relationship Id="rId5" Type="http://schemas.openxmlformats.org/officeDocument/2006/relationships/image" Target="../media/image6.jpg"/><Relationship Id="rId10" Type="http://schemas.openxmlformats.org/officeDocument/2006/relationships/image" Target="../media/image11.png"/><Relationship Id="rId4" Type="http://schemas.openxmlformats.org/officeDocument/2006/relationships/image" Target="../media/image5.jp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cid:image003.jpg@01D65B96.3A840180" TargetMode="Externa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8.jpeg"/><Relationship Id="rId4" Type="http://schemas.openxmlformats.org/officeDocument/2006/relationships/image" Target="../media/image18.png"/><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151979" y="404664"/>
            <a:ext cx="6840041" cy="1470025"/>
          </a:xfrm>
        </p:spPr>
        <p:txBody>
          <a:bodyPr>
            <a:normAutofit/>
          </a:bodyPr>
          <a:lstStyle/>
          <a:p>
            <a:r>
              <a:rPr lang="sv-SE" dirty="0"/>
              <a:t>TAVR </a:t>
            </a:r>
            <a:r>
              <a:rPr lang="sv-SE" dirty="0" err="1"/>
              <a:t>Durability</a:t>
            </a:r>
            <a:endParaRPr lang="sv-SE" dirty="0"/>
          </a:p>
        </p:txBody>
      </p:sp>
      <p:sp>
        <p:nvSpPr>
          <p:cNvPr id="3" name="Underrubrik 2"/>
          <p:cNvSpPr>
            <a:spLocks noGrp="1"/>
          </p:cNvSpPr>
          <p:nvPr>
            <p:ph type="subTitle" idx="1"/>
          </p:nvPr>
        </p:nvSpPr>
        <p:spPr>
          <a:xfrm>
            <a:off x="1476373" y="3400425"/>
            <a:ext cx="6191251" cy="1828800"/>
          </a:xfrm>
        </p:spPr>
        <p:txBody>
          <a:bodyPr>
            <a:normAutofit/>
          </a:bodyPr>
          <a:lstStyle/>
          <a:p>
            <a:r>
              <a:rPr lang="sv-SE" dirty="0"/>
              <a:t> Christopher U. </a:t>
            </a:r>
            <a:r>
              <a:rPr lang="sv-SE" dirty="0" err="1"/>
              <a:t>Meduri</a:t>
            </a:r>
            <a:r>
              <a:rPr lang="sv-SE" dirty="0"/>
              <a:t>, MD MPH</a:t>
            </a:r>
          </a:p>
          <a:p>
            <a:r>
              <a:rPr lang="sv-SE" dirty="0" err="1"/>
              <a:t>Karolinksa</a:t>
            </a:r>
            <a:r>
              <a:rPr lang="sv-SE" dirty="0"/>
              <a:t> University Hospital</a:t>
            </a:r>
          </a:p>
          <a:p>
            <a:r>
              <a:rPr lang="sv-SE" dirty="0"/>
              <a:t>Stockholm, Sweden</a:t>
            </a:r>
          </a:p>
        </p:txBody>
      </p:sp>
    </p:spTree>
    <p:custDataLst>
      <p:tags r:id="rId1"/>
    </p:custDataLst>
    <p:extLst>
      <p:ext uri="{BB962C8B-B14F-4D97-AF65-F5344CB8AC3E}">
        <p14:creationId xmlns:p14="http://schemas.microsoft.com/office/powerpoint/2010/main" val="748398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plaque, stone&#10;&#10;Description automatically generated">
            <a:extLst>
              <a:ext uri="{FF2B5EF4-FFF2-40B4-BE49-F238E27FC236}">
                <a16:creationId xmlns:a16="http://schemas.microsoft.com/office/drawing/2014/main" id="{C1E0FBF9-42F9-9742-89CB-AFE6E8E43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765" y="1372245"/>
            <a:ext cx="2892470" cy="3932963"/>
          </a:xfrm>
          <a:prstGeom prst="rect">
            <a:avLst/>
          </a:prstGeom>
        </p:spPr>
      </p:pic>
    </p:spTree>
    <p:extLst>
      <p:ext uri="{BB962C8B-B14F-4D97-AF65-F5344CB8AC3E}">
        <p14:creationId xmlns:p14="http://schemas.microsoft.com/office/powerpoint/2010/main" val="210655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plaque, stone&#10;&#10;Description automatically generated">
            <a:extLst>
              <a:ext uri="{FF2B5EF4-FFF2-40B4-BE49-F238E27FC236}">
                <a16:creationId xmlns:a16="http://schemas.microsoft.com/office/drawing/2014/main" id="{C1E0FBF9-42F9-9742-89CB-AFE6E8E43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808" y="1395244"/>
            <a:ext cx="2892470" cy="3932963"/>
          </a:xfrm>
          <a:prstGeom prst="rect">
            <a:avLst/>
          </a:prstGeom>
        </p:spPr>
      </p:pic>
      <p:pic>
        <p:nvPicPr>
          <p:cNvPr id="15" name="object 47">
            <a:extLst>
              <a:ext uri="{FF2B5EF4-FFF2-40B4-BE49-F238E27FC236}">
                <a16:creationId xmlns:a16="http://schemas.microsoft.com/office/drawing/2014/main" id="{DBE21F20-C907-704D-8A27-474578600A8C}"/>
              </a:ext>
            </a:extLst>
          </p:cNvPr>
          <p:cNvPicPr/>
          <p:nvPr/>
        </p:nvPicPr>
        <p:blipFill>
          <a:blip r:embed="rId4" cstate="print"/>
          <a:stretch>
            <a:fillRect/>
          </a:stretch>
        </p:blipFill>
        <p:spPr>
          <a:xfrm>
            <a:off x="5595313" y="3187989"/>
            <a:ext cx="715562" cy="540896"/>
          </a:xfrm>
          <a:prstGeom prst="rect">
            <a:avLst/>
          </a:prstGeom>
        </p:spPr>
      </p:pic>
      <p:pic>
        <p:nvPicPr>
          <p:cNvPr id="19" name="object 57">
            <a:extLst>
              <a:ext uri="{FF2B5EF4-FFF2-40B4-BE49-F238E27FC236}">
                <a16:creationId xmlns:a16="http://schemas.microsoft.com/office/drawing/2014/main" id="{2A4ACD95-1CF3-934E-809A-B76DAF00F737}"/>
              </a:ext>
            </a:extLst>
          </p:cNvPr>
          <p:cNvPicPr/>
          <p:nvPr/>
        </p:nvPicPr>
        <p:blipFill>
          <a:blip r:embed="rId5" cstate="print"/>
          <a:stretch>
            <a:fillRect/>
          </a:stretch>
        </p:blipFill>
        <p:spPr>
          <a:xfrm>
            <a:off x="5591961" y="3821169"/>
            <a:ext cx="661894" cy="631888"/>
          </a:xfrm>
          <a:prstGeom prst="rect">
            <a:avLst/>
          </a:prstGeom>
        </p:spPr>
      </p:pic>
      <p:pic>
        <p:nvPicPr>
          <p:cNvPr id="20" name="object 97">
            <a:extLst>
              <a:ext uri="{FF2B5EF4-FFF2-40B4-BE49-F238E27FC236}">
                <a16:creationId xmlns:a16="http://schemas.microsoft.com/office/drawing/2014/main" id="{B5C3A3A9-95E4-FB4F-BE30-52416FCA1C8B}"/>
              </a:ext>
            </a:extLst>
          </p:cNvPr>
          <p:cNvPicPr/>
          <p:nvPr/>
        </p:nvPicPr>
        <p:blipFill>
          <a:blip r:embed="rId6" cstate="print"/>
          <a:stretch>
            <a:fillRect/>
          </a:stretch>
        </p:blipFill>
        <p:spPr>
          <a:xfrm>
            <a:off x="5652334" y="4789503"/>
            <a:ext cx="601520" cy="690020"/>
          </a:xfrm>
          <a:prstGeom prst="rect">
            <a:avLst/>
          </a:prstGeom>
        </p:spPr>
      </p:pic>
      <p:pic>
        <p:nvPicPr>
          <p:cNvPr id="25" name="Picture 2" descr="Edwards Inspiris Resilia Valve Receives FDA Approval | DAIC">
            <a:extLst>
              <a:ext uri="{FF2B5EF4-FFF2-40B4-BE49-F238E27FC236}">
                <a16:creationId xmlns:a16="http://schemas.microsoft.com/office/drawing/2014/main" id="{001510CE-60A7-3D4A-AD00-2F41CBDD45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36008" y="2335692"/>
            <a:ext cx="1084313" cy="64335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A black and white logo&#10;&#10;Description automatically generated with low confidence">
            <a:extLst>
              <a:ext uri="{FF2B5EF4-FFF2-40B4-BE49-F238E27FC236}">
                <a16:creationId xmlns:a16="http://schemas.microsoft.com/office/drawing/2014/main" id="{2981D3AD-FC4D-B24E-A5C8-C9414D8F33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52789" y="1291576"/>
            <a:ext cx="1084313" cy="875893"/>
          </a:xfrm>
          <a:prstGeom prst="rect">
            <a:avLst/>
          </a:prstGeom>
        </p:spPr>
      </p:pic>
    </p:spTree>
    <p:extLst>
      <p:ext uri="{BB962C8B-B14F-4D97-AF65-F5344CB8AC3E}">
        <p14:creationId xmlns:p14="http://schemas.microsoft.com/office/powerpoint/2010/main" val="205177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plaque, stone&#10;&#10;Description automatically generated">
            <a:extLst>
              <a:ext uri="{FF2B5EF4-FFF2-40B4-BE49-F238E27FC236}">
                <a16:creationId xmlns:a16="http://schemas.microsoft.com/office/drawing/2014/main" id="{C1E0FBF9-42F9-9742-89CB-AFE6E8E43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121" y="1637267"/>
            <a:ext cx="2892470" cy="3932963"/>
          </a:xfrm>
          <a:prstGeom prst="rect">
            <a:avLst/>
          </a:prstGeom>
        </p:spPr>
      </p:pic>
      <p:pic>
        <p:nvPicPr>
          <p:cNvPr id="15" name="object 47">
            <a:extLst>
              <a:ext uri="{FF2B5EF4-FFF2-40B4-BE49-F238E27FC236}">
                <a16:creationId xmlns:a16="http://schemas.microsoft.com/office/drawing/2014/main" id="{DBE21F20-C907-704D-8A27-474578600A8C}"/>
              </a:ext>
            </a:extLst>
          </p:cNvPr>
          <p:cNvPicPr/>
          <p:nvPr/>
        </p:nvPicPr>
        <p:blipFill>
          <a:blip r:embed="rId4" cstate="print"/>
          <a:stretch>
            <a:fillRect/>
          </a:stretch>
        </p:blipFill>
        <p:spPr>
          <a:xfrm>
            <a:off x="4154292" y="3349432"/>
            <a:ext cx="715562" cy="540896"/>
          </a:xfrm>
          <a:prstGeom prst="rect">
            <a:avLst/>
          </a:prstGeom>
        </p:spPr>
      </p:pic>
      <p:pic>
        <p:nvPicPr>
          <p:cNvPr id="19" name="object 57">
            <a:extLst>
              <a:ext uri="{FF2B5EF4-FFF2-40B4-BE49-F238E27FC236}">
                <a16:creationId xmlns:a16="http://schemas.microsoft.com/office/drawing/2014/main" id="{2A4ACD95-1CF3-934E-809A-B76DAF00F737}"/>
              </a:ext>
            </a:extLst>
          </p:cNvPr>
          <p:cNvPicPr/>
          <p:nvPr/>
        </p:nvPicPr>
        <p:blipFill>
          <a:blip r:embed="rId5" cstate="print"/>
          <a:stretch>
            <a:fillRect/>
          </a:stretch>
        </p:blipFill>
        <p:spPr>
          <a:xfrm>
            <a:off x="4150939" y="3982612"/>
            <a:ext cx="661894" cy="631888"/>
          </a:xfrm>
          <a:prstGeom prst="rect">
            <a:avLst/>
          </a:prstGeom>
        </p:spPr>
      </p:pic>
      <p:pic>
        <p:nvPicPr>
          <p:cNvPr id="20" name="object 97">
            <a:extLst>
              <a:ext uri="{FF2B5EF4-FFF2-40B4-BE49-F238E27FC236}">
                <a16:creationId xmlns:a16="http://schemas.microsoft.com/office/drawing/2014/main" id="{B5C3A3A9-95E4-FB4F-BE30-52416FCA1C8B}"/>
              </a:ext>
            </a:extLst>
          </p:cNvPr>
          <p:cNvPicPr/>
          <p:nvPr/>
        </p:nvPicPr>
        <p:blipFill>
          <a:blip r:embed="rId6" cstate="print"/>
          <a:stretch>
            <a:fillRect/>
          </a:stretch>
        </p:blipFill>
        <p:spPr>
          <a:xfrm>
            <a:off x="4211313" y="4950946"/>
            <a:ext cx="601520" cy="690020"/>
          </a:xfrm>
          <a:prstGeom prst="rect">
            <a:avLst/>
          </a:prstGeom>
        </p:spPr>
      </p:pic>
      <p:pic>
        <p:nvPicPr>
          <p:cNvPr id="25" name="Picture 2" descr="Edwards Inspiris Resilia Valve Receives FDA Approval | DAIC">
            <a:extLst>
              <a:ext uri="{FF2B5EF4-FFF2-40B4-BE49-F238E27FC236}">
                <a16:creationId xmlns:a16="http://schemas.microsoft.com/office/drawing/2014/main" id="{001510CE-60A7-3D4A-AD00-2F41CBDD45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4987" y="2497136"/>
            <a:ext cx="1084313" cy="64335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A black and white logo&#10;&#10;Description automatically generated with low confidence">
            <a:extLst>
              <a:ext uri="{FF2B5EF4-FFF2-40B4-BE49-F238E27FC236}">
                <a16:creationId xmlns:a16="http://schemas.microsoft.com/office/drawing/2014/main" id="{2981D3AD-FC4D-B24E-A5C8-C9414D8F33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36925" y="1412297"/>
            <a:ext cx="1084313" cy="875893"/>
          </a:xfrm>
          <a:prstGeom prst="rect">
            <a:avLst/>
          </a:prstGeom>
        </p:spPr>
      </p:pic>
      <p:pic>
        <p:nvPicPr>
          <p:cNvPr id="28" name="Picture 27">
            <a:extLst>
              <a:ext uri="{FF2B5EF4-FFF2-40B4-BE49-F238E27FC236}">
                <a16:creationId xmlns:a16="http://schemas.microsoft.com/office/drawing/2014/main" id="{7EB5AA4A-FD5C-5D4B-80DD-5E9E08AF373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932" t="4086" r="66363" b="51838"/>
          <a:stretch/>
        </p:blipFill>
        <p:spPr bwMode="auto">
          <a:xfrm>
            <a:off x="7262282" y="3610604"/>
            <a:ext cx="1762194" cy="17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a:extLst>
              <a:ext uri="{FF2B5EF4-FFF2-40B4-BE49-F238E27FC236}">
                <a16:creationId xmlns:a16="http://schemas.microsoft.com/office/drawing/2014/main" id="{51D2A8F7-60B0-2544-9096-0EC352E5B28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3637" t="4086" r="35609" b="51838"/>
          <a:stretch/>
        </p:blipFill>
        <p:spPr bwMode="auto">
          <a:xfrm>
            <a:off x="7257220" y="1666828"/>
            <a:ext cx="1767256" cy="16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a:extLst>
              <a:ext uri="{FF2B5EF4-FFF2-40B4-BE49-F238E27FC236}">
                <a16:creationId xmlns:a16="http://schemas.microsoft.com/office/drawing/2014/main" id="{8569D368-6300-0849-91A1-D41B7C276693}"/>
              </a:ext>
            </a:extLst>
          </p:cNvPr>
          <p:cNvPicPr>
            <a:picLocks noChangeAspect="1"/>
          </p:cNvPicPr>
          <p:nvPr/>
        </p:nvPicPr>
        <p:blipFill rotWithShape="1">
          <a:blip r:embed="rId10"/>
          <a:srcRect l="12681" t="4943" r="51773" b="23533"/>
          <a:stretch/>
        </p:blipFill>
        <p:spPr>
          <a:xfrm>
            <a:off x="5392573" y="3610605"/>
            <a:ext cx="1762194" cy="1776212"/>
          </a:xfrm>
          <a:prstGeom prst="rect">
            <a:avLst/>
          </a:prstGeom>
        </p:spPr>
      </p:pic>
      <p:pic>
        <p:nvPicPr>
          <p:cNvPr id="32" name="Picture 31">
            <a:extLst>
              <a:ext uri="{FF2B5EF4-FFF2-40B4-BE49-F238E27FC236}">
                <a16:creationId xmlns:a16="http://schemas.microsoft.com/office/drawing/2014/main" id="{583C974D-6AF7-9D41-ABD1-2315A984F529}"/>
              </a:ext>
            </a:extLst>
          </p:cNvPr>
          <p:cNvPicPr>
            <a:picLocks noChangeAspect="1"/>
          </p:cNvPicPr>
          <p:nvPr/>
        </p:nvPicPr>
        <p:blipFill rotWithShape="1">
          <a:blip r:embed="rId11"/>
          <a:srcRect b="4154"/>
          <a:stretch/>
        </p:blipFill>
        <p:spPr>
          <a:xfrm>
            <a:off x="5392573" y="1666830"/>
            <a:ext cx="1768849" cy="1635475"/>
          </a:xfrm>
          <a:prstGeom prst="rect">
            <a:avLst/>
          </a:prstGeom>
        </p:spPr>
      </p:pic>
    </p:spTree>
    <p:extLst>
      <p:ext uri="{BB962C8B-B14F-4D97-AF65-F5344CB8AC3E}">
        <p14:creationId xmlns:p14="http://schemas.microsoft.com/office/powerpoint/2010/main" val="4231386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F8398B-DE71-F542-98DA-650D9BB31D12}"/>
              </a:ext>
            </a:extLst>
          </p:cNvPr>
          <p:cNvSpPr txBox="1"/>
          <p:nvPr/>
        </p:nvSpPr>
        <p:spPr>
          <a:xfrm>
            <a:off x="91485" y="5816085"/>
            <a:ext cx="2137144" cy="207749"/>
          </a:xfrm>
          <a:prstGeom prst="rect">
            <a:avLst/>
          </a:prstGeom>
          <a:noFill/>
        </p:spPr>
        <p:txBody>
          <a:bodyPr wrap="square" rtlCol="0">
            <a:spAutoFit/>
          </a:bodyPr>
          <a:lstStyle/>
          <a:p>
            <a:r>
              <a:rPr lang="en-US" sz="750" dirty="0"/>
              <a:t>SVD=Structural Valve Degeneration</a:t>
            </a:r>
          </a:p>
        </p:txBody>
      </p:sp>
      <p:grpSp>
        <p:nvGrpSpPr>
          <p:cNvPr id="11" name="Group 10">
            <a:extLst>
              <a:ext uri="{FF2B5EF4-FFF2-40B4-BE49-F238E27FC236}">
                <a16:creationId xmlns:a16="http://schemas.microsoft.com/office/drawing/2014/main" id="{E82BA400-3FA2-6243-8BA1-0A79D6F9F735}"/>
              </a:ext>
            </a:extLst>
          </p:cNvPr>
          <p:cNvGrpSpPr/>
          <p:nvPr/>
        </p:nvGrpSpPr>
        <p:grpSpPr>
          <a:xfrm>
            <a:off x="2282752" y="1447800"/>
            <a:ext cx="4664536" cy="3962400"/>
            <a:chOff x="134679" y="2243467"/>
            <a:chExt cx="1842976" cy="1185532"/>
          </a:xfrm>
        </p:grpSpPr>
        <p:sp>
          <p:nvSpPr>
            <p:cNvPr id="3" name="Rounded Rectangle 2">
              <a:extLst>
                <a:ext uri="{FF2B5EF4-FFF2-40B4-BE49-F238E27FC236}">
                  <a16:creationId xmlns:a16="http://schemas.microsoft.com/office/drawing/2014/main" id="{4C2C88A3-5F04-1C49-A645-A36E0EA19387}"/>
                </a:ext>
              </a:extLst>
            </p:cNvPr>
            <p:cNvSpPr/>
            <p:nvPr/>
          </p:nvSpPr>
          <p:spPr>
            <a:xfrm>
              <a:off x="441251" y="2243467"/>
              <a:ext cx="1265274" cy="3934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Durability</a:t>
              </a:r>
            </a:p>
          </p:txBody>
        </p:sp>
        <p:sp>
          <p:nvSpPr>
            <p:cNvPr id="4" name="Rounded Rectangle 3">
              <a:extLst>
                <a:ext uri="{FF2B5EF4-FFF2-40B4-BE49-F238E27FC236}">
                  <a16:creationId xmlns:a16="http://schemas.microsoft.com/office/drawing/2014/main" id="{0D009DFA-90FB-D247-8F89-EE11EBE260C3}"/>
                </a:ext>
              </a:extLst>
            </p:cNvPr>
            <p:cNvSpPr/>
            <p:nvPr/>
          </p:nvSpPr>
          <p:spPr>
            <a:xfrm>
              <a:off x="134679" y="2973568"/>
              <a:ext cx="836428" cy="4554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SVD</a:t>
              </a:r>
            </a:p>
          </p:txBody>
        </p:sp>
        <p:sp>
          <p:nvSpPr>
            <p:cNvPr id="5" name="Rounded Rectangle 4">
              <a:extLst>
                <a:ext uri="{FF2B5EF4-FFF2-40B4-BE49-F238E27FC236}">
                  <a16:creationId xmlns:a16="http://schemas.microsoft.com/office/drawing/2014/main" id="{7DEB2EB2-6757-7A49-BF76-34347546C9CC}"/>
                </a:ext>
              </a:extLst>
            </p:cNvPr>
            <p:cNvSpPr/>
            <p:nvPr/>
          </p:nvSpPr>
          <p:spPr>
            <a:xfrm>
              <a:off x="1141227" y="2973568"/>
              <a:ext cx="836428" cy="4554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Non-SVD</a:t>
              </a:r>
            </a:p>
          </p:txBody>
        </p:sp>
        <p:cxnSp>
          <p:nvCxnSpPr>
            <p:cNvPr id="8" name="Straight Arrow Connector 7">
              <a:extLst>
                <a:ext uri="{FF2B5EF4-FFF2-40B4-BE49-F238E27FC236}">
                  <a16:creationId xmlns:a16="http://schemas.microsoft.com/office/drawing/2014/main" id="{3203705F-118F-4846-9882-64BD46A61368}"/>
                </a:ext>
              </a:extLst>
            </p:cNvPr>
            <p:cNvCxnSpPr/>
            <p:nvPr/>
          </p:nvCxnSpPr>
          <p:spPr>
            <a:xfrm flipH="1">
              <a:off x="552893" y="2720340"/>
              <a:ext cx="178627" cy="1676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0E37FED-2FDA-D644-AF9C-AA95356EF437}"/>
                </a:ext>
              </a:extLst>
            </p:cNvPr>
            <p:cNvCxnSpPr>
              <a:cxnSpLocks/>
            </p:cNvCxnSpPr>
            <p:nvPr/>
          </p:nvCxnSpPr>
          <p:spPr>
            <a:xfrm>
              <a:off x="1318261" y="2720340"/>
              <a:ext cx="175259" cy="1676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2BB93360-31E2-7540-A306-A687063D0AF2}"/>
              </a:ext>
            </a:extLst>
          </p:cNvPr>
          <p:cNvSpPr txBox="1"/>
          <p:nvPr/>
        </p:nvSpPr>
        <p:spPr>
          <a:xfrm>
            <a:off x="2908495" y="97690"/>
            <a:ext cx="3413050" cy="523220"/>
          </a:xfrm>
          <a:prstGeom prst="rect">
            <a:avLst/>
          </a:prstGeom>
          <a:noFill/>
        </p:spPr>
        <p:txBody>
          <a:bodyPr wrap="none" rtlCol="0">
            <a:spAutoFit/>
          </a:bodyPr>
          <a:lstStyle/>
          <a:p>
            <a:pPr algn="ctr"/>
            <a:r>
              <a:rPr lang="en-US" sz="2800" dirty="0"/>
              <a:t>What Do We Know?</a:t>
            </a:r>
          </a:p>
        </p:txBody>
      </p:sp>
    </p:spTree>
    <p:extLst>
      <p:ext uri="{BB962C8B-B14F-4D97-AF65-F5344CB8AC3E}">
        <p14:creationId xmlns:p14="http://schemas.microsoft.com/office/powerpoint/2010/main" val="3349311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D9452A-4CB2-BB46-ACDA-5EF3A4899429}"/>
              </a:ext>
            </a:extLst>
          </p:cNvPr>
          <p:cNvSpPr>
            <a:spLocks noGrp="1"/>
          </p:cNvSpPr>
          <p:nvPr>
            <p:ph type="sldNum" sz="quarter" idx="12"/>
          </p:nvPr>
        </p:nvSpPr>
        <p:spPr/>
        <p:txBody>
          <a:bodyPr/>
          <a:lstStyle/>
          <a:p>
            <a:fld id="{6AAD93A6-52E8-4356-9CA3-73406FE6A396}" type="slidenum">
              <a:rPr lang="sv-SE" smtClean="0"/>
              <a:pPr/>
              <a:t>6</a:t>
            </a:fld>
            <a:endParaRPr lang="sv-SE"/>
          </a:p>
        </p:txBody>
      </p:sp>
      <p:sp>
        <p:nvSpPr>
          <p:cNvPr id="4" name="TextBox 3">
            <a:extLst>
              <a:ext uri="{FF2B5EF4-FFF2-40B4-BE49-F238E27FC236}">
                <a16:creationId xmlns:a16="http://schemas.microsoft.com/office/drawing/2014/main" id="{2BC88FAE-21CD-784A-9FB0-FEDBB781B5BF}"/>
              </a:ext>
            </a:extLst>
          </p:cNvPr>
          <p:cNvSpPr txBox="1"/>
          <p:nvPr/>
        </p:nvSpPr>
        <p:spPr>
          <a:xfrm>
            <a:off x="2908495" y="97690"/>
            <a:ext cx="3413050" cy="523220"/>
          </a:xfrm>
          <a:prstGeom prst="rect">
            <a:avLst/>
          </a:prstGeom>
          <a:noFill/>
        </p:spPr>
        <p:txBody>
          <a:bodyPr wrap="none" rtlCol="0">
            <a:spAutoFit/>
          </a:bodyPr>
          <a:lstStyle/>
          <a:p>
            <a:pPr algn="ctr"/>
            <a:r>
              <a:rPr lang="en-US" sz="2800" dirty="0"/>
              <a:t>What Do We Know?</a:t>
            </a:r>
          </a:p>
        </p:txBody>
      </p:sp>
      <p:grpSp>
        <p:nvGrpSpPr>
          <p:cNvPr id="19" name="Group 18">
            <a:extLst>
              <a:ext uri="{FF2B5EF4-FFF2-40B4-BE49-F238E27FC236}">
                <a16:creationId xmlns:a16="http://schemas.microsoft.com/office/drawing/2014/main" id="{AB958F23-11C1-134E-92B7-57BD92EF024B}"/>
              </a:ext>
            </a:extLst>
          </p:cNvPr>
          <p:cNvGrpSpPr/>
          <p:nvPr/>
        </p:nvGrpSpPr>
        <p:grpSpPr>
          <a:xfrm>
            <a:off x="248242" y="698491"/>
            <a:ext cx="3429001" cy="3843796"/>
            <a:chOff x="248242" y="698491"/>
            <a:chExt cx="3429001" cy="3843796"/>
          </a:xfrm>
        </p:grpSpPr>
        <p:pic>
          <p:nvPicPr>
            <p:cNvPr id="3" name="Picture 2">
              <a:extLst>
                <a:ext uri="{FF2B5EF4-FFF2-40B4-BE49-F238E27FC236}">
                  <a16:creationId xmlns:a16="http://schemas.microsoft.com/office/drawing/2014/main" id="{9EEA0F4F-D229-174F-9355-4AD72983D3D2}"/>
                </a:ext>
              </a:extLst>
            </p:cNvPr>
            <p:cNvPicPr>
              <a:picLocks noChangeAspect="1"/>
            </p:cNvPicPr>
            <p:nvPr/>
          </p:nvPicPr>
          <p:blipFill>
            <a:blip r:embed="rId3"/>
            <a:stretch>
              <a:fillRect/>
            </a:stretch>
          </p:blipFill>
          <p:spPr>
            <a:xfrm>
              <a:off x="248242" y="1260596"/>
              <a:ext cx="3429001" cy="2122873"/>
            </a:xfrm>
            <a:prstGeom prst="rect">
              <a:avLst/>
            </a:prstGeom>
          </p:spPr>
        </p:pic>
        <p:sp>
          <p:nvSpPr>
            <p:cNvPr id="7" name="TextBox 6">
              <a:extLst>
                <a:ext uri="{FF2B5EF4-FFF2-40B4-BE49-F238E27FC236}">
                  <a16:creationId xmlns:a16="http://schemas.microsoft.com/office/drawing/2014/main" id="{71FEA621-CEFE-A047-89C8-EC294BEA4294}"/>
                </a:ext>
              </a:extLst>
            </p:cNvPr>
            <p:cNvSpPr txBox="1"/>
            <p:nvPr/>
          </p:nvSpPr>
          <p:spPr>
            <a:xfrm>
              <a:off x="484379" y="3341958"/>
              <a:ext cx="2258821" cy="1200329"/>
            </a:xfrm>
            <a:prstGeom prst="rect">
              <a:avLst/>
            </a:prstGeom>
            <a:noFill/>
          </p:spPr>
          <p:txBody>
            <a:bodyPr wrap="square">
              <a:spAutoFit/>
            </a:bodyPr>
            <a:lstStyle/>
            <a:p>
              <a:r>
                <a:rPr lang="en-US" dirty="0">
                  <a:latin typeface="CronosPro"/>
                </a:rPr>
                <a:t>TAVR vs SAVR:</a:t>
              </a:r>
            </a:p>
            <a:p>
              <a:r>
                <a:rPr lang="en-US" dirty="0">
                  <a:latin typeface="CronosPro"/>
                </a:rPr>
                <a:t>Severe SVD</a:t>
              </a:r>
            </a:p>
            <a:p>
              <a:r>
                <a:rPr lang="en-US" dirty="0">
                  <a:latin typeface="CronosPro"/>
                </a:rPr>
                <a:t>2.2 vs 6.8</a:t>
              </a:r>
            </a:p>
            <a:p>
              <a:r>
                <a:rPr lang="en-US" sz="1800" dirty="0">
                  <a:effectLst/>
                  <a:latin typeface="CronosPro"/>
                </a:rPr>
                <a:t>BVF 8.7 VS 10.5 </a:t>
              </a:r>
            </a:p>
          </p:txBody>
        </p:sp>
        <p:sp>
          <p:nvSpPr>
            <p:cNvPr id="8" name="TextBox 7">
              <a:extLst>
                <a:ext uri="{FF2B5EF4-FFF2-40B4-BE49-F238E27FC236}">
                  <a16:creationId xmlns:a16="http://schemas.microsoft.com/office/drawing/2014/main" id="{84FD56E4-473F-B646-8AAF-F0D3D4702197}"/>
                </a:ext>
              </a:extLst>
            </p:cNvPr>
            <p:cNvSpPr txBox="1"/>
            <p:nvPr/>
          </p:nvSpPr>
          <p:spPr>
            <a:xfrm>
              <a:off x="936637" y="698491"/>
              <a:ext cx="1380506" cy="461665"/>
            </a:xfrm>
            <a:prstGeom prst="rect">
              <a:avLst/>
            </a:prstGeom>
            <a:noFill/>
          </p:spPr>
          <p:txBody>
            <a:bodyPr wrap="none" rtlCol="0">
              <a:spAutoFit/>
            </a:bodyPr>
            <a:lstStyle/>
            <a:p>
              <a:r>
                <a:rPr lang="en-US" sz="2400" dirty="0"/>
                <a:t>NOTION</a:t>
              </a:r>
            </a:p>
          </p:txBody>
        </p:sp>
      </p:grpSp>
      <p:pic>
        <p:nvPicPr>
          <p:cNvPr id="15" name="Picture 18">
            <a:extLst>
              <a:ext uri="{FF2B5EF4-FFF2-40B4-BE49-F238E27FC236}">
                <a16:creationId xmlns:a16="http://schemas.microsoft.com/office/drawing/2014/main" id="{6E995333-B564-AC40-850D-CD3338EFAF28}"/>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463020" y="1179032"/>
            <a:ext cx="4196601" cy="2286000"/>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15">
            <a:extLst>
              <a:ext uri="{FF2B5EF4-FFF2-40B4-BE49-F238E27FC236}">
                <a16:creationId xmlns:a16="http://schemas.microsoft.com/office/drawing/2014/main" id="{F2749BF6-1C93-924F-ABE0-B9662A657A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3351" y="3798860"/>
            <a:ext cx="3679337" cy="2936478"/>
          </a:xfrm>
          <a:prstGeom prst="rect">
            <a:avLst/>
          </a:prstGeom>
        </p:spPr>
      </p:pic>
    </p:spTree>
    <p:extLst>
      <p:ext uri="{BB962C8B-B14F-4D97-AF65-F5344CB8AC3E}">
        <p14:creationId xmlns:p14="http://schemas.microsoft.com/office/powerpoint/2010/main" val="374168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0B5069-FDBC-D143-BE01-3989E76DCB1C}"/>
              </a:ext>
            </a:extLst>
          </p:cNvPr>
          <p:cNvSpPr>
            <a:spLocks noGrp="1"/>
          </p:cNvSpPr>
          <p:nvPr>
            <p:ph type="sldNum" sz="quarter" idx="12"/>
          </p:nvPr>
        </p:nvSpPr>
        <p:spPr/>
        <p:txBody>
          <a:bodyPr/>
          <a:lstStyle/>
          <a:p>
            <a:fld id="{6AAD93A6-52E8-4356-9CA3-73406FE6A396}" type="slidenum">
              <a:rPr lang="sv-SE" smtClean="0"/>
              <a:pPr/>
              <a:t>7</a:t>
            </a:fld>
            <a:endParaRPr lang="sv-SE"/>
          </a:p>
        </p:txBody>
      </p:sp>
      <p:pic>
        <p:nvPicPr>
          <p:cNvPr id="3" name="Picture 2">
            <a:extLst>
              <a:ext uri="{FF2B5EF4-FFF2-40B4-BE49-F238E27FC236}">
                <a16:creationId xmlns:a16="http://schemas.microsoft.com/office/drawing/2014/main" id="{75C56DA5-1C2A-8D4A-87C7-CA60B4FA6937}"/>
              </a:ext>
            </a:extLst>
          </p:cNvPr>
          <p:cNvPicPr>
            <a:picLocks noChangeAspect="1"/>
          </p:cNvPicPr>
          <p:nvPr/>
        </p:nvPicPr>
        <p:blipFill rotWithShape="1">
          <a:blip r:embed="rId2"/>
          <a:srcRect r="42656"/>
          <a:stretch/>
        </p:blipFill>
        <p:spPr>
          <a:xfrm>
            <a:off x="870356" y="914400"/>
            <a:ext cx="7403287" cy="5029200"/>
          </a:xfrm>
          <a:prstGeom prst="rect">
            <a:avLst/>
          </a:prstGeom>
        </p:spPr>
      </p:pic>
      <p:sp>
        <p:nvSpPr>
          <p:cNvPr id="5" name="TextBox 4">
            <a:extLst>
              <a:ext uri="{FF2B5EF4-FFF2-40B4-BE49-F238E27FC236}">
                <a16:creationId xmlns:a16="http://schemas.microsoft.com/office/drawing/2014/main" id="{0AEF4115-5B97-034A-865D-224BDDD8DB4A}"/>
              </a:ext>
            </a:extLst>
          </p:cNvPr>
          <p:cNvSpPr txBox="1"/>
          <p:nvPr/>
        </p:nvSpPr>
        <p:spPr>
          <a:xfrm>
            <a:off x="1714500" y="152400"/>
            <a:ext cx="5715000" cy="523220"/>
          </a:xfrm>
          <a:prstGeom prst="rect">
            <a:avLst/>
          </a:prstGeom>
          <a:noFill/>
        </p:spPr>
        <p:txBody>
          <a:bodyPr wrap="square" rtlCol="0">
            <a:spAutoFit/>
          </a:bodyPr>
          <a:lstStyle/>
          <a:p>
            <a:pPr algn="ctr"/>
            <a:r>
              <a:rPr lang="en-US" sz="2800" dirty="0"/>
              <a:t>How Do You Manage a Lifetime?</a:t>
            </a:r>
          </a:p>
        </p:txBody>
      </p:sp>
    </p:spTree>
    <p:extLst>
      <p:ext uri="{BB962C8B-B14F-4D97-AF65-F5344CB8AC3E}">
        <p14:creationId xmlns:p14="http://schemas.microsoft.com/office/powerpoint/2010/main" val="848582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84788BBE-19E9-5B4B-8D46-B79FB4DA1325}"/>
              </a:ext>
            </a:extLst>
          </p:cNvPr>
          <p:cNvGrpSpPr/>
          <p:nvPr/>
        </p:nvGrpSpPr>
        <p:grpSpPr>
          <a:xfrm>
            <a:off x="507409" y="381000"/>
            <a:ext cx="3048449" cy="5208894"/>
            <a:chOff x="1109214" y="590839"/>
            <a:chExt cx="3048449" cy="5208894"/>
          </a:xfrm>
        </p:grpSpPr>
        <p:sp>
          <p:nvSpPr>
            <p:cNvPr id="2" name="TextBox 1">
              <a:extLst>
                <a:ext uri="{FF2B5EF4-FFF2-40B4-BE49-F238E27FC236}">
                  <a16:creationId xmlns:a16="http://schemas.microsoft.com/office/drawing/2014/main" id="{8F213BE1-36C5-EC43-AE7C-C15C28C1263D}"/>
                </a:ext>
              </a:extLst>
            </p:cNvPr>
            <p:cNvSpPr txBox="1"/>
            <p:nvPr/>
          </p:nvSpPr>
          <p:spPr>
            <a:xfrm>
              <a:off x="1163776" y="590839"/>
              <a:ext cx="2819400" cy="461665"/>
            </a:xfrm>
            <a:prstGeom prst="rect">
              <a:avLst/>
            </a:prstGeom>
            <a:noFill/>
          </p:spPr>
          <p:txBody>
            <a:bodyPr wrap="square" rtlCol="0">
              <a:spAutoFit/>
            </a:bodyPr>
            <a:lstStyle/>
            <a:p>
              <a:r>
                <a:rPr lang="en-US" sz="2400" b="1" dirty="0"/>
                <a:t>Tissue Science</a:t>
              </a:r>
            </a:p>
          </p:txBody>
        </p:sp>
        <p:grpSp>
          <p:nvGrpSpPr>
            <p:cNvPr id="13" name="Group 12">
              <a:extLst>
                <a:ext uri="{FF2B5EF4-FFF2-40B4-BE49-F238E27FC236}">
                  <a16:creationId xmlns:a16="http://schemas.microsoft.com/office/drawing/2014/main" id="{82C4ACD4-FA72-954D-8DCC-B52BA05414BC}"/>
                </a:ext>
              </a:extLst>
            </p:cNvPr>
            <p:cNvGrpSpPr/>
            <p:nvPr/>
          </p:nvGrpSpPr>
          <p:grpSpPr>
            <a:xfrm>
              <a:off x="1109214" y="1371600"/>
              <a:ext cx="3048449" cy="4428133"/>
              <a:chOff x="119580" y="1375767"/>
              <a:chExt cx="3048449" cy="4428133"/>
            </a:xfrm>
          </p:grpSpPr>
          <p:pic>
            <p:nvPicPr>
              <p:cNvPr id="1025" name="Picture 1" descr="page3image25338608">
                <a:extLst>
                  <a:ext uri="{FF2B5EF4-FFF2-40B4-BE49-F238E27FC236}">
                    <a16:creationId xmlns:a16="http://schemas.microsoft.com/office/drawing/2014/main" id="{5A8F7572-2421-BB40-9525-72B9BD4568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26" y="4343400"/>
                <a:ext cx="990600" cy="1460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decorated&#10;&#10;Description automatically generated">
                <a:extLst>
                  <a:ext uri="{FF2B5EF4-FFF2-40B4-BE49-F238E27FC236}">
                    <a16:creationId xmlns:a16="http://schemas.microsoft.com/office/drawing/2014/main" id="{A323F109-FBC0-7440-9D1F-38A44EC85F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0168" y="2487335"/>
                <a:ext cx="1723458" cy="1723458"/>
              </a:xfrm>
              <a:prstGeom prst="rect">
                <a:avLst/>
              </a:prstGeom>
            </p:spPr>
          </p:pic>
          <p:pic>
            <p:nvPicPr>
              <p:cNvPr id="8" name="Picture 2" descr="Edwards Inspiris Resilia Valve Receives FDA Approval | DAIC">
                <a:extLst>
                  <a:ext uri="{FF2B5EF4-FFF2-40B4-BE49-F238E27FC236}">
                    <a16:creationId xmlns:a16="http://schemas.microsoft.com/office/drawing/2014/main" id="{C1364C02-ACBD-E745-AE3E-D0635655B9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5764" y="1375767"/>
                <a:ext cx="1952265" cy="115832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7A7C0A0-9781-6240-9E2E-1A0A8A765BBA}"/>
                  </a:ext>
                </a:extLst>
              </p:cNvPr>
              <p:cNvSpPr txBox="1"/>
              <p:nvPr/>
            </p:nvSpPr>
            <p:spPr>
              <a:xfrm>
                <a:off x="119580" y="4676030"/>
                <a:ext cx="1326005" cy="923330"/>
              </a:xfrm>
              <a:prstGeom prst="rect">
                <a:avLst/>
              </a:prstGeom>
              <a:noFill/>
            </p:spPr>
            <p:txBody>
              <a:bodyPr wrap="square" rtlCol="0">
                <a:spAutoFit/>
              </a:bodyPr>
              <a:lstStyle/>
              <a:p>
                <a:r>
                  <a:rPr lang="en-US" b="1" dirty="0" err="1"/>
                  <a:t>Foldax</a:t>
                </a:r>
                <a:endParaRPr lang="en-US" b="1" dirty="0"/>
              </a:p>
              <a:p>
                <a:r>
                  <a:rPr lang="en-US" dirty="0"/>
                  <a:t>-Synthetic PTFE</a:t>
                </a:r>
              </a:p>
            </p:txBody>
          </p:sp>
          <p:sp>
            <p:nvSpPr>
              <p:cNvPr id="11" name="TextBox 10">
                <a:extLst>
                  <a:ext uri="{FF2B5EF4-FFF2-40B4-BE49-F238E27FC236}">
                    <a16:creationId xmlns:a16="http://schemas.microsoft.com/office/drawing/2014/main" id="{5EBAD35C-AFFB-4E45-848A-A43EEDF501E4}"/>
                  </a:ext>
                </a:extLst>
              </p:cNvPr>
              <p:cNvSpPr txBox="1"/>
              <p:nvPr/>
            </p:nvSpPr>
            <p:spPr>
              <a:xfrm>
                <a:off x="150150" y="2895600"/>
                <a:ext cx="1326004" cy="923330"/>
              </a:xfrm>
              <a:prstGeom prst="rect">
                <a:avLst/>
              </a:prstGeom>
              <a:noFill/>
            </p:spPr>
            <p:txBody>
              <a:bodyPr wrap="none" rtlCol="0">
                <a:spAutoFit/>
              </a:bodyPr>
              <a:lstStyle/>
              <a:p>
                <a:r>
                  <a:rPr lang="en-US" b="1" dirty="0" err="1"/>
                  <a:t>Anteris</a:t>
                </a:r>
                <a:endParaRPr lang="en-US" b="1" dirty="0"/>
              </a:p>
              <a:p>
                <a:r>
                  <a:rPr lang="en-US" dirty="0"/>
                  <a:t>-Zero DNA</a:t>
                </a:r>
              </a:p>
              <a:p>
                <a:r>
                  <a:rPr lang="en-US" dirty="0"/>
                  <a:t>-Zero GA</a:t>
                </a:r>
              </a:p>
            </p:txBody>
          </p:sp>
          <p:sp>
            <p:nvSpPr>
              <p:cNvPr id="12" name="TextBox 11">
                <a:extLst>
                  <a:ext uri="{FF2B5EF4-FFF2-40B4-BE49-F238E27FC236}">
                    <a16:creationId xmlns:a16="http://schemas.microsoft.com/office/drawing/2014/main" id="{082C32EC-54F1-1D4D-9D39-03EF5E16D6D1}"/>
                  </a:ext>
                </a:extLst>
              </p:cNvPr>
              <p:cNvSpPr txBox="1"/>
              <p:nvPr/>
            </p:nvSpPr>
            <p:spPr>
              <a:xfrm>
                <a:off x="119581" y="1447800"/>
                <a:ext cx="1404420" cy="923330"/>
              </a:xfrm>
              <a:prstGeom prst="rect">
                <a:avLst/>
              </a:prstGeom>
              <a:noFill/>
            </p:spPr>
            <p:txBody>
              <a:bodyPr wrap="square" rtlCol="0">
                <a:spAutoFit/>
              </a:bodyPr>
              <a:lstStyle/>
              <a:p>
                <a:r>
                  <a:rPr lang="en-US" b="1" dirty="0" err="1"/>
                  <a:t>Resilia</a:t>
                </a:r>
                <a:endParaRPr lang="en-US" b="1" dirty="0"/>
              </a:p>
              <a:p>
                <a:r>
                  <a:rPr lang="en-US" dirty="0"/>
                  <a:t>-Most GA Gone</a:t>
                </a:r>
              </a:p>
            </p:txBody>
          </p:sp>
        </p:grpSp>
      </p:grpSp>
      <p:grpSp>
        <p:nvGrpSpPr>
          <p:cNvPr id="28" name="Group 27">
            <a:extLst>
              <a:ext uri="{FF2B5EF4-FFF2-40B4-BE49-F238E27FC236}">
                <a16:creationId xmlns:a16="http://schemas.microsoft.com/office/drawing/2014/main" id="{767820D7-5A36-8648-8246-C4D969877524}"/>
              </a:ext>
            </a:extLst>
          </p:cNvPr>
          <p:cNvGrpSpPr/>
          <p:nvPr/>
        </p:nvGrpSpPr>
        <p:grpSpPr>
          <a:xfrm>
            <a:off x="3963158" y="406846"/>
            <a:ext cx="5180842" cy="5499908"/>
            <a:chOff x="3963158" y="406846"/>
            <a:chExt cx="5180842" cy="5499908"/>
          </a:xfrm>
        </p:grpSpPr>
        <p:sp>
          <p:nvSpPr>
            <p:cNvPr id="3" name="TextBox 2">
              <a:extLst>
                <a:ext uri="{FF2B5EF4-FFF2-40B4-BE49-F238E27FC236}">
                  <a16:creationId xmlns:a16="http://schemas.microsoft.com/office/drawing/2014/main" id="{1A928437-6666-1E43-9882-025AF4D45366}"/>
                </a:ext>
              </a:extLst>
            </p:cNvPr>
            <p:cNvSpPr txBox="1"/>
            <p:nvPr/>
          </p:nvSpPr>
          <p:spPr>
            <a:xfrm>
              <a:off x="5194223" y="406846"/>
              <a:ext cx="2083263" cy="461665"/>
            </a:xfrm>
            <a:prstGeom prst="rect">
              <a:avLst/>
            </a:prstGeom>
            <a:noFill/>
          </p:spPr>
          <p:txBody>
            <a:bodyPr wrap="none" rtlCol="0">
              <a:spAutoFit/>
            </a:bodyPr>
            <a:lstStyle/>
            <a:p>
              <a:r>
                <a:rPr lang="en-US" sz="2400" b="1" dirty="0"/>
                <a:t>Valve Design</a:t>
              </a:r>
            </a:p>
          </p:txBody>
        </p:sp>
        <p:pic>
          <p:nvPicPr>
            <p:cNvPr id="15" name="Main graphic">
              <a:extLst>
                <a:ext uri="{FF2B5EF4-FFF2-40B4-BE49-F238E27FC236}">
                  <a16:creationId xmlns:a16="http://schemas.microsoft.com/office/drawing/2014/main" id="{4900E286-AFC3-A940-922B-DA518E169394}"/>
                </a:ext>
              </a:extLst>
            </p:cNvPr>
            <p:cNvPicPr/>
            <p:nvPr/>
          </p:nvPicPr>
          <p:blipFill>
            <a:blip r:embed="rId6"/>
            <a:stretch/>
          </p:blipFill>
          <p:spPr>
            <a:xfrm>
              <a:off x="6629400" y="1295849"/>
              <a:ext cx="2291049" cy="1247520"/>
            </a:xfrm>
            <a:prstGeom prst="rect">
              <a:avLst/>
            </a:prstGeom>
            <a:ln>
              <a:noFill/>
            </a:ln>
          </p:spPr>
        </p:pic>
        <p:pic>
          <p:nvPicPr>
            <p:cNvPr id="16" name="Picture 15" descr="Diagram&#10;&#10;Description automatically generated">
              <a:extLst>
                <a:ext uri="{FF2B5EF4-FFF2-40B4-BE49-F238E27FC236}">
                  <a16:creationId xmlns:a16="http://schemas.microsoft.com/office/drawing/2014/main" id="{0617E25B-F20A-D941-841D-1040DF1D107C}"/>
                </a:ext>
              </a:extLst>
            </p:cNvPr>
            <p:cNvPicPr>
              <a:picLocks noChangeAspect="1"/>
            </p:cNvPicPr>
            <p:nvPr/>
          </p:nvPicPr>
          <p:blipFill rotWithShape="1">
            <a:blip r:embed="rId7">
              <a:extLst>
                <a:ext uri="{28A0092B-C50C-407E-A947-70E740481C1C}">
                  <a14:useLocalDpi xmlns:a14="http://schemas.microsoft.com/office/drawing/2010/main" val="0"/>
                </a:ext>
              </a:extLst>
            </a:blip>
            <a:srcRect l="6563" t="15727" r="3847"/>
            <a:stretch/>
          </p:blipFill>
          <p:spPr>
            <a:xfrm>
              <a:off x="3963158" y="1266200"/>
              <a:ext cx="2387238" cy="1277169"/>
            </a:xfrm>
            <a:prstGeom prst="rect">
              <a:avLst/>
            </a:prstGeom>
          </p:spPr>
        </p:pic>
        <p:pic>
          <p:nvPicPr>
            <p:cNvPr id="19" name="Picture 18">
              <a:extLst>
                <a:ext uri="{FF2B5EF4-FFF2-40B4-BE49-F238E27FC236}">
                  <a16:creationId xmlns:a16="http://schemas.microsoft.com/office/drawing/2014/main" id="{4423339E-5E47-4142-A962-7DB81D3F0CDC}"/>
                </a:ext>
              </a:extLst>
            </p:cNvPr>
            <p:cNvPicPr>
              <a:picLocks noChangeAspect="1"/>
            </p:cNvPicPr>
            <p:nvPr/>
          </p:nvPicPr>
          <p:blipFill rotWithShape="1">
            <a:blip r:embed="rId8"/>
            <a:srcRect l="59097" t="73808" r="11856"/>
            <a:stretch/>
          </p:blipFill>
          <p:spPr>
            <a:xfrm>
              <a:off x="6987653" y="3405778"/>
              <a:ext cx="1893337" cy="1750473"/>
            </a:xfrm>
            <a:prstGeom prst="rect">
              <a:avLst/>
            </a:prstGeom>
          </p:spPr>
        </p:pic>
        <p:pic>
          <p:nvPicPr>
            <p:cNvPr id="20" name="Picture 19" descr="A picture containing text&#10;&#10;Description automatically generated">
              <a:extLst>
                <a:ext uri="{FF2B5EF4-FFF2-40B4-BE49-F238E27FC236}">
                  <a16:creationId xmlns:a16="http://schemas.microsoft.com/office/drawing/2014/main" id="{FC42F472-EF7E-C245-A4AD-B06B4A63823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35362" y="3387470"/>
              <a:ext cx="1800493" cy="1818772"/>
            </a:xfrm>
            <a:prstGeom prst="rect">
              <a:avLst/>
            </a:prstGeom>
          </p:spPr>
        </p:pic>
        <p:sp>
          <p:nvSpPr>
            <p:cNvPr id="21" name="TextBox 20">
              <a:extLst>
                <a:ext uri="{FF2B5EF4-FFF2-40B4-BE49-F238E27FC236}">
                  <a16:creationId xmlns:a16="http://schemas.microsoft.com/office/drawing/2014/main" id="{56E82B60-9B4F-5141-BF41-AAC172E65847}"/>
                </a:ext>
              </a:extLst>
            </p:cNvPr>
            <p:cNvSpPr txBox="1"/>
            <p:nvPr/>
          </p:nvSpPr>
          <p:spPr>
            <a:xfrm>
              <a:off x="3963158" y="2590800"/>
              <a:ext cx="2544286" cy="369332"/>
            </a:xfrm>
            <a:prstGeom prst="rect">
              <a:avLst/>
            </a:prstGeom>
            <a:noFill/>
          </p:spPr>
          <p:txBody>
            <a:bodyPr wrap="none" rtlCol="0">
              <a:spAutoFit/>
            </a:bodyPr>
            <a:lstStyle/>
            <a:p>
              <a:r>
                <a:rPr lang="en-US" dirty="0"/>
                <a:t>Intra vs supra </a:t>
              </a:r>
              <a:r>
                <a:rPr lang="en-US" dirty="0" err="1"/>
                <a:t>annuluar</a:t>
              </a:r>
              <a:endParaRPr lang="en-US" dirty="0"/>
            </a:p>
          </p:txBody>
        </p:sp>
        <p:sp>
          <p:nvSpPr>
            <p:cNvPr id="23" name="TextBox 22">
              <a:extLst>
                <a:ext uri="{FF2B5EF4-FFF2-40B4-BE49-F238E27FC236}">
                  <a16:creationId xmlns:a16="http://schemas.microsoft.com/office/drawing/2014/main" id="{3579B328-6634-1E45-8F04-73E631ED5A00}"/>
                </a:ext>
              </a:extLst>
            </p:cNvPr>
            <p:cNvSpPr txBox="1"/>
            <p:nvPr/>
          </p:nvSpPr>
          <p:spPr>
            <a:xfrm>
              <a:off x="6726332" y="2590800"/>
              <a:ext cx="2417668" cy="646331"/>
            </a:xfrm>
            <a:prstGeom prst="rect">
              <a:avLst/>
            </a:prstGeom>
            <a:noFill/>
          </p:spPr>
          <p:txBody>
            <a:bodyPr wrap="square" rtlCol="0">
              <a:spAutoFit/>
            </a:bodyPr>
            <a:lstStyle/>
            <a:p>
              <a:pPr algn="ctr"/>
              <a:r>
                <a:rPr lang="en-US" dirty="0"/>
                <a:t>Sinus/neo-sinus washout</a:t>
              </a:r>
            </a:p>
          </p:txBody>
        </p:sp>
        <p:sp>
          <p:nvSpPr>
            <p:cNvPr id="24" name="TextBox 23">
              <a:extLst>
                <a:ext uri="{FF2B5EF4-FFF2-40B4-BE49-F238E27FC236}">
                  <a16:creationId xmlns:a16="http://schemas.microsoft.com/office/drawing/2014/main" id="{06A0A1D3-CAC5-6F4C-92E1-82E8F6935CF1}"/>
                </a:ext>
              </a:extLst>
            </p:cNvPr>
            <p:cNvSpPr txBox="1"/>
            <p:nvPr/>
          </p:nvSpPr>
          <p:spPr>
            <a:xfrm>
              <a:off x="4435362" y="5430915"/>
              <a:ext cx="1800493" cy="369332"/>
            </a:xfrm>
            <a:prstGeom prst="rect">
              <a:avLst/>
            </a:prstGeom>
            <a:noFill/>
          </p:spPr>
          <p:txBody>
            <a:bodyPr wrap="none" rtlCol="0">
              <a:spAutoFit/>
            </a:bodyPr>
            <a:lstStyle/>
            <a:p>
              <a:pPr algn="ctr"/>
              <a:r>
                <a:rPr lang="en-US" dirty="0"/>
                <a:t>Stent Geometry</a:t>
              </a:r>
            </a:p>
          </p:txBody>
        </p:sp>
        <p:sp>
          <p:nvSpPr>
            <p:cNvPr id="25" name="TextBox 24">
              <a:extLst>
                <a:ext uri="{FF2B5EF4-FFF2-40B4-BE49-F238E27FC236}">
                  <a16:creationId xmlns:a16="http://schemas.microsoft.com/office/drawing/2014/main" id="{976B1D6B-CA6A-EA4D-8CED-5C86B45435B8}"/>
                </a:ext>
              </a:extLst>
            </p:cNvPr>
            <p:cNvSpPr txBox="1"/>
            <p:nvPr/>
          </p:nvSpPr>
          <p:spPr>
            <a:xfrm>
              <a:off x="6920359" y="5260423"/>
              <a:ext cx="2027924" cy="646331"/>
            </a:xfrm>
            <a:prstGeom prst="rect">
              <a:avLst/>
            </a:prstGeom>
            <a:noFill/>
          </p:spPr>
          <p:txBody>
            <a:bodyPr wrap="square" rtlCol="0">
              <a:spAutoFit/>
            </a:bodyPr>
            <a:lstStyle/>
            <a:p>
              <a:pPr algn="ctr"/>
              <a:r>
                <a:rPr lang="en-US" dirty="0"/>
                <a:t>Leaflet coaptation and design</a:t>
              </a:r>
            </a:p>
          </p:txBody>
        </p:sp>
      </p:grpSp>
    </p:spTree>
    <p:extLst>
      <p:ext uri="{BB962C8B-B14F-4D97-AF65-F5344CB8AC3E}">
        <p14:creationId xmlns:p14="http://schemas.microsoft.com/office/powerpoint/2010/main" val="131387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K_Presentation_vit en">
  <a:themeElements>
    <a:clrScheme name="Karolinska">
      <a:dk1>
        <a:sysClr val="windowText" lastClr="000000"/>
      </a:dk1>
      <a:lt1>
        <a:srgbClr val="FFFFFF"/>
      </a:lt1>
      <a:dk2>
        <a:srgbClr val="005883"/>
      </a:dk2>
      <a:lt2>
        <a:srgbClr val="F2F2F2"/>
      </a:lt2>
      <a:accent1>
        <a:srgbClr val="00A3E0"/>
      </a:accent1>
      <a:accent2>
        <a:srgbClr val="97999B"/>
      </a:accent2>
      <a:accent3>
        <a:srgbClr val="53565A"/>
      </a:accent3>
      <a:accent4>
        <a:srgbClr val="FFCE00"/>
      </a:accent4>
      <a:accent5>
        <a:srgbClr val="E54800"/>
      </a:accent5>
      <a:accent6>
        <a:srgbClr val="9E1B34"/>
      </a:accent6>
      <a:hlink>
        <a:srgbClr val="000000"/>
      </a:hlink>
      <a:folHlink>
        <a:srgbClr val="000000"/>
      </a:folHlink>
    </a:clrScheme>
    <a:fontScheme name="Karolinsk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AVI Mitralis Tricuspidalis ENG 2021" id="{6CB5CE01-18DE-DE4A-8B75-9A796C93EDEC}" vid="{7612633A-9D9F-8843-BC60-A749C7AA432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rolinsk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rolinsk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K_Presentation_vit en</Template>
  <TotalTime>1263</TotalTime>
  <Words>507</Words>
  <Application>Microsoft Macintosh PowerPoint</Application>
  <PresentationFormat>On-screen Show (4:3)</PresentationFormat>
  <Paragraphs>64</Paragraphs>
  <Slides>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CronosPro</vt:lpstr>
      <vt:lpstr>Open Sans Semibold</vt:lpstr>
      <vt:lpstr>Wingdings 2</vt:lpstr>
      <vt:lpstr>Arial</vt:lpstr>
      <vt:lpstr>Open Sans</vt:lpstr>
      <vt:lpstr>K_Presentation_vit en</vt:lpstr>
      <vt:lpstr>TAVR Durability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TAVR Durability</dc:title>
  <dc:subject/>
  <dc:creator>Chris Meduri</dc:creator>
  <cp:keywords/>
  <dc:description/>
  <cp:lastModifiedBy>Chris Meduri</cp:lastModifiedBy>
  <cp:revision>12</cp:revision>
  <cp:lastPrinted>2021-05-20T19:18:07Z</cp:lastPrinted>
  <dcterms:created xsi:type="dcterms:W3CDTF">2022-01-30T16:01:46Z</dcterms:created>
  <dcterms:modified xsi:type="dcterms:W3CDTF">2022-01-31T13:05:10Z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4C3FD7C9-CBC0-40F7-B388-6BFE1BC4CD12</vt:lpwstr>
  </property>
  <property fmtid="{D5CDD505-2E9C-101B-9397-08002B2CF9AE}" pid="3" name="ArticulatePath">
    <vt:lpwstr>Presentation2</vt:lpwstr>
  </property>
</Properties>
</file>