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1489" r:id="rId2"/>
    <p:sldId id="405" r:id="rId3"/>
    <p:sldId id="434" r:id="rId4"/>
    <p:sldId id="1491" r:id="rId5"/>
    <p:sldId id="1493" r:id="rId6"/>
    <p:sldId id="1440" r:id="rId7"/>
    <p:sldId id="1445" r:id="rId8"/>
    <p:sldId id="1494" r:id="rId9"/>
    <p:sldId id="1495" r:id="rId10"/>
    <p:sldId id="1492" r:id="rId11"/>
    <p:sldId id="1496" r:id="rId12"/>
    <p:sldId id="1497" r:id="rId13"/>
  </p:sldIdLst>
  <p:sldSz cx="12192000" cy="6858000"/>
  <p:notesSz cx="6858000" cy="9144000"/>
  <p:defaultTextStyle>
    <a:defPPr>
      <a:defRPr lang="en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3"/>
    <p:restoredTop sz="95946"/>
  </p:normalViewPr>
  <p:slideViewPr>
    <p:cSldViewPr snapToGrid="0" snapToObjects="1">
      <p:cViewPr varScale="1">
        <p:scale>
          <a:sx n="90" d="100"/>
          <a:sy n="90" d="100"/>
        </p:scale>
        <p:origin x="232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avin%20Kapur\Desktop\DTU%20LBS%20PPT%20Fig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Sheet1!$N$4</c:f>
              <c:strCache>
                <c:ptCount val="1"/>
              </c:strCache>
            </c:strRef>
          </c:tx>
          <c:spPr>
            <a:solidFill>
              <a:srgbClr val="00B0F0"/>
            </a:solidFill>
            <a:ln>
              <a:solidFill>
                <a:schemeClr val="bg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Sheet1!$O$5:$O$6</c:f>
                <c:numCache>
                  <c:formatCode>General</c:formatCode>
                  <c:ptCount val="2"/>
                  <c:pt idx="0">
                    <c:v>11</c:v>
                  </c:pt>
                  <c:pt idx="1">
                    <c:v>11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bg1"/>
                </a:solidFill>
                <a:round/>
              </a:ln>
              <a:effectLst/>
            </c:spPr>
          </c:errBars>
          <c:cat>
            <c:strRef>
              <c:f>Sheet1!$F$5:$F$6</c:f>
              <c:strCache>
                <c:ptCount val="2"/>
                <c:pt idx="0">
                  <c:v>U-IR</c:v>
                </c:pt>
                <c:pt idx="1">
                  <c:v>U-DR</c:v>
                </c:pt>
              </c:strCache>
            </c:strRef>
          </c:cat>
          <c:val>
            <c:numRef>
              <c:f>Sheet1!$N$5:$N$6</c:f>
              <c:numCache>
                <c:formatCode>General</c:formatCode>
                <c:ptCount val="2"/>
                <c:pt idx="0">
                  <c:v>15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C5-46A5-915C-8BA043B238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268061184"/>
        <c:axId val="1268063504"/>
      </c:barChart>
      <c:catAx>
        <c:axId val="1268061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CL"/>
          </a:p>
        </c:txPr>
        <c:crossAx val="1268063504"/>
        <c:crosses val="autoZero"/>
        <c:auto val="1"/>
        <c:lblAlgn val="ctr"/>
        <c:lblOffset val="100"/>
        <c:noMultiLvlLbl val="0"/>
      </c:catAx>
      <c:valAx>
        <c:axId val="1268063504"/>
        <c:scaling>
          <c:orientation val="minMax"/>
          <c:max val="6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CL"/>
          </a:p>
        </c:txPr>
        <c:crossAx val="1268061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3BB47-1FC4-6249-8933-1D862C38D46F}" type="datetimeFigureOut">
              <a:rPr lang="en-CL" smtClean="0"/>
              <a:t>01-02-22</a:t>
            </a:fld>
            <a:endParaRPr lang="en-C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773692-2DDF-CA47-898B-F56B86CC290C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2022139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40F121-570C-4008-BA2D-D2D5701854B9}" type="slidenum">
              <a:rPr lang="fr-FR" altLang="en-US" smtClean="0"/>
              <a:pPr>
                <a:defRPr/>
              </a:pPr>
              <a:t>7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240966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17065-CC81-9B49-AE5F-4E6FCB97FB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C64600-E89F-DC46-8577-9135472663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663A5-2F59-5145-B55A-F52B15A77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31DF-5080-E740-92B2-2BA42FA95711}" type="datetimeFigureOut">
              <a:rPr lang="en-CL" smtClean="0"/>
              <a:t>01-02-22</a:t>
            </a:fld>
            <a:endParaRPr lang="en-C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83A8F-9219-934E-B7CA-4875A36A0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403401-CD81-B94C-9E27-E11D1A157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7EB7-9626-1A47-BE01-79BBE337B2AC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384098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652B1-6869-8E44-B1C0-05E81894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8AB8A-A9CF-7F4F-8F0A-E70BAF663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C218CA-DC4F-0441-9373-2DD6E6B09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31DF-5080-E740-92B2-2BA42FA95711}" type="datetimeFigureOut">
              <a:rPr lang="en-CL" smtClean="0"/>
              <a:t>01-02-22</a:t>
            </a:fld>
            <a:endParaRPr lang="en-C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E63FF-EB76-A844-AB56-2D0A9EE4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E17C2-67B6-504B-A26C-9715BB03C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7EB7-9626-1A47-BE01-79BBE337B2AC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3662744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11B86-22DD-944D-A2FA-DE5E01556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2BE971-4343-A945-998A-186370930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39A91-C293-EA47-AC75-82BCF5F8C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31DF-5080-E740-92B2-2BA42FA95711}" type="datetimeFigureOut">
              <a:rPr lang="en-CL" smtClean="0"/>
              <a:t>01-02-22</a:t>
            </a:fld>
            <a:endParaRPr lang="en-C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5BE32-CCCB-504E-85F7-AB3AD5BB7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F9676-9EB9-CD4C-A2E9-FB69E9817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7EB7-9626-1A47-BE01-79BBE337B2AC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420399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488AB-17A6-A44A-AA26-4ED4F8212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E2C25-FBD8-CC44-B8ED-1D8D88055D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AD5E21-F30C-1D4C-87A2-92B424D9C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E8B7DF-09E0-CE47-9C16-E19B0561A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31DF-5080-E740-92B2-2BA42FA95711}" type="datetimeFigureOut">
              <a:rPr lang="en-CL" smtClean="0"/>
              <a:t>01-02-22</a:t>
            </a:fld>
            <a:endParaRPr lang="en-C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C9CCD-A58F-244E-9460-8C811927D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8388D-9EEB-6648-8658-A17E39D9D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7EB7-9626-1A47-BE01-79BBE337B2AC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713321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1A1C8-5407-8640-802F-096EBE008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D32FA4-FA8D-3D47-BF29-B75038389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0CA30C-78D5-4548-9157-F42E76B6E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57B079-E095-D949-9E51-78821020D3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56FB36-1F05-2F45-B7F8-3BCD868C2F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CF8267-24EA-A34A-A929-EEE83F154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31DF-5080-E740-92B2-2BA42FA95711}" type="datetimeFigureOut">
              <a:rPr lang="en-CL" smtClean="0"/>
              <a:t>01-02-22</a:t>
            </a:fld>
            <a:endParaRPr lang="en-C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2E9AA4-9546-834D-B3EF-3B313D698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D74A19-8647-F341-84AA-758806EEF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7EB7-9626-1A47-BE01-79BBE337B2AC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3038021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1C6C1-9369-C64B-B08C-4DDC05D10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A8B4EA-B0E4-6A4D-B280-5CC0ED1A4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31DF-5080-E740-92B2-2BA42FA95711}" type="datetimeFigureOut">
              <a:rPr lang="en-CL" smtClean="0"/>
              <a:t>01-02-22</a:t>
            </a:fld>
            <a:endParaRPr lang="en-C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762944-49B1-F34D-B419-1424581C3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B2445D-E951-DB46-9781-732BE605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7EB7-9626-1A47-BE01-79BBE337B2AC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2435493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B98861-110E-C646-98E3-8630FDDA7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31DF-5080-E740-92B2-2BA42FA95711}" type="datetimeFigureOut">
              <a:rPr lang="en-CL" smtClean="0"/>
              <a:t>01-02-22</a:t>
            </a:fld>
            <a:endParaRPr lang="en-C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73929A-73E5-8A42-9736-54D60D175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0A2EE1-27E7-9A45-9F42-89387BB9C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7EB7-9626-1A47-BE01-79BBE337B2AC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4225241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0A86D-A3A8-5D48-A58B-B62765367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98E03-4B97-A143-B474-8B394DA7D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C619B-341D-B04A-BA3A-4AE799935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0C2451-05EB-1A4A-A8D8-3D4BAD1D2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31DF-5080-E740-92B2-2BA42FA95711}" type="datetimeFigureOut">
              <a:rPr lang="en-CL" smtClean="0"/>
              <a:t>01-02-22</a:t>
            </a:fld>
            <a:endParaRPr lang="en-C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9C5127-B3AF-DB4B-A2BF-8CF93E470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A2D069-52E5-2144-B1E1-FB2D9085C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7EB7-9626-1A47-BE01-79BBE337B2AC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478833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8A5B8-C87E-464E-A3A8-4164B1159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930EDF-9E22-AC40-A262-BEBF25B446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82B61-4EE9-B24D-BFCA-B4F691AE0C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E88E25-73B5-824C-B209-9C9E8D3FB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31DF-5080-E740-92B2-2BA42FA95711}" type="datetimeFigureOut">
              <a:rPr lang="en-CL" smtClean="0"/>
              <a:t>01-02-22</a:t>
            </a:fld>
            <a:endParaRPr lang="en-C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22A70C-228B-7947-9BF1-3A0564755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9413BD-6540-634E-B32A-E08D36884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7EB7-9626-1A47-BE01-79BBE337B2AC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679498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45C56-F64B-D740-A98B-06FFC8B76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695B77-A91B-594D-B5BD-E2058F37C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4A478-2D7E-CC4D-806E-10C31EFF3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31DF-5080-E740-92B2-2BA42FA95711}" type="datetimeFigureOut">
              <a:rPr lang="en-CL" smtClean="0"/>
              <a:t>01-02-22</a:t>
            </a:fld>
            <a:endParaRPr lang="en-C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B0928-F03B-6A4F-8B69-8A72F052A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F8786-3AA9-D54F-9922-32D2F4BE6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7EB7-9626-1A47-BE01-79BBE337B2AC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3612528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21BB70-0288-1E46-BA5E-5230DC5404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B0E052-EB13-9A42-B921-D76F115503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32924-2550-F349-8441-75E2C0035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31DF-5080-E740-92B2-2BA42FA95711}" type="datetimeFigureOut">
              <a:rPr lang="en-CL" smtClean="0"/>
              <a:t>01-02-22</a:t>
            </a:fld>
            <a:endParaRPr lang="en-C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1A534-7D6F-9546-8264-7F06BF6E5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B9304-DC2E-804A-B327-149EFDA63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7EB7-9626-1A47-BE01-79BBE337B2AC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2097679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547A53-DC4B-2442-968F-FE56F3A63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942470-6C5B-DD47-AB20-9FCBC0931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DFE3C-8E62-B840-81B7-C382B43301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A31DF-5080-E740-92B2-2BA42FA95711}" type="datetimeFigureOut">
              <a:rPr lang="en-CL" smtClean="0"/>
              <a:t>01-02-22</a:t>
            </a:fld>
            <a:endParaRPr lang="en-C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E0DA7-5B94-CE40-8555-23F5701140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B97FE-AF4C-AF42-884B-0815932DB7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47EB7-9626-1A47-BE01-79BBE337B2AC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213831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3CAE8-BB16-8043-ACE0-86D8D30A70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400" b="1" dirty="0">
                <a:solidFill>
                  <a:schemeClr val="accent4"/>
                </a:solidFill>
                <a:latin typeface="+mn-lt"/>
              </a:rPr>
              <a:t>Topic #2: Hemodynamic Support for STEMI: Door to Unloading Times and Do We Need Systems of Care? </a:t>
            </a:r>
            <a:br>
              <a:rPr lang="en-US" sz="4400" b="1" dirty="0">
                <a:solidFill>
                  <a:schemeClr val="accent4"/>
                </a:solidFill>
                <a:latin typeface="+mn-lt"/>
              </a:rPr>
            </a:br>
            <a:endParaRPr lang="en-CL" sz="4400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F68E10-2754-724E-A923-A1338A542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L" b="1" dirty="0">
                <a:solidFill>
                  <a:schemeClr val="bg1"/>
                </a:solidFill>
              </a:rPr>
              <a:t>George W. Vetrovec, MD, MACC, MSCAI</a:t>
            </a:r>
          </a:p>
          <a:p>
            <a:r>
              <a:rPr lang="en-CL" b="1" dirty="0">
                <a:solidFill>
                  <a:schemeClr val="bg1"/>
                </a:solidFill>
              </a:rPr>
              <a:t>Virginia Commonwealth University</a:t>
            </a:r>
          </a:p>
          <a:p>
            <a:r>
              <a:rPr lang="en-CL" b="1" dirty="0">
                <a:solidFill>
                  <a:schemeClr val="bg1"/>
                </a:solidFill>
              </a:rPr>
              <a:t>Richmond, Virginia</a:t>
            </a:r>
          </a:p>
        </p:txBody>
      </p:sp>
    </p:spTree>
    <p:extLst>
      <p:ext uri="{BB962C8B-B14F-4D97-AF65-F5344CB8AC3E}">
        <p14:creationId xmlns:p14="http://schemas.microsoft.com/office/powerpoint/2010/main" val="2030108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/>
                </a:solidFill>
                <a:latin typeface="+mn-lt"/>
              </a:rPr>
              <a:t>Andreas </a:t>
            </a:r>
            <a:r>
              <a:rPr lang="en-US" b="1" dirty="0" err="1">
                <a:solidFill>
                  <a:schemeClr val="accent4"/>
                </a:solidFill>
                <a:latin typeface="+mn-lt"/>
              </a:rPr>
              <a:t>Gruentzig</a:t>
            </a:r>
            <a:endParaRPr lang="en-US" b="1" dirty="0">
              <a:solidFill>
                <a:schemeClr val="accent4"/>
              </a:solidFill>
              <a:latin typeface="+mn-lt"/>
            </a:endParaRPr>
          </a:p>
        </p:txBody>
      </p:sp>
      <p:pic>
        <p:nvPicPr>
          <p:cNvPr id="4" name="Content Placeholder 3" descr="gruenzig.jpg"/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6" t="-1445" r="-970" b="-1178"/>
          <a:stretch/>
        </p:blipFill>
        <p:spPr>
          <a:xfrm>
            <a:off x="6655100" y="585316"/>
            <a:ext cx="3706008" cy="4711514"/>
          </a:xfrm>
        </p:spPr>
      </p:pic>
      <p:sp>
        <p:nvSpPr>
          <p:cNvPr id="5" name="TextBox 4"/>
          <p:cNvSpPr txBox="1"/>
          <p:nvPr/>
        </p:nvSpPr>
        <p:spPr>
          <a:xfrm>
            <a:off x="1135263" y="2105368"/>
            <a:ext cx="3679341" cy="1323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67" b="1" dirty="0">
                <a:solidFill>
                  <a:schemeClr val="accent4"/>
                </a:solidFill>
              </a:rPr>
              <a:t>Comments by </a:t>
            </a:r>
            <a:r>
              <a:rPr lang="en-US" sz="2667" b="1" dirty="0" err="1">
                <a:solidFill>
                  <a:schemeClr val="accent4"/>
                </a:solidFill>
              </a:rPr>
              <a:t>Gruentzig</a:t>
            </a:r>
            <a:r>
              <a:rPr lang="en-US" sz="2667" b="1" dirty="0">
                <a:solidFill>
                  <a:schemeClr val="accent4"/>
                </a:solidFill>
              </a:rPr>
              <a:t>:</a:t>
            </a:r>
          </a:p>
          <a:p>
            <a:pPr marL="380985" indent="-380985">
              <a:buFont typeface="Arial"/>
              <a:buChar char="•"/>
            </a:pPr>
            <a:r>
              <a:rPr lang="en-US" sz="2667" b="1" dirty="0">
                <a:solidFill>
                  <a:schemeClr val="bg1"/>
                </a:solidFill>
              </a:rPr>
              <a:t>Quality</a:t>
            </a:r>
          </a:p>
          <a:p>
            <a:pPr marL="380985" indent="-380985">
              <a:buFont typeface="Arial"/>
              <a:buChar char="•"/>
            </a:pPr>
            <a:r>
              <a:rPr lang="en-US" sz="2667" b="1" dirty="0">
                <a:solidFill>
                  <a:schemeClr val="bg1"/>
                </a:solidFill>
              </a:rPr>
              <a:t>Impact</a:t>
            </a:r>
          </a:p>
        </p:txBody>
      </p:sp>
      <p:pic>
        <p:nvPicPr>
          <p:cNvPr id="3" name="Gruentzig audi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31170" y="5203247"/>
            <a:ext cx="677333" cy="6773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83179" y="4401241"/>
            <a:ext cx="2973314" cy="4513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33" b="1" dirty="0" err="1">
                <a:solidFill>
                  <a:schemeClr val="accent4"/>
                </a:solidFill>
              </a:rPr>
              <a:t>Gruentzig’s</a:t>
            </a:r>
            <a:r>
              <a:rPr lang="en-US" sz="1667" b="1" dirty="0">
                <a:solidFill>
                  <a:schemeClr val="accent4"/>
                </a:solidFill>
              </a:rPr>
              <a:t> </a:t>
            </a:r>
            <a:r>
              <a:rPr lang="en-US" sz="2333" b="1" dirty="0">
                <a:solidFill>
                  <a:schemeClr val="accent4"/>
                </a:solidFill>
              </a:rPr>
              <a:t>Voice 1980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03850" y="5629197"/>
            <a:ext cx="320850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67" b="1" dirty="0">
                <a:solidFill>
                  <a:schemeClr val="accent4"/>
                </a:solidFill>
              </a:rPr>
              <a:t>“The Method Works”</a:t>
            </a:r>
          </a:p>
        </p:txBody>
      </p:sp>
    </p:spTree>
    <p:extLst>
      <p:ext uri="{BB962C8B-B14F-4D97-AF65-F5344CB8AC3E}">
        <p14:creationId xmlns:p14="http://schemas.microsoft.com/office/powerpoint/2010/main" val="103653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4848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DEEA2-C5FD-EE48-941A-5C32F2001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088" y="85930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CL" sz="4000" b="1" dirty="0">
                <a:solidFill>
                  <a:srgbClr val="FFC000"/>
                </a:solidFill>
                <a:latin typeface="+mn-lt"/>
              </a:rPr>
              <a:t>My Father’s Heart Attack</a:t>
            </a:r>
          </a:p>
        </p:txBody>
      </p:sp>
      <p:pic>
        <p:nvPicPr>
          <p:cNvPr id="6" name="Picture 4" descr="scan">
            <a:extLst>
              <a:ext uri="{FF2B5EF4-FFF2-40B4-BE49-F238E27FC236}">
                <a16:creationId xmlns:a16="http://schemas.microsoft.com/office/drawing/2014/main" id="{E2C4EB7A-7E1E-2643-9E61-35BD8AADDD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5" r="-1" b="626"/>
          <a:stretch/>
        </p:blipFill>
        <p:spPr bwMode="auto">
          <a:xfrm>
            <a:off x="8570303" y="367991"/>
            <a:ext cx="2732347" cy="3763754"/>
          </a:xfrm>
          <a:prstGeom prst="rect">
            <a:avLst/>
          </a:prstGeom>
          <a:noFill/>
          <a:ln w="25400">
            <a:solidFill>
              <a:schemeClr val="tx1">
                <a:alpha val="88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5ED86B-BDC1-EC45-89D4-0A6A40B5C2E3}"/>
              </a:ext>
            </a:extLst>
          </p:cNvPr>
          <p:cNvSpPr txBox="1"/>
          <p:nvPr/>
        </p:nvSpPr>
        <p:spPr>
          <a:xfrm>
            <a:off x="8945179" y="4287208"/>
            <a:ext cx="1982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L" b="1" dirty="0">
                <a:solidFill>
                  <a:schemeClr val="bg1"/>
                </a:solidFill>
              </a:rPr>
              <a:t>Edward J. Vetrovec</a:t>
            </a:r>
          </a:p>
          <a:p>
            <a:pPr algn="ctr"/>
            <a:r>
              <a:rPr lang="en-CL" b="1" dirty="0">
                <a:solidFill>
                  <a:schemeClr val="bg1"/>
                </a:solidFill>
              </a:rPr>
              <a:t>1906-1983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A3F8DA-2644-0D4B-B8F9-33856A9212C6}"/>
              </a:ext>
            </a:extLst>
          </p:cNvPr>
          <p:cNvSpPr txBox="1"/>
          <p:nvPr/>
        </p:nvSpPr>
        <p:spPr>
          <a:xfrm>
            <a:off x="1161025" y="1362091"/>
            <a:ext cx="5791141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L" sz="3200" b="1" dirty="0">
                <a:solidFill>
                  <a:schemeClr val="bg1"/>
                </a:solidFill>
              </a:rPr>
              <a:t>Age 49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L" sz="32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L" sz="3200" b="1" dirty="0">
                <a:solidFill>
                  <a:schemeClr val="bg1"/>
                </a:solidFill>
              </a:rPr>
              <a:t>Hospitalized on a Rehab Unit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CL" sz="2400" b="1" dirty="0">
                <a:solidFill>
                  <a:schemeClr val="bg1"/>
                </a:solidFill>
              </a:rPr>
              <a:t>No Heart Catheterization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CL" sz="2400" b="1" dirty="0">
                <a:solidFill>
                  <a:schemeClr val="bg1"/>
                </a:solidFill>
              </a:rPr>
              <a:t>No Stents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CL" sz="2400" b="1" dirty="0">
                <a:solidFill>
                  <a:schemeClr val="bg1"/>
                </a:solidFill>
              </a:rPr>
              <a:t>No Bypass Surgery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CL" sz="2400" b="1" dirty="0">
                <a:solidFill>
                  <a:schemeClr val="bg1"/>
                </a:solidFill>
              </a:rPr>
              <a:t>Two weeks of bed rest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CL" sz="28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L" sz="3200" b="1" dirty="0">
                <a:solidFill>
                  <a:schemeClr val="bg1"/>
                </a:solidFill>
              </a:rPr>
              <a:t>This was </a:t>
            </a:r>
            <a:r>
              <a:rPr lang="en-CL" sz="3200" b="1" i="1" dirty="0">
                <a:solidFill>
                  <a:schemeClr val="bg1"/>
                </a:solidFill>
              </a:rPr>
              <a:t>1955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L" sz="3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713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3FFFF-B13C-5B40-B1A3-7DC6B29E3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881" y="-318572"/>
            <a:ext cx="11044238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C000"/>
                </a:solidFill>
                <a:latin typeface="+mn-lt"/>
              </a:rPr>
              <a:t>Temporal Trends in Mortality and Heart Failure </a:t>
            </a:r>
            <a:endParaRPr lang="en-CL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2D5C26-BB7E-954F-B05B-54FF50B60C12}"/>
              </a:ext>
            </a:extLst>
          </p:cNvPr>
          <p:cNvSpPr/>
          <p:nvPr/>
        </p:nvSpPr>
        <p:spPr>
          <a:xfrm>
            <a:off x="3065120" y="6550223"/>
            <a:ext cx="38186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chemeClr val="bg1"/>
                </a:solidFill>
              </a:rPr>
              <a:t>Ezekowitz</a:t>
            </a:r>
            <a:r>
              <a:rPr lang="en-US" sz="1400" b="1" dirty="0">
                <a:solidFill>
                  <a:schemeClr val="bg1"/>
                </a:solidFill>
              </a:rPr>
              <a:t> et al J Am Coll </a:t>
            </a:r>
            <a:r>
              <a:rPr lang="en-US" sz="1400" b="1" dirty="0" err="1">
                <a:solidFill>
                  <a:schemeClr val="bg1"/>
                </a:solidFill>
              </a:rPr>
              <a:t>Cardiol</a:t>
            </a:r>
            <a:r>
              <a:rPr lang="en-US" sz="1400" b="1" dirty="0">
                <a:solidFill>
                  <a:schemeClr val="bg1"/>
                </a:solidFill>
              </a:rPr>
              <a:t> 2009;53:13–20 </a:t>
            </a:r>
          </a:p>
        </p:txBody>
      </p:sp>
      <p:pic>
        <p:nvPicPr>
          <p:cNvPr id="7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37F0C755-7875-054E-8C84-4911B2BF2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0869" y="800100"/>
            <a:ext cx="5451131" cy="6057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BED9C8-9130-1F40-9F99-A774F7004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81" y="2501348"/>
            <a:ext cx="6515760" cy="364882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C24AD6A-B230-A547-92A9-0D8131852CD0}"/>
              </a:ext>
            </a:extLst>
          </p:cNvPr>
          <p:cNvSpPr/>
          <p:nvPr/>
        </p:nvSpPr>
        <p:spPr>
          <a:xfrm>
            <a:off x="139381" y="6180950"/>
            <a:ext cx="36920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Stone GW et al. J Am </a:t>
            </a:r>
            <a:r>
              <a:rPr lang="en-US" sz="1200" b="1" kern="0" dirty="0" err="1">
                <a:solidFill>
                  <a:schemeClr val="bg1"/>
                </a:solidFill>
                <a:latin typeface="Calibri" panose="020F0502020204030204" pitchFamily="34" charset="0"/>
              </a:rPr>
              <a:t>Coll</a:t>
            </a:r>
            <a:r>
              <a:rPr lang="en-US" sz="120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200" b="1" kern="0" dirty="0" err="1">
                <a:solidFill>
                  <a:schemeClr val="bg1"/>
                </a:solidFill>
                <a:latin typeface="Calibri" panose="020F0502020204030204" pitchFamily="34" charset="0"/>
              </a:rPr>
              <a:t>Cardiol</a:t>
            </a:r>
            <a:r>
              <a:rPr lang="en-US" sz="1200" b="1" kern="0" dirty="0">
                <a:solidFill>
                  <a:schemeClr val="bg1"/>
                </a:solidFill>
                <a:latin typeface="Calibri" panose="020F0502020204030204" pitchFamily="34" charset="0"/>
              </a:rPr>
              <a:t> 2016;67(14):1674-83.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34CB8D-BA89-AE48-B10E-D28FBB4BC462}"/>
              </a:ext>
            </a:extLst>
          </p:cNvPr>
          <p:cNvSpPr txBox="1"/>
          <p:nvPr/>
        </p:nvSpPr>
        <p:spPr>
          <a:xfrm>
            <a:off x="241370" y="1639575"/>
            <a:ext cx="63117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Pooled analysis 10 randomized primary PCI trials (total 2,632 patients)</a:t>
            </a:r>
          </a:p>
        </p:txBody>
      </p:sp>
    </p:spTree>
    <p:extLst>
      <p:ext uri="{BB962C8B-B14F-4D97-AF65-F5344CB8AC3E}">
        <p14:creationId xmlns:p14="http://schemas.microsoft.com/office/powerpoint/2010/main" val="71542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627C9-7963-BE4B-BAB3-3824F153C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L" sz="4000" b="1" dirty="0">
                <a:solidFill>
                  <a:srgbClr val="FFC000"/>
                </a:solidFill>
                <a:latin typeface="+mn-lt"/>
              </a:rPr>
              <a:t>Door to Unload: Rationale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9F921-D192-B340-B871-A5B9D1813BFD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en-CL" sz="3200" b="1" dirty="0">
                <a:solidFill>
                  <a:schemeClr val="bg1"/>
                </a:solidFill>
              </a:rPr>
              <a:t>Limiting myocardial Damage in STEMI</a:t>
            </a:r>
          </a:p>
          <a:p>
            <a:endParaRPr lang="en-CL" sz="3200" b="1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CL" sz="2400" b="1" dirty="0">
                <a:solidFill>
                  <a:schemeClr val="bg1"/>
                </a:solidFill>
              </a:rPr>
              <a:t>Benefits of early reperfusion</a:t>
            </a:r>
          </a:p>
          <a:p>
            <a:pPr marL="914400" lvl="2" indent="0">
              <a:buNone/>
            </a:pPr>
            <a:r>
              <a:rPr lang="en-CL" sz="2400" b="1" dirty="0">
                <a:solidFill>
                  <a:schemeClr val="bg1"/>
                </a:solidFill>
              </a:rPr>
              <a:t>	     VS.</a:t>
            </a:r>
          </a:p>
          <a:p>
            <a:pPr marL="914400" lvl="2" indent="0">
              <a:buNone/>
            </a:pPr>
            <a:r>
              <a:rPr lang="en-CL" sz="2400" b="1" dirty="0">
                <a:solidFill>
                  <a:schemeClr val="bg1"/>
                </a:solidFill>
              </a:rPr>
              <a:t>Harm of reperfusion Injury</a:t>
            </a:r>
          </a:p>
          <a:p>
            <a:endParaRPr lang="en-CL" sz="3200" b="1" dirty="0">
              <a:solidFill>
                <a:schemeClr val="bg1"/>
              </a:solidFill>
            </a:endParaRPr>
          </a:p>
          <a:p>
            <a:r>
              <a:rPr lang="en-CL" sz="3200" b="1" dirty="0">
                <a:solidFill>
                  <a:schemeClr val="bg1"/>
                </a:solidFill>
              </a:rPr>
              <a:t>With the advent of Acute Coronary Reperfusion STEMI mortality has decreased (Door to Balloon)</a:t>
            </a:r>
          </a:p>
          <a:p>
            <a:r>
              <a:rPr lang="en-CL" sz="3200" b="1" dirty="0">
                <a:solidFill>
                  <a:schemeClr val="bg1"/>
                </a:solidFill>
              </a:rPr>
              <a:t>Ischemia time (Symptoms to Door time) remains unchanged </a:t>
            </a:r>
          </a:p>
          <a:p>
            <a:r>
              <a:rPr lang="en-CL" sz="3200" b="1" dirty="0">
                <a:solidFill>
                  <a:schemeClr val="bg1"/>
                </a:solidFill>
              </a:rPr>
              <a:t>Late Heart Failure has increased</a:t>
            </a:r>
          </a:p>
          <a:p>
            <a:r>
              <a:rPr lang="en-CL" sz="3200" b="1" dirty="0">
                <a:solidFill>
                  <a:schemeClr val="bg1"/>
                </a:solidFill>
              </a:rPr>
              <a:t>Unloading reduces the risk of reperfusion injury</a:t>
            </a:r>
          </a:p>
          <a:p>
            <a:endParaRPr lang="en-CL" sz="3200" b="1" dirty="0">
              <a:solidFill>
                <a:schemeClr val="bg1"/>
              </a:solidFill>
            </a:endParaRPr>
          </a:p>
          <a:p>
            <a:endParaRPr lang="en-CL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082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B52BC5A-C72A-4D6E-80D9-96F0610B7A19}"/>
              </a:ext>
            </a:extLst>
          </p:cNvPr>
          <p:cNvSpPr/>
          <p:nvPr/>
        </p:nvSpPr>
        <p:spPr>
          <a:xfrm>
            <a:off x="862179" y="-67128"/>
            <a:ext cx="1046764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43"/>
            <a:r>
              <a:rPr 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DTU-STEMI Results: Primary Efficacy Outcome</a:t>
            </a:r>
          </a:p>
          <a:p>
            <a:pPr algn="ctr" defTabSz="457243"/>
            <a:r>
              <a:rPr 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30-day Infarct Size (CMR)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B3AF87E-F716-40E8-AE23-C62D4DAA9FB9}"/>
              </a:ext>
            </a:extLst>
          </p:cNvPr>
          <p:cNvGrpSpPr/>
          <p:nvPr/>
        </p:nvGrpSpPr>
        <p:grpSpPr>
          <a:xfrm>
            <a:off x="2527720" y="1142043"/>
            <a:ext cx="6672527" cy="4669287"/>
            <a:chOff x="1229253" y="1247679"/>
            <a:chExt cx="6655537" cy="4746318"/>
          </a:xfrm>
        </p:grpSpPr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8FEDBD96-7276-4172-B0F5-185CE5049BB2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908126" y="1313477"/>
            <a:ext cx="5976664" cy="46805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F38DC68-AC92-46D9-A5D6-E0E71771A8F4}"/>
                </a:ext>
              </a:extLst>
            </p:cNvPr>
            <p:cNvSpPr txBox="1"/>
            <p:nvPr/>
          </p:nvSpPr>
          <p:spPr>
            <a:xfrm rot="16200000">
              <a:off x="-644071" y="3121003"/>
              <a:ext cx="42698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7" dirty="0">
                  <a:solidFill>
                    <a:schemeClr val="bg1"/>
                  </a:solidFill>
                </a:rPr>
                <a:t>% Infarct / Total LV Mass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484179C-6054-4A9B-A80C-A57BE5896C3F}"/>
                </a:ext>
              </a:extLst>
            </p:cNvPr>
            <p:cNvCxnSpPr>
              <a:cxnSpLocks/>
            </p:cNvCxnSpPr>
            <p:nvPr/>
          </p:nvCxnSpPr>
          <p:spPr>
            <a:xfrm>
              <a:off x="3852342" y="3121002"/>
              <a:ext cx="252028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4AE1609-8BE6-4867-A9DC-BF101457E275}"/>
                </a:ext>
              </a:extLst>
            </p:cNvPr>
            <p:cNvSpPr txBox="1"/>
            <p:nvPr/>
          </p:nvSpPr>
          <p:spPr>
            <a:xfrm>
              <a:off x="4711524" y="2859392"/>
              <a:ext cx="801915" cy="534321"/>
            </a:xfrm>
            <a:prstGeom prst="rect">
              <a:avLst/>
            </a:prstGeom>
            <a:solidFill>
              <a:srgbClr val="000066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7" dirty="0">
                  <a:solidFill>
                    <a:schemeClr val="bg1"/>
                  </a:solidFill>
                </a:rPr>
                <a:t>NS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0D25C9B-89B7-4FCA-AF23-631E108EDFAF}"/>
              </a:ext>
            </a:extLst>
          </p:cNvPr>
          <p:cNvSpPr txBox="1"/>
          <p:nvPr/>
        </p:nvSpPr>
        <p:spPr>
          <a:xfrm>
            <a:off x="4449954" y="4530485"/>
            <a:ext cx="1475006" cy="524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7" dirty="0"/>
              <a:t>15±11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1526C7-3B6A-4C80-A3BD-416A5F8294BC}"/>
              </a:ext>
            </a:extLst>
          </p:cNvPr>
          <p:cNvSpPr txBox="1"/>
          <p:nvPr/>
        </p:nvSpPr>
        <p:spPr>
          <a:xfrm>
            <a:off x="7113559" y="4561042"/>
            <a:ext cx="1334213" cy="524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7" dirty="0"/>
              <a:t>13±11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898ADE-093C-4DCF-86BC-9CE44ABA21C5}"/>
              </a:ext>
            </a:extLst>
          </p:cNvPr>
          <p:cNvSpPr/>
          <p:nvPr/>
        </p:nvSpPr>
        <p:spPr>
          <a:xfrm>
            <a:off x="883923" y="5651522"/>
            <a:ext cx="104676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43"/>
            <a:r>
              <a:rPr lang="en-US" sz="28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Compared to U-IR, unloading first then delaying reperfusion for 30 minutes did </a:t>
            </a:r>
            <a:r>
              <a:rPr lang="en-US" sz="2800" b="1" i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not</a:t>
            </a:r>
            <a:r>
              <a:rPr lang="en-US" sz="28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increase infarct size</a:t>
            </a:r>
          </a:p>
        </p:txBody>
      </p:sp>
    </p:spTree>
    <p:extLst>
      <p:ext uri="{BB962C8B-B14F-4D97-AF65-F5344CB8AC3E}">
        <p14:creationId xmlns:p14="http://schemas.microsoft.com/office/powerpoint/2010/main" val="1897680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 167">
            <a:extLst>
              <a:ext uri="{FF2B5EF4-FFF2-40B4-BE49-F238E27FC236}">
                <a16:creationId xmlns:a16="http://schemas.microsoft.com/office/drawing/2014/main" id="{099A9C63-0291-4755-8834-A4C7E06F78C4}"/>
              </a:ext>
            </a:extLst>
          </p:cNvPr>
          <p:cNvSpPr/>
          <p:nvPr/>
        </p:nvSpPr>
        <p:spPr>
          <a:xfrm>
            <a:off x="604508" y="100483"/>
            <a:ext cx="111588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43"/>
            <a:r>
              <a:rPr lang="en-US" sz="40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DTU-STEMI Results: Exploratory Subgroup Analysis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55C88E78-B532-4891-AC5E-7C34B9ADD2F6}"/>
              </a:ext>
            </a:extLst>
          </p:cNvPr>
          <p:cNvSpPr/>
          <p:nvPr/>
        </p:nvSpPr>
        <p:spPr>
          <a:xfrm>
            <a:off x="8499566" y="1073896"/>
            <a:ext cx="428506" cy="26283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21DB4C6B-7D21-4BDD-B438-C69062D62FB8}"/>
              </a:ext>
            </a:extLst>
          </p:cNvPr>
          <p:cNvSpPr txBox="1"/>
          <p:nvPr/>
        </p:nvSpPr>
        <p:spPr>
          <a:xfrm>
            <a:off x="8801584" y="1004029"/>
            <a:ext cx="843574" cy="401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85128"/>
            <a:r>
              <a:rPr lang="en-US" sz="2005" kern="0" dirty="0">
                <a:solidFill>
                  <a:schemeClr val="bg1"/>
                </a:solidFill>
                <a:latin typeface="Arial"/>
              </a:rPr>
              <a:t>U-IR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15C1738A-92E2-4E3D-94E9-C7C0E8A60198}"/>
              </a:ext>
            </a:extLst>
          </p:cNvPr>
          <p:cNvSpPr/>
          <p:nvPr/>
        </p:nvSpPr>
        <p:spPr>
          <a:xfrm>
            <a:off x="9704849" y="1068815"/>
            <a:ext cx="428506" cy="262835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99651BDE-DE19-4FCB-BF92-847F41B005DE}"/>
              </a:ext>
            </a:extLst>
          </p:cNvPr>
          <p:cNvSpPr txBox="1"/>
          <p:nvPr/>
        </p:nvSpPr>
        <p:spPr>
          <a:xfrm>
            <a:off x="10099559" y="1004029"/>
            <a:ext cx="843574" cy="401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85128"/>
            <a:r>
              <a:rPr lang="en-US" sz="2005" kern="0" dirty="0">
                <a:solidFill>
                  <a:schemeClr val="bg1"/>
                </a:solidFill>
                <a:latin typeface="Arial"/>
              </a:rPr>
              <a:t>U-DR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C472BD-D571-4C27-8483-06D2BF2BABFA}"/>
              </a:ext>
            </a:extLst>
          </p:cNvPr>
          <p:cNvSpPr/>
          <p:nvPr/>
        </p:nvSpPr>
        <p:spPr>
          <a:xfrm>
            <a:off x="1042572" y="1696396"/>
            <a:ext cx="10240114" cy="3571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5"/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6455ACF8-B043-42C5-89FB-AA40D000E1D7}"/>
              </a:ext>
            </a:extLst>
          </p:cNvPr>
          <p:cNvCxnSpPr>
            <a:cxnSpLocks/>
          </p:cNvCxnSpPr>
          <p:nvPr/>
        </p:nvCxnSpPr>
        <p:spPr>
          <a:xfrm>
            <a:off x="10350012" y="2507552"/>
            <a:ext cx="0" cy="33649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C82EFD26-89D9-46CB-B6D6-FA29066BB9B6}"/>
              </a:ext>
            </a:extLst>
          </p:cNvPr>
          <p:cNvCxnSpPr>
            <a:cxnSpLocks/>
          </p:cNvCxnSpPr>
          <p:nvPr/>
        </p:nvCxnSpPr>
        <p:spPr>
          <a:xfrm flipH="1">
            <a:off x="10815812" y="2507552"/>
            <a:ext cx="1" cy="2031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BDE9F485-8C22-47E4-890C-8D54C7A2CCAB}"/>
              </a:ext>
            </a:extLst>
          </p:cNvPr>
          <p:cNvCxnSpPr>
            <a:cxnSpLocks/>
          </p:cNvCxnSpPr>
          <p:nvPr/>
        </p:nvCxnSpPr>
        <p:spPr>
          <a:xfrm>
            <a:off x="10350012" y="2507552"/>
            <a:ext cx="4629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15D741A6-6A11-4EE7-BD2F-B5F860B34F18}"/>
              </a:ext>
            </a:extLst>
          </p:cNvPr>
          <p:cNvSpPr txBox="1"/>
          <p:nvPr/>
        </p:nvSpPr>
        <p:spPr>
          <a:xfrm>
            <a:off x="8031511" y="3668463"/>
            <a:ext cx="300848" cy="216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2400">
              <a:defRPr/>
            </a:pPr>
            <a:r>
              <a:rPr lang="en-US" sz="802" kern="0" dirty="0">
                <a:solidFill>
                  <a:srgbClr val="000000"/>
                </a:solidFill>
                <a:latin typeface="Arial"/>
              </a:rPr>
              <a:t>19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FCE6090-5200-4DF7-BDB8-D1E961BF209A}"/>
              </a:ext>
            </a:extLst>
          </p:cNvPr>
          <p:cNvSpPr txBox="1"/>
          <p:nvPr/>
        </p:nvSpPr>
        <p:spPr>
          <a:xfrm>
            <a:off x="10227629" y="3654670"/>
            <a:ext cx="300848" cy="216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2400">
              <a:defRPr/>
            </a:pPr>
            <a:r>
              <a:rPr lang="en-US" sz="802" kern="0" dirty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72AAEEE-FAF0-4FEB-8B7C-57378A713687}"/>
              </a:ext>
            </a:extLst>
          </p:cNvPr>
          <p:cNvSpPr/>
          <p:nvPr/>
        </p:nvSpPr>
        <p:spPr>
          <a:xfrm>
            <a:off x="6871688" y="3293628"/>
            <a:ext cx="267856" cy="795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28DB0944-76BE-4905-9924-1274CEAB3B51}"/>
              </a:ext>
            </a:extLst>
          </p:cNvPr>
          <p:cNvSpPr/>
          <p:nvPr/>
        </p:nvSpPr>
        <p:spPr>
          <a:xfrm>
            <a:off x="6874431" y="3574093"/>
            <a:ext cx="261683" cy="150161"/>
          </a:xfrm>
          <a:prstGeom prst="rect">
            <a:avLst/>
          </a:prstGeom>
          <a:solidFill>
            <a:srgbClr val="7DA7D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4EB17801-A433-46F4-B77F-8C058B0A338A}"/>
              </a:ext>
            </a:extLst>
          </p:cNvPr>
          <p:cNvSpPr/>
          <p:nvPr/>
        </p:nvSpPr>
        <p:spPr>
          <a:xfrm>
            <a:off x="8027814" y="3264131"/>
            <a:ext cx="267856" cy="8358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88F17EA2-83A4-47E6-A1D4-1D3F14EAD063}"/>
              </a:ext>
            </a:extLst>
          </p:cNvPr>
          <p:cNvSpPr/>
          <p:nvPr/>
        </p:nvSpPr>
        <p:spPr>
          <a:xfrm>
            <a:off x="8027751" y="3569966"/>
            <a:ext cx="264097" cy="135064"/>
          </a:xfrm>
          <a:prstGeom prst="rect">
            <a:avLst/>
          </a:prstGeom>
          <a:solidFill>
            <a:srgbClr val="7DA7D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defTabSz="785128"/>
            <a:endParaRPr lang="en-US" sz="1404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68D1DACC-9772-4A83-94EA-465E7B7FE2E8}"/>
              </a:ext>
            </a:extLst>
          </p:cNvPr>
          <p:cNvSpPr/>
          <p:nvPr/>
        </p:nvSpPr>
        <p:spPr>
          <a:xfrm>
            <a:off x="9156782" y="3255603"/>
            <a:ext cx="267856" cy="8534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DC0DA0C2-0731-4CF2-922E-575FE5FF3012}"/>
              </a:ext>
            </a:extLst>
          </p:cNvPr>
          <p:cNvSpPr/>
          <p:nvPr/>
        </p:nvSpPr>
        <p:spPr>
          <a:xfrm>
            <a:off x="9156846" y="3549100"/>
            <a:ext cx="267856" cy="150163"/>
          </a:xfrm>
          <a:prstGeom prst="rect">
            <a:avLst/>
          </a:prstGeom>
          <a:solidFill>
            <a:srgbClr val="7DA7D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28283885-2FDE-461B-8117-00B31C9170B3}"/>
              </a:ext>
            </a:extLst>
          </p:cNvPr>
          <p:cNvSpPr/>
          <p:nvPr/>
        </p:nvSpPr>
        <p:spPr>
          <a:xfrm>
            <a:off x="10222450" y="3318450"/>
            <a:ext cx="265248" cy="8058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3AE1075B-B44C-4ABC-A2A8-0F4ADA4D7E5A}"/>
              </a:ext>
            </a:extLst>
          </p:cNvPr>
          <p:cNvSpPr/>
          <p:nvPr/>
        </p:nvSpPr>
        <p:spPr>
          <a:xfrm>
            <a:off x="10227630" y="3564423"/>
            <a:ext cx="260641" cy="150163"/>
          </a:xfrm>
          <a:prstGeom prst="rect">
            <a:avLst/>
          </a:prstGeom>
          <a:solidFill>
            <a:srgbClr val="7DA7D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234AA118-0AD4-4C96-A34E-C35319F56BBE}"/>
              </a:ext>
            </a:extLst>
          </p:cNvPr>
          <p:cNvSpPr txBox="1"/>
          <p:nvPr/>
        </p:nvSpPr>
        <p:spPr>
          <a:xfrm>
            <a:off x="7952215" y="4928719"/>
            <a:ext cx="876189" cy="339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785128"/>
            <a:r>
              <a:rPr lang="en-US" sz="1604" kern="0" dirty="0">
                <a:latin typeface="Arial"/>
              </a:rPr>
              <a:t>STE&gt;4 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A78AD8AF-BEFB-4093-B26F-6817FDB4FD41}"/>
              </a:ext>
            </a:extLst>
          </p:cNvPr>
          <p:cNvSpPr txBox="1"/>
          <p:nvPr/>
        </p:nvSpPr>
        <p:spPr>
          <a:xfrm>
            <a:off x="6873545" y="4928719"/>
            <a:ext cx="699409" cy="339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785128"/>
            <a:r>
              <a:rPr lang="en-US" sz="1604" kern="0" dirty="0">
                <a:latin typeface="Arial"/>
              </a:rPr>
              <a:t>Total 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4951C761-9511-4785-8902-5AC0749F1E94}"/>
              </a:ext>
            </a:extLst>
          </p:cNvPr>
          <p:cNvSpPr txBox="1"/>
          <p:nvPr/>
        </p:nvSpPr>
        <p:spPr>
          <a:xfrm>
            <a:off x="9094415" y="4928719"/>
            <a:ext cx="876189" cy="339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785128"/>
            <a:r>
              <a:rPr lang="en-US" sz="1604" kern="0" dirty="0">
                <a:latin typeface="Arial"/>
              </a:rPr>
              <a:t>STE&gt;5 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133E3B53-6576-46CA-94A4-8A3F8133A6A5}"/>
              </a:ext>
            </a:extLst>
          </p:cNvPr>
          <p:cNvSpPr txBox="1"/>
          <p:nvPr/>
        </p:nvSpPr>
        <p:spPr>
          <a:xfrm>
            <a:off x="10168473" y="4928719"/>
            <a:ext cx="876189" cy="339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785128"/>
            <a:r>
              <a:rPr lang="en-US" sz="1604" kern="0" dirty="0">
                <a:latin typeface="Arial"/>
              </a:rPr>
              <a:t>STE&gt;6 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A3882474-CA45-4534-80F6-FD4D54BB1320}"/>
              </a:ext>
            </a:extLst>
          </p:cNvPr>
          <p:cNvSpPr txBox="1"/>
          <p:nvPr/>
        </p:nvSpPr>
        <p:spPr>
          <a:xfrm>
            <a:off x="6183926" y="2122086"/>
            <a:ext cx="527449" cy="33941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defTabSz="785128"/>
            <a:r>
              <a:rPr lang="en-US" sz="1604" kern="0" dirty="0">
                <a:latin typeface="Arial"/>
              </a:rPr>
              <a:t>100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00D65B03-0A0A-4674-A070-30A7E3B7BDF7}"/>
              </a:ext>
            </a:extLst>
          </p:cNvPr>
          <p:cNvSpPr txBox="1"/>
          <p:nvPr/>
        </p:nvSpPr>
        <p:spPr>
          <a:xfrm>
            <a:off x="6257541" y="2642556"/>
            <a:ext cx="413344" cy="33941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defTabSz="785128"/>
            <a:r>
              <a:rPr lang="en-US" sz="1604" kern="0" dirty="0">
                <a:latin typeface="Arial"/>
              </a:rPr>
              <a:t>80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96C6A849-F485-4284-AAE0-87154542554A}"/>
              </a:ext>
            </a:extLst>
          </p:cNvPr>
          <p:cNvSpPr txBox="1"/>
          <p:nvPr/>
        </p:nvSpPr>
        <p:spPr>
          <a:xfrm>
            <a:off x="6257541" y="3163025"/>
            <a:ext cx="413344" cy="33941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defTabSz="785128"/>
            <a:r>
              <a:rPr lang="en-US" sz="1604" kern="0" dirty="0">
                <a:latin typeface="Arial"/>
              </a:rPr>
              <a:t>60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F1939C75-B04A-422D-9C39-078D5B0DC0CE}"/>
              </a:ext>
            </a:extLst>
          </p:cNvPr>
          <p:cNvSpPr txBox="1"/>
          <p:nvPr/>
        </p:nvSpPr>
        <p:spPr>
          <a:xfrm>
            <a:off x="6256614" y="3682433"/>
            <a:ext cx="413344" cy="33941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defTabSz="785128"/>
            <a:r>
              <a:rPr lang="en-US" sz="1604" kern="0" dirty="0">
                <a:latin typeface="Arial"/>
              </a:rPr>
              <a:t>40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256D7DBB-CF82-4041-9F13-3262B5BAEB46}"/>
              </a:ext>
            </a:extLst>
          </p:cNvPr>
          <p:cNvSpPr txBox="1"/>
          <p:nvPr/>
        </p:nvSpPr>
        <p:spPr>
          <a:xfrm>
            <a:off x="6261647" y="4201842"/>
            <a:ext cx="413344" cy="33941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defTabSz="785128"/>
            <a:r>
              <a:rPr lang="en-US" sz="1604" kern="0" dirty="0">
                <a:latin typeface="Arial"/>
              </a:rPr>
              <a:t>20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E3CB27C2-8BB7-4075-A88A-5F78EEC70551}"/>
              </a:ext>
            </a:extLst>
          </p:cNvPr>
          <p:cNvSpPr txBox="1"/>
          <p:nvPr/>
        </p:nvSpPr>
        <p:spPr>
          <a:xfrm>
            <a:off x="6313100" y="4740056"/>
            <a:ext cx="357097" cy="33941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defTabSz="785128"/>
            <a:r>
              <a:rPr lang="en-US" sz="1604" kern="0" dirty="0">
                <a:latin typeface="Arial"/>
              </a:rPr>
              <a:t> 0</a:t>
            </a:r>
          </a:p>
        </p:txBody>
      </p: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315C1B81-8DCD-4A87-BB88-0EC6838B2705}"/>
              </a:ext>
            </a:extLst>
          </p:cNvPr>
          <p:cNvCxnSpPr>
            <a:cxnSpLocks/>
          </p:cNvCxnSpPr>
          <p:nvPr/>
        </p:nvCxnSpPr>
        <p:spPr>
          <a:xfrm flipH="1">
            <a:off x="6607211" y="2249897"/>
            <a:ext cx="12128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035F2AD5-8D23-4622-B40C-9F1B3924B530}"/>
              </a:ext>
            </a:extLst>
          </p:cNvPr>
          <p:cNvCxnSpPr>
            <a:cxnSpLocks/>
          </p:cNvCxnSpPr>
          <p:nvPr/>
        </p:nvCxnSpPr>
        <p:spPr>
          <a:xfrm flipH="1">
            <a:off x="6607211" y="2775488"/>
            <a:ext cx="12128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95578BF8-53BD-4040-BF60-17AB05EB2540}"/>
              </a:ext>
            </a:extLst>
          </p:cNvPr>
          <p:cNvCxnSpPr>
            <a:cxnSpLocks/>
          </p:cNvCxnSpPr>
          <p:nvPr/>
        </p:nvCxnSpPr>
        <p:spPr>
          <a:xfrm flipH="1">
            <a:off x="6601480" y="3295365"/>
            <a:ext cx="12128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B10AEA45-A9F6-4E1D-A723-0117667FD57B}"/>
              </a:ext>
            </a:extLst>
          </p:cNvPr>
          <p:cNvCxnSpPr>
            <a:cxnSpLocks/>
          </p:cNvCxnSpPr>
          <p:nvPr/>
        </p:nvCxnSpPr>
        <p:spPr>
          <a:xfrm flipH="1">
            <a:off x="6594327" y="3810706"/>
            <a:ext cx="12128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74D041F6-DA85-4A72-999E-F9D65CF5355B}"/>
              </a:ext>
            </a:extLst>
          </p:cNvPr>
          <p:cNvCxnSpPr>
            <a:cxnSpLocks/>
          </p:cNvCxnSpPr>
          <p:nvPr/>
        </p:nvCxnSpPr>
        <p:spPr>
          <a:xfrm flipH="1">
            <a:off x="6607949" y="4330584"/>
            <a:ext cx="12128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D4B53B66-1F97-453C-805F-91E63FEDEAD1}"/>
              </a:ext>
            </a:extLst>
          </p:cNvPr>
          <p:cNvCxnSpPr>
            <a:cxnSpLocks/>
          </p:cNvCxnSpPr>
          <p:nvPr/>
        </p:nvCxnSpPr>
        <p:spPr>
          <a:xfrm flipH="1">
            <a:off x="6611616" y="4905346"/>
            <a:ext cx="12128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Box 190">
            <a:extLst>
              <a:ext uri="{FF2B5EF4-FFF2-40B4-BE49-F238E27FC236}">
                <a16:creationId xmlns:a16="http://schemas.microsoft.com/office/drawing/2014/main" id="{E5B32B78-F501-4FA5-BDB2-67B3D8C48163}"/>
              </a:ext>
            </a:extLst>
          </p:cNvPr>
          <p:cNvSpPr txBox="1"/>
          <p:nvPr/>
        </p:nvSpPr>
        <p:spPr>
          <a:xfrm>
            <a:off x="6513687" y="1702369"/>
            <a:ext cx="4768999" cy="401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85128"/>
            <a:r>
              <a:rPr lang="en-US" sz="2005" kern="0" dirty="0">
                <a:latin typeface="Arial"/>
              </a:rPr>
              <a:t>Infarct Size / Area at Risk (%)</a:t>
            </a:r>
          </a:p>
        </p:txBody>
      </p: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C8E1FC1A-9D6F-4938-BF22-5D46845336DC}"/>
              </a:ext>
            </a:extLst>
          </p:cNvPr>
          <p:cNvCxnSpPr>
            <a:cxnSpLocks/>
          </p:cNvCxnSpPr>
          <p:nvPr/>
        </p:nvCxnSpPr>
        <p:spPr>
          <a:xfrm>
            <a:off x="6728498" y="2249896"/>
            <a:ext cx="0" cy="26554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7BB78057-AD95-4742-8274-3877F6D1AD79}"/>
              </a:ext>
            </a:extLst>
          </p:cNvPr>
          <p:cNvCxnSpPr>
            <a:cxnSpLocks/>
          </p:cNvCxnSpPr>
          <p:nvPr/>
        </p:nvCxnSpPr>
        <p:spPr>
          <a:xfrm flipH="1">
            <a:off x="6722767" y="4905346"/>
            <a:ext cx="435083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65DD1F9D-AC32-4599-B55C-4CFD57429E52}"/>
              </a:ext>
            </a:extLst>
          </p:cNvPr>
          <p:cNvSpPr txBox="1"/>
          <p:nvPr/>
        </p:nvSpPr>
        <p:spPr>
          <a:xfrm>
            <a:off x="9600794" y="3360878"/>
            <a:ext cx="300848" cy="216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2400">
              <a:defRPr/>
            </a:pPr>
            <a:r>
              <a:rPr lang="en-US" sz="802" kern="0" dirty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8D077F6F-B6ED-4C8F-AF6E-FE0F809C81FB}"/>
              </a:ext>
            </a:extLst>
          </p:cNvPr>
          <p:cNvSpPr/>
          <p:nvPr/>
        </p:nvSpPr>
        <p:spPr>
          <a:xfrm>
            <a:off x="7303789" y="2959240"/>
            <a:ext cx="267856" cy="8325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A0E0C770-C679-42C2-B237-9EB5C3D5CD76}"/>
              </a:ext>
            </a:extLst>
          </p:cNvPr>
          <p:cNvSpPr/>
          <p:nvPr/>
        </p:nvSpPr>
        <p:spPr>
          <a:xfrm>
            <a:off x="7302312" y="3379919"/>
            <a:ext cx="267856" cy="150163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4C2237E8-E32B-476B-83B4-1D6FAD80BE2C}"/>
              </a:ext>
            </a:extLst>
          </p:cNvPr>
          <p:cNvSpPr/>
          <p:nvPr/>
        </p:nvSpPr>
        <p:spPr>
          <a:xfrm>
            <a:off x="8437207" y="2947074"/>
            <a:ext cx="267856" cy="6620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AD6295C-5B92-424E-B9FC-D9FFB5CCCF7D}"/>
              </a:ext>
            </a:extLst>
          </p:cNvPr>
          <p:cNvSpPr/>
          <p:nvPr/>
        </p:nvSpPr>
        <p:spPr>
          <a:xfrm>
            <a:off x="8440487" y="3261003"/>
            <a:ext cx="264577" cy="14725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6924234F-494F-433F-B926-912B1477D550}"/>
              </a:ext>
            </a:extLst>
          </p:cNvPr>
          <p:cNvSpPr/>
          <p:nvPr/>
        </p:nvSpPr>
        <p:spPr>
          <a:xfrm>
            <a:off x="9591911" y="2927055"/>
            <a:ext cx="267856" cy="597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AD546DFB-808E-4433-ACC2-88DA7D163452}"/>
              </a:ext>
            </a:extLst>
          </p:cNvPr>
          <p:cNvSpPr/>
          <p:nvPr/>
        </p:nvSpPr>
        <p:spPr>
          <a:xfrm>
            <a:off x="9591801" y="3243851"/>
            <a:ext cx="267856" cy="150163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234EA0AF-0A75-448C-814B-81850C22EDA8}"/>
              </a:ext>
            </a:extLst>
          </p:cNvPr>
          <p:cNvSpPr/>
          <p:nvPr/>
        </p:nvSpPr>
        <p:spPr>
          <a:xfrm>
            <a:off x="10675277" y="2933451"/>
            <a:ext cx="267856" cy="5742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B8EFA2C3-0223-4FF0-AA5A-B829FCE7FED2}"/>
              </a:ext>
            </a:extLst>
          </p:cNvPr>
          <p:cNvSpPr/>
          <p:nvPr/>
        </p:nvSpPr>
        <p:spPr>
          <a:xfrm>
            <a:off x="10675277" y="3163025"/>
            <a:ext cx="267856" cy="150163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A09AB3F0-FBD7-490E-8CA2-FFCD1718AD65}"/>
              </a:ext>
            </a:extLst>
          </p:cNvPr>
          <p:cNvSpPr txBox="1"/>
          <p:nvPr/>
        </p:nvSpPr>
        <p:spPr>
          <a:xfrm>
            <a:off x="10472998" y="2315520"/>
            <a:ext cx="218261" cy="524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785128"/>
            <a:r>
              <a:rPr lang="en-US" sz="2807" dirty="0">
                <a:latin typeface="Calibri" panose="020F0502020204030204"/>
              </a:rPr>
              <a:t>*</a:t>
            </a: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C9715E4B-320B-4810-B34B-114B7CE6207D}"/>
              </a:ext>
            </a:extLst>
          </p:cNvPr>
          <p:cNvSpPr/>
          <p:nvPr/>
        </p:nvSpPr>
        <p:spPr>
          <a:xfrm>
            <a:off x="5091912" y="3251392"/>
            <a:ext cx="267856" cy="14878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8A2C867B-7F56-4176-85EA-FCF3DED2C5B0}"/>
              </a:ext>
            </a:extLst>
          </p:cNvPr>
          <p:cNvSpPr/>
          <p:nvPr/>
        </p:nvSpPr>
        <p:spPr>
          <a:xfrm>
            <a:off x="5091912" y="4110550"/>
            <a:ext cx="267856" cy="150163"/>
          </a:xfrm>
          <a:prstGeom prst="rect">
            <a:avLst/>
          </a:prstGeom>
          <a:solidFill>
            <a:srgbClr val="7DA7D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7359C2B9-E732-4A73-90F0-2E867C539BA3}"/>
              </a:ext>
            </a:extLst>
          </p:cNvPr>
          <p:cNvSpPr/>
          <p:nvPr/>
        </p:nvSpPr>
        <p:spPr>
          <a:xfrm>
            <a:off x="1753313" y="3412544"/>
            <a:ext cx="267856" cy="11519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F41F57A5-2431-48C9-B844-FACF09FC3CBA}"/>
              </a:ext>
            </a:extLst>
          </p:cNvPr>
          <p:cNvSpPr/>
          <p:nvPr/>
        </p:nvSpPr>
        <p:spPr>
          <a:xfrm>
            <a:off x="2874821" y="3295366"/>
            <a:ext cx="267856" cy="12088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4C896A5C-F8AB-49AB-A060-FF6825D3D49D}"/>
              </a:ext>
            </a:extLst>
          </p:cNvPr>
          <p:cNvSpPr/>
          <p:nvPr/>
        </p:nvSpPr>
        <p:spPr>
          <a:xfrm>
            <a:off x="4008512" y="3163028"/>
            <a:ext cx="267856" cy="13547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E9B5C87D-8941-4DC0-97E2-3B805D3F3F33}"/>
              </a:ext>
            </a:extLst>
          </p:cNvPr>
          <p:cNvSpPr/>
          <p:nvPr/>
        </p:nvSpPr>
        <p:spPr>
          <a:xfrm>
            <a:off x="1753313" y="4096093"/>
            <a:ext cx="267856" cy="150163"/>
          </a:xfrm>
          <a:prstGeom prst="rect">
            <a:avLst/>
          </a:prstGeom>
          <a:solidFill>
            <a:srgbClr val="7DA7D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F6D8F551-91B4-409A-96E3-B37832F6B35D}"/>
              </a:ext>
            </a:extLst>
          </p:cNvPr>
          <p:cNvSpPr/>
          <p:nvPr/>
        </p:nvSpPr>
        <p:spPr>
          <a:xfrm>
            <a:off x="2874821" y="4089305"/>
            <a:ext cx="267856" cy="150163"/>
          </a:xfrm>
          <a:prstGeom prst="rect">
            <a:avLst/>
          </a:prstGeom>
          <a:solidFill>
            <a:srgbClr val="7DA7D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58AF9C99-525D-4370-B9CF-DCE157D561B5}"/>
              </a:ext>
            </a:extLst>
          </p:cNvPr>
          <p:cNvSpPr/>
          <p:nvPr/>
        </p:nvSpPr>
        <p:spPr>
          <a:xfrm>
            <a:off x="4008512" y="4116483"/>
            <a:ext cx="267856" cy="150163"/>
          </a:xfrm>
          <a:prstGeom prst="rect">
            <a:avLst/>
          </a:prstGeom>
          <a:solidFill>
            <a:srgbClr val="7DA7D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F1530C5E-6979-4C5B-916A-C747A73439AB}"/>
              </a:ext>
            </a:extLst>
          </p:cNvPr>
          <p:cNvSpPr txBox="1"/>
          <p:nvPr/>
        </p:nvSpPr>
        <p:spPr>
          <a:xfrm>
            <a:off x="2803228" y="4928720"/>
            <a:ext cx="876189" cy="339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785128"/>
            <a:r>
              <a:rPr lang="en-US" sz="1604" kern="0" dirty="0">
                <a:latin typeface="Arial"/>
              </a:rPr>
              <a:t>STE&gt;4 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9422F5FD-BC44-4087-A4DD-F63C764D321C}"/>
              </a:ext>
            </a:extLst>
          </p:cNvPr>
          <p:cNvSpPr txBox="1"/>
          <p:nvPr/>
        </p:nvSpPr>
        <p:spPr>
          <a:xfrm>
            <a:off x="1747265" y="4928720"/>
            <a:ext cx="699409" cy="339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785128"/>
            <a:r>
              <a:rPr lang="en-US" sz="1604" kern="0" dirty="0">
                <a:latin typeface="Arial"/>
              </a:rPr>
              <a:t>Total 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31EEBF4F-5405-450E-87D6-F9A15C22C4EC}"/>
              </a:ext>
            </a:extLst>
          </p:cNvPr>
          <p:cNvSpPr txBox="1"/>
          <p:nvPr/>
        </p:nvSpPr>
        <p:spPr>
          <a:xfrm>
            <a:off x="3945427" y="4928720"/>
            <a:ext cx="876189" cy="339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785128"/>
            <a:r>
              <a:rPr lang="en-US" sz="1604" kern="0" dirty="0">
                <a:latin typeface="Arial"/>
              </a:rPr>
              <a:t>STE&gt;5 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1E50F2FF-1434-48EA-9577-FB9C50B07101}"/>
              </a:ext>
            </a:extLst>
          </p:cNvPr>
          <p:cNvSpPr txBox="1"/>
          <p:nvPr/>
        </p:nvSpPr>
        <p:spPr>
          <a:xfrm>
            <a:off x="5019486" y="4928720"/>
            <a:ext cx="876189" cy="339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785128"/>
            <a:r>
              <a:rPr lang="en-US" sz="1604" kern="0" dirty="0">
                <a:latin typeface="Arial"/>
              </a:rPr>
              <a:t>STE&gt;6 </a:t>
            </a:r>
          </a:p>
        </p:txBody>
      </p:sp>
      <p:cxnSp>
        <p:nvCxnSpPr>
          <p:cNvPr id="216" name="Straight Connector 215">
            <a:extLst>
              <a:ext uri="{FF2B5EF4-FFF2-40B4-BE49-F238E27FC236}">
                <a16:creationId xmlns:a16="http://schemas.microsoft.com/office/drawing/2014/main" id="{70C706DA-B604-4013-AF0C-D13586CF0556}"/>
              </a:ext>
            </a:extLst>
          </p:cNvPr>
          <p:cNvCxnSpPr>
            <a:cxnSpLocks/>
          </p:cNvCxnSpPr>
          <p:nvPr/>
        </p:nvCxnSpPr>
        <p:spPr>
          <a:xfrm flipH="1">
            <a:off x="1552238" y="4923626"/>
            <a:ext cx="435083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Rectangle 216">
            <a:extLst>
              <a:ext uri="{FF2B5EF4-FFF2-40B4-BE49-F238E27FC236}">
                <a16:creationId xmlns:a16="http://schemas.microsoft.com/office/drawing/2014/main" id="{C9337FDC-B5A0-4BCB-8C03-F32533DFC690}"/>
              </a:ext>
            </a:extLst>
          </p:cNvPr>
          <p:cNvSpPr/>
          <p:nvPr/>
        </p:nvSpPr>
        <p:spPr>
          <a:xfrm>
            <a:off x="5568901" y="3295366"/>
            <a:ext cx="267856" cy="10666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271B1509-3788-4DFE-874C-90A63BF62317}"/>
              </a:ext>
            </a:extLst>
          </p:cNvPr>
          <p:cNvSpPr/>
          <p:nvPr/>
        </p:nvSpPr>
        <p:spPr>
          <a:xfrm>
            <a:off x="5568901" y="3462233"/>
            <a:ext cx="267856" cy="166248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4E55D41C-F8E6-49F4-8324-5BED6F5A6BC7}"/>
              </a:ext>
            </a:extLst>
          </p:cNvPr>
          <p:cNvSpPr/>
          <p:nvPr/>
        </p:nvSpPr>
        <p:spPr>
          <a:xfrm>
            <a:off x="4481861" y="3367005"/>
            <a:ext cx="267856" cy="10545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6404AF3B-97F1-4787-8214-3D4FC6E8AABD}"/>
              </a:ext>
            </a:extLst>
          </p:cNvPr>
          <p:cNvSpPr/>
          <p:nvPr/>
        </p:nvSpPr>
        <p:spPr>
          <a:xfrm>
            <a:off x="4481861" y="3484250"/>
            <a:ext cx="267856" cy="166248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4DDEFED7-77EF-4978-AA06-AD3AB1857D74}"/>
              </a:ext>
            </a:extLst>
          </p:cNvPr>
          <p:cNvSpPr/>
          <p:nvPr/>
        </p:nvSpPr>
        <p:spPr>
          <a:xfrm>
            <a:off x="2195336" y="3412545"/>
            <a:ext cx="267856" cy="12266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8B5FE026-C49F-4D8E-B089-49A5C953573F}"/>
              </a:ext>
            </a:extLst>
          </p:cNvPr>
          <p:cNvSpPr/>
          <p:nvPr/>
        </p:nvSpPr>
        <p:spPr>
          <a:xfrm>
            <a:off x="2195336" y="3911681"/>
            <a:ext cx="267856" cy="166248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89E7EEC6-2178-49B6-A311-F24E2B7AC292}"/>
              </a:ext>
            </a:extLst>
          </p:cNvPr>
          <p:cNvSpPr/>
          <p:nvPr/>
        </p:nvSpPr>
        <p:spPr>
          <a:xfrm>
            <a:off x="3344989" y="3412543"/>
            <a:ext cx="267856" cy="11519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AC39B593-715D-4DD4-BF69-50AFD91106B9}"/>
              </a:ext>
            </a:extLst>
          </p:cNvPr>
          <p:cNvSpPr/>
          <p:nvPr/>
        </p:nvSpPr>
        <p:spPr>
          <a:xfrm>
            <a:off x="3344989" y="3703846"/>
            <a:ext cx="267856" cy="166248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209" tIns="47104" rIns="94209" bIns="47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85128"/>
            <a:endParaRPr lang="en-US" sz="1404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36A2B4DF-6AE7-4F87-852C-E575C2DE1958}"/>
              </a:ext>
            </a:extLst>
          </p:cNvPr>
          <p:cNvSpPr txBox="1"/>
          <p:nvPr/>
        </p:nvSpPr>
        <p:spPr>
          <a:xfrm>
            <a:off x="1478184" y="1696396"/>
            <a:ext cx="4487997" cy="401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85128"/>
            <a:r>
              <a:rPr lang="en-US" sz="2005" kern="0" dirty="0">
                <a:latin typeface="Arial"/>
              </a:rPr>
              <a:t>Infarct Size / Total LV Mass (%)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BEB63787-57D5-4228-B8FF-E5E3402ABD1F}"/>
              </a:ext>
            </a:extLst>
          </p:cNvPr>
          <p:cNvSpPr txBox="1"/>
          <p:nvPr/>
        </p:nvSpPr>
        <p:spPr>
          <a:xfrm>
            <a:off x="987115" y="2096043"/>
            <a:ext cx="529056" cy="33941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defTabSz="785128"/>
            <a:r>
              <a:rPr lang="en-US" sz="1604" kern="0" dirty="0">
                <a:latin typeface="Arial"/>
              </a:rPr>
              <a:t>  40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EC45D241-06C7-4595-8A24-D028C6606041}"/>
              </a:ext>
            </a:extLst>
          </p:cNvPr>
          <p:cNvSpPr txBox="1"/>
          <p:nvPr/>
        </p:nvSpPr>
        <p:spPr>
          <a:xfrm>
            <a:off x="1084072" y="2742037"/>
            <a:ext cx="413344" cy="33941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defTabSz="785128"/>
            <a:r>
              <a:rPr lang="en-US" sz="1604" kern="0" dirty="0">
                <a:latin typeface="Arial"/>
              </a:rPr>
              <a:t>30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FB78B8D9-3729-4B58-B071-7B8F00844C0E}"/>
              </a:ext>
            </a:extLst>
          </p:cNvPr>
          <p:cNvSpPr txBox="1"/>
          <p:nvPr/>
        </p:nvSpPr>
        <p:spPr>
          <a:xfrm>
            <a:off x="1082821" y="3393133"/>
            <a:ext cx="413344" cy="33941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defTabSz="785128"/>
            <a:r>
              <a:rPr lang="en-US" sz="1604" kern="0" dirty="0">
                <a:latin typeface="Arial"/>
              </a:rPr>
              <a:t>20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9A5F87BB-917D-45C5-9BF0-E53DA65CC209}"/>
              </a:ext>
            </a:extLst>
          </p:cNvPr>
          <p:cNvSpPr txBox="1"/>
          <p:nvPr/>
        </p:nvSpPr>
        <p:spPr>
          <a:xfrm>
            <a:off x="1082903" y="4048293"/>
            <a:ext cx="413344" cy="33941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defTabSz="785128"/>
            <a:r>
              <a:rPr lang="en-US" sz="1604" kern="0" dirty="0">
                <a:latin typeface="Arial"/>
              </a:rPr>
              <a:t>10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1AC6E733-AF25-4AEA-B0B7-6A9522AFB6F1}"/>
              </a:ext>
            </a:extLst>
          </p:cNvPr>
          <p:cNvSpPr txBox="1"/>
          <p:nvPr/>
        </p:nvSpPr>
        <p:spPr>
          <a:xfrm>
            <a:off x="1139497" y="4728453"/>
            <a:ext cx="357097" cy="33941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defTabSz="785128"/>
            <a:r>
              <a:rPr lang="en-US" sz="1604" kern="0" dirty="0">
                <a:latin typeface="Arial"/>
              </a:rPr>
              <a:t> 0</a:t>
            </a:r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BA3DFC18-71E2-4172-87D1-EEFF8DB48866}"/>
              </a:ext>
            </a:extLst>
          </p:cNvPr>
          <p:cNvCxnSpPr>
            <a:cxnSpLocks/>
          </p:cNvCxnSpPr>
          <p:nvPr/>
        </p:nvCxnSpPr>
        <p:spPr>
          <a:xfrm flipH="1">
            <a:off x="1446869" y="2264558"/>
            <a:ext cx="12128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66FAD8D1-0F20-4335-AAF7-8D7EDA9A87AF}"/>
              </a:ext>
            </a:extLst>
          </p:cNvPr>
          <p:cNvCxnSpPr>
            <a:cxnSpLocks/>
          </p:cNvCxnSpPr>
          <p:nvPr/>
        </p:nvCxnSpPr>
        <p:spPr>
          <a:xfrm flipH="1">
            <a:off x="1447004" y="2921387"/>
            <a:ext cx="12128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id="{FD7E7094-6B69-42EB-892F-F492AB0ABEF9}"/>
              </a:ext>
            </a:extLst>
          </p:cNvPr>
          <p:cNvCxnSpPr>
            <a:cxnSpLocks/>
          </p:cNvCxnSpPr>
          <p:nvPr/>
        </p:nvCxnSpPr>
        <p:spPr>
          <a:xfrm flipH="1">
            <a:off x="1440020" y="3571890"/>
            <a:ext cx="12128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95A2EAEF-F432-4C04-904A-EBD2B44266CF}"/>
              </a:ext>
            </a:extLst>
          </p:cNvPr>
          <p:cNvCxnSpPr>
            <a:cxnSpLocks/>
          </p:cNvCxnSpPr>
          <p:nvPr/>
        </p:nvCxnSpPr>
        <p:spPr>
          <a:xfrm flipH="1">
            <a:off x="1433877" y="4222984"/>
            <a:ext cx="12128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CD965672-E1D9-43A9-9365-F0801643230D}"/>
              </a:ext>
            </a:extLst>
          </p:cNvPr>
          <p:cNvCxnSpPr>
            <a:cxnSpLocks/>
          </p:cNvCxnSpPr>
          <p:nvPr/>
        </p:nvCxnSpPr>
        <p:spPr>
          <a:xfrm flipH="1">
            <a:off x="1456600" y="4872240"/>
            <a:ext cx="12128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90897DB3-A1F9-4075-B361-9A5D5BE1F9AC}"/>
              </a:ext>
            </a:extLst>
          </p:cNvPr>
          <p:cNvCxnSpPr>
            <a:cxnSpLocks/>
          </p:cNvCxnSpPr>
          <p:nvPr/>
        </p:nvCxnSpPr>
        <p:spPr>
          <a:xfrm flipH="1">
            <a:off x="1562424" y="2244805"/>
            <a:ext cx="5731" cy="267882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6F12307-AFE6-4CF4-A4E4-570105D16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0734" y="2617112"/>
            <a:ext cx="3960639" cy="396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62E760-1592-46F9-BC82-3E6924964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5090" y="4302827"/>
            <a:ext cx="4244338" cy="4628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D470D3-B6BC-8C47-BFB0-2FD8EA42B023}"/>
              </a:ext>
            </a:extLst>
          </p:cNvPr>
          <p:cNvSpPr txBox="1"/>
          <p:nvPr/>
        </p:nvSpPr>
        <p:spPr>
          <a:xfrm>
            <a:off x="1029236" y="5402553"/>
            <a:ext cx="10266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L" sz="2800" b="1" dirty="0">
                <a:solidFill>
                  <a:srgbClr val="FFC000"/>
                </a:solidFill>
              </a:rPr>
              <a:t>Larger Infarcts based on ST Segment analysis had greater protection</a:t>
            </a:r>
          </a:p>
        </p:txBody>
      </p:sp>
    </p:spTree>
    <p:extLst>
      <p:ext uri="{BB962C8B-B14F-4D97-AF65-F5344CB8AC3E}">
        <p14:creationId xmlns:p14="http://schemas.microsoft.com/office/powerpoint/2010/main" val="2108418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A9925-414E-604A-8B8D-4C5D2262C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53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CL" sz="4000" b="1" dirty="0">
                <a:solidFill>
                  <a:schemeClr val="accent4"/>
                </a:solidFill>
                <a:latin typeface="+mn-lt"/>
              </a:rPr>
              <a:t>Gaps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57FFC-DEB6-D148-94BE-D124AE898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L" b="1" dirty="0">
                <a:solidFill>
                  <a:schemeClr val="bg1"/>
                </a:solidFill>
              </a:rPr>
              <a:t>Impact of ischemia Time before treatment</a:t>
            </a:r>
          </a:p>
          <a:p>
            <a:r>
              <a:rPr lang="en-CL" b="1" dirty="0">
                <a:solidFill>
                  <a:schemeClr val="bg1"/>
                </a:solidFill>
              </a:rPr>
              <a:t>Optimal unloading time </a:t>
            </a:r>
          </a:p>
          <a:p>
            <a:pPr lvl="1"/>
            <a:r>
              <a:rPr lang="en-CL" b="1" dirty="0">
                <a:solidFill>
                  <a:schemeClr val="bg1"/>
                </a:solidFill>
              </a:rPr>
              <a:t>Pre reperfusion </a:t>
            </a:r>
          </a:p>
          <a:p>
            <a:pPr lvl="1"/>
            <a:r>
              <a:rPr lang="en-CL" b="1" dirty="0">
                <a:solidFill>
                  <a:schemeClr val="bg1"/>
                </a:solidFill>
              </a:rPr>
              <a:t>Post repefusion</a:t>
            </a:r>
          </a:p>
          <a:p>
            <a:r>
              <a:rPr lang="en-CL" b="1" dirty="0">
                <a:solidFill>
                  <a:schemeClr val="bg1"/>
                </a:solidFill>
              </a:rPr>
              <a:t>Impact of drugs to reduce blood pressure and heart rate to optimize Impella function</a:t>
            </a:r>
          </a:p>
          <a:p>
            <a:r>
              <a:rPr lang="en-CL" b="1" dirty="0">
                <a:solidFill>
                  <a:schemeClr val="bg1"/>
                </a:solidFill>
              </a:rPr>
              <a:t>What is the required reduction in events required?</a:t>
            </a:r>
          </a:p>
          <a:p>
            <a:r>
              <a:rPr lang="en-CL" b="1" dirty="0">
                <a:solidFill>
                  <a:schemeClr val="bg1"/>
                </a:solidFill>
              </a:rPr>
              <a:t>Improve Care Systems</a:t>
            </a:r>
          </a:p>
        </p:txBody>
      </p:sp>
    </p:spTree>
    <p:extLst>
      <p:ext uri="{BB962C8B-B14F-4D97-AF65-F5344CB8AC3E}">
        <p14:creationId xmlns:p14="http://schemas.microsoft.com/office/powerpoint/2010/main" val="1768322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F67FD-8ED9-BE42-AC3F-06B0DE0A9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L" sz="4000" b="1" dirty="0">
                <a:solidFill>
                  <a:srgbClr val="FFC000"/>
                </a:solidFill>
                <a:latin typeface="+mn-lt"/>
              </a:rPr>
              <a:t>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06C7F-93B2-974D-8A2B-125291B03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L" sz="3200" b="1" dirty="0">
                <a:solidFill>
                  <a:schemeClr val="bg1"/>
                </a:solidFill>
              </a:rPr>
              <a:t>Do a Trial!</a:t>
            </a:r>
          </a:p>
        </p:txBody>
      </p:sp>
    </p:spTree>
    <p:extLst>
      <p:ext uri="{BB962C8B-B14F-4D97-AF65-F5344CB8AC3E}">
        <p14:creationId xmlns:p14="http://schemas.microsoft.com/office/powerpoint/2010/main" val="124763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6709-A739-D747-B653-EA998313A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3177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CL" sz="4000" b="1" dirty="0">
                <a:solidFill>
                  <a:schemeClr val="accent4"/>
                </a:solidFill>
                <a:latin typeface="+mn-lt"/>
              </a:rPr>
              <a:t>Door To Unload Trial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60723C-53BD-F740-8D48-7161E7E7CF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6116" y="857250"/>
            <a:ext cx="10739768" cy="5498855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649635A-9AC3-D348-95C8-148E02B6FF3B}"/>
              </a:ext>
            </a:extLst>
          </p:cNvPr>
          <p:cNvSpPr/>
          <p:nvPr/>
        </p:nvSpPr>
        <p:spPr>
          <a:xfrm>
            <a:off x="0" y="6543674"/>
            <a:ext cx="28326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err="1">
                <a:solidFill>
                  <a:schemeClr val="bg1"/>
                </a:solidFill>
              </a:rPr>
              <a:t>FutureCardiol</a:t>
            </a:r>
            <a:r>
              <a:rPr lang="en-US" sz="1400" b="1" i="1" dirty="0">
                <a:solidFill>
                  <a:schemeClr val="bg1"/>
                </a:solidFill>
              </a:rPr>
              <a:t>.</a:t>
            </a:r>
            <a:r>
              <a:rPr lang="en-US" sz="1400" b="1" dirty="0">
                <a:solidFill>
                  <a:schemeClr val="bg1"/>
                </a:solidFill>
              </a:rPr>
              <a:t>(2021)17(4),547–559 </a:t>
            </a:r>
          </a:p>
        </p:txBody>
      </p:sp>
    </p:spTree>
    <p:extLst>
      <p:ext uri="{BB962C8B-B14F-4D97-AF65-F5344CB8AC3E}">
        <p14:creationId xmlns:p14="http://schemas.microsoft.com/office/powerpoint/2010/main" val="3515592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40754-6642-F34B-B78F-B4DB413F8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L" sz="4000" b="1" dirty="0">
                <a:solidFill>
                  <a:srgbClr val="FFC000"/>
                </a:solidFill>
                <a:latin typeface="+mn-lt"/>
              </a:rPr>
              <a:t>Improve Systems of Care</a:t>
            </a:r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89D7196F-8154-DD4E-90BD-A4656356BA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8937" y="1819275"/>
            <a:ext cx="9834125" cy="3637756"/>
          </a:xfrm>
        </p:spPr>
      </p:pic>
    </p:spTree>
    <p:extLst>
      <p:ext uri="{BB962C8B-B14F-4D97-AF65-F5344CB8AC3E}">
        <p14:creationId xmlns:p14="http://schemas.microsoft.com/office/powerpoint/2010/main" val="4054652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854B1-10A0-D24F-B3FF-78BD6FCBA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391E4-3D02-2E44-ABF8-77495A27E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1051543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353</Words>
  <Application>Microsoft Macintosh PowerPoint</Application>
  <PresentationFormat>Widescreen</PresentationFormat>
  <Paragraphs>87</Paragraphs>
  <Slides>12</Slides>
  <Notes>1</Notes>
  <HiddenSlides>1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Office Theme</vt:lpstr>
      <vt:lpstr>Topic #2: Hemodynamic Support for STEMI: Door to Unloading Times and Do We Need Systems of Care?  </vt:lpstr>
      <vt:lpstr>Andreas Gruentzig</vt:lpstr>
      <vt:lpstr>My Father’s Heart Attack</vt:lpstr>
      <vt:lpstr>Temporal Trends in Mortality and Heart Failure </vt:lpstr>
      <vt:lpstr>Door to Unload: Rationale</vt:lpstr>
      <vt:lpstr>PowerPoint Presentation</vt:lpstr>
      <vt:lpstr>PowerPoint Presentation</vt:lpstr>
      <vt:lpstr>Gaps</vt:lpstr>
      <vt:lpstr>Solutions</vt:lpstr>
      <vt:lpstr>Door To Unload Trial</vt:lpstr>
      <vt:lpstr>Improve Systems of Care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George Vetrovec</dc:creator>
  <cp:lastModifiedBy>George Vetrovec</cp:lastModifiedBy>
  <cp:revision>3</cp:revision>
  <dcterms:created xsi:type="dcterms:W3CDTF">2022-02-02T03:31:47Z</dcterms:created>
  <dcterms:modified xsi:type="dcterms:W3CDTF">2022-02-02T11:03:51Z</dcterms:modified>
</cp:coreProperties>
</file>