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6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rgbClr val="FFFF0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Interventional vs. Surgical Mitral Repair: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4400" dirty="0" smtClean="0">
                <a:solidFill>
                  <a:schemeClr val="tx1"/>
                </a:solidFill>
              </a:rPr>
              <a:t>Are Valve Centers of Excellence Needed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08AC2E08-C542-CF43-887A-B47C391CA5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Molly Szerlip MD, FSCAI, FACC</a:t>
            </a:r>
          </a:p>
          <a:p>
            <a:r>
              <a:rPr lang="en-US" sz="1600" dirty="0" smtClean="0">
                <a:latin typeface="Arial"/>
                <a:cs typeface="Arial"/>
              </a:rPr>
              <a:t>Interventional and Structural Cardiology</a:t>
            </a:r>
          </a:p>
          <a:p>
            <a:r>
              <a:rPr lang="en-US" sz="1600" dirty="0" smtClean="0">
                <a:latin typeface="Arial"/>
                <a:cs typeface="Arial"/>
              </a:rPr>
              <a:t>Assoc. Medical Director, Education and Research</a:t>
            </a:r>
          </a:p>
          <a:p>
            <a:r>
              <a:rPr lang="en-US" sz="1600" dirty="0" smtClean="0">
                <a:latin typeface="Arial"/>
                <a:cs typeface="Arial"/>
              </a:rPr>
              <a:t>Regional Medical Director of Structural Heart Program</a:t>
            </a:r>
          </a:p>
          <a:p>
            <a:r>
              <a:rPr lang="en-US" sz="1600" dirty="0" smtClean="0">
                <a:latin typeface="Arial"/>
                <a:cs typeface="Arial"/>
              </a:rPr>
              <a:t>Program </a:t>
            </a:r>
            <a:r>
              <a:rPr lang="en-US" sz="1600" dirty="0">
                <a:latin typeface="Arial"/>
                <a:cs typeface="Arial"/>
              </a:rPr>
              <a:t>Director, Cardiology and Structural Heart Fellowship</a:t>
            </a:r>
          </a:p>
          <a:p>
            <a:r>
              <a:rPr lang="en-US" sz="1600" dirty="0">
                <a:latin typeface="Arial"/>
                <a:cs typeface="Arial"/>
              </a:rPr>
              <a:t>Baylor Scott and White The Heart Hospital Plano</a:t>
            </a:r>
          </a:p>
          <a:p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58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 durability better with one approach over the other?</a:t>
            </a:r>
          </a:p>
          <a:p>
            <a:r>
              <a:rPr lang="en-US" dirty="0"/>
              <a:t>Do centers of excellence allow better </a:t>
            </a:r>
            <a:r>
              <a:rPr lang="en-US" dirty="0" err="1"/>
              <a:t>pt</a:t>
            </a:r>
            <a:r>
              <a:rPr lang="en-US" dirty="0"/>
              <a:t> selection resulting in better outcomes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Would centers of excellence limit access to care?</a:t>
            </a:r>
          </a:p>
        </p:txBody>
      </p:sp>
    </p:spTree>
    <p:extLst>
      <p:ext uri="{BB962C8B-B14F-4D97-AF65-F5344CB8AC3E}">
        <p14:creationId xmlns:p14="http://schemas.microsoft.com/office/powerpoint/2010/main" val="411315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durability better with one approach over the other?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9691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Do </a:t>
            </a:r>
            <a:r>
              <a:rPr lang="en-US" dirty="0" err="1" smtClean="0"/>
              <a:t>pts</a:t>
            </a:r>
            <a:r>
              <a:rPr lang="en-US" dirty="0" smtClean="0"/>
              <a:t> care? </a:t>
            </a:r>
            <a:endParaRPr lang="en-US" dirty="0"/>
          </a:p>
          <a:p>
            <a:pPr lvl="1"/>
            <a:r>
              <a:rPr lang="en-US" dirty="0" smtClean="0"/>
              <a:t>Recovery </a:t>
            </a:r>
            <a:r>
              <a:rPr lang="en-US" dirty="0" err="1" smtClean="0"/>
              <a:t>vs</a:t>
            </a:r>
            <a:r>
              <a:rPr lang="en-US" dirty="0" smtClean="0"/>
              <a:t> getting back to life sooner</a:t>
            </a:r>
          </a:p>
          <a:p>
            <a:pPr lvl="1"/>
            <a:r>
              <a:rPr lang="en-US" dirty="0" smtClean="0"/>
              <a:t>If percutaneous approach fails may end up having a mitral valve replacement</a:t>
            </a:r>
          </a:p>
          <a:p>
            <a:pPr lvl="1"/>
            <a:r>
              <a:rPr lang="en-US" dirty="0" smtClean="0"/>
              <a:t>Primary trial</a:t>
            </a:r>
          </a:p>
          <a:p>
            <a:pPr lvl="1"/>
            <a:r>
              <a:rPr lang="en-US" dirty="0" err="1" smtClean="0"/>
              <a:t>Metaanalysis</a:t>
            </a:r>
            <a:r>
              <a:rPr lang="en-US" dirty="0" smtClean="0"/>
              <a:t> from </a:t>
            </a:r>
            <a:r>
              <a:rPr lang="en-US" dirty="0" err="1" smtClean="0"/>
              <a:t>annal</a:t>
            </a:r>
            <a:r>
              <a:rPr lang="en-US" dirty="0" smtClean="0"/>
              <a:t> of </a:t>
            </a:r>
            <a:r>
              <a:rPr lang="en-US" dirty="0" err="1" smtClean="0"/>
              <a:t>ct</a:t>
            </a:r>
            <a:r>
              <a:rPr lang="en-US" dirty="0" smtClean="0"/>
              <a:t> surgery showed similar mortality rates and safety but higher </a:t>
            </a:r>
            <a:r>
              <a:rPr lang="en-US" dirty="0" err="1" smtClean="0"/>
              <a:t>reop</a:t>
            </a:r>
            <a:r>
              <a:rPr lang="en-US" dirty="0" smtClean="0"/>
              <a:t> and residual </a:t>
            </a:r>
            <a:r>
              <a:rPr lang="en-US" dirty="0" err="1" smtClean="0"/>
              <a:t>regurg</a:t>
            </a:r>
            <a:r>
              <a:rPr lang="en-US" dirty="0" smtClean="0"/>
              <a:t> in percutaneous approach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796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centers of excellence allow better </a:t>
            </a:r>
            <a:r>
              <a:rPr lang="en-US" dirty="0" err="1"/>
              <a:t>pt</a:t>
            </a:r>
            <a:r>
              <a:rPr lang="en-US" dirty="0"/>
              <a:t> selection resulting in better outcomes?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4249"/>
            <a:ext cx="8229600" cy="4525963"/>
          </a:xfrm>
        </p:spPr>
        <p:txBody>
          <a:bodyPr/>
          <a:lstStyle/>
          <a:p>
            <a:r>
              <a:rPr lang="en-US" dirty="0" smtClean="0"/>
              <a:t>We know </a:t>
            </a:r>
            <a:r>
              <a:rPr lang="en-US" dirty="0" err="1" smtClean="0"/>
              <a:t>pts</a:t>
            </a:r>
            <a:r>
              <a:rPr lang="en-US" dirty="0" smtClean="0"/>
              <a:t> do better at centers that have both surgery and </a:t>
            </a:r>
            <a:r>
              <a:rPr lang="en-US" dirty="0" err="1" smtClean="0"/>
              <a:t>transcatheter</a:t>
            </a:r>
            <a:r>
              <a:rPr lang="en-US" dirty="0" smtClean="0"/>
              <a:t> approaches</a:t>
            </a:r>
          </a:p>
          <a:p>
            <a:pPr lvl="1"/>
            <a:r>
              <a:rPr lang="en-US" dirty="0" smtClean="0"/>
              <a:t>Transparent outcomes</a:t>
            </a:r>
          </a:p>
          <a:p>
            <a:pPr lvl="1"/>
            <a:r>
              <a:rPr lang="en-US" dirty="0" smtClean="0"/>
              <a:t>Public reporting</a:t>
            </a:r>
          </a:p>
          <a:p>
            <a:r>
              <a:rPr lang="en-US" dirty="0" smtClean="0"/>
              <a:t>Multidisciplinary service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914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5715" r="5715"/>
          <a:stretch>
            <a:fillRect/>
          </a:stretch>
        </p:blipFill>
        <p:spPr>
          <a:xfrm>
            <a:off x="399475" y="806533"/>
            <a:ext cx="82296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5440581" y="6205029"/>
            <a:ext cx="318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JACC VOL</a:t>
            </a:r>
            <a:r>
              <a:rPr lang="de-DE" dirty="0"/>
              <a:t>. 73, NO. 20,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94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Would centers of excellence limit access to care?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sacrifice good outcomes for access?</a:t>
            </a:r>
          </a:p>
          <a:p>
            <a:r>
              <a:rPr lang="en-US" dirty="0" smtClean="0"/>
              <a:t>Is there a way to get </a:t>
            </a:r>
            <a:r>
              <a:rPr lang="en-US" dirty="0" err="1" smtClean="0"/>
              <a:t>pts</a:t>
            </a:r>
            <a:r>
              <a:rPr lang="en-US" dirty="0" smtClean="0"/>
              <a:t> to appropriate institutions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723467"/>
      </p:ext>
    </p:extLst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167</TotalTime>
  <Words>209</Words>
  <Application>Microsoft Macintosh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Twilight</vt:lpstr>
      <vt:lpstr>Interventional vs. Surgical Mitral Repair:  Are Valve Centers of Excellence Needed?</vt:lpstr>
      <vt:lpstr>Problems</vt:lpstr>
      <vt:lpstr>Is durability better with one approach over the other?</vt:lpstr>
      <vt:lpstr>Do centers of excellence allow better pt selection resulting in better outcomes?</vt:lpstr>
      <vt:lpstr>PowerPoint Presentation</vt:lpstr>
      <vt:lpstr>Would centers of excellence limit access to care?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Interventional vs. Surgical Mitral Repair:  Are Valve Centers of Excellence Needed?</dc:title>
  <dc:creator>Molly Szerlip</dc:creator>
  <cp:lastModifiedBy>Molly Szerlip</cp:lastModifiedBy>
  <cp:revision>7</cp:revision>
  <dcterms:created xsi:type="dcterms:W3CDTF">2022-01-29T13:22:01Z</dcterms:created>
  <dcterms:modified xsi:type="dcterms:W3CDTF">2022-01-29T16:09:30Z</dcterms:modified>
</cp:coreProperties>
</file>