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8" r:id="rId5"/>
    <p:sldId id="257" r:id="rId6"/>
    <p:sldId id="268" r:id="rId7"/>
    <p:sldId id="269" r:id="rId8"/>
    <p:sldId id="259" r:id="rId9"/>
    <p:sldId id="264" r:id="rId10"/>
    <p:sldId id="262" r:id="rId11"/>
    <p:sldId id="265" r:id="rId12"/>
    <p:sldId id="266" r:id="rId13"/>
    <p:sldId id="261" r:id="rId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1C37"/>
    <a:srgbClr val="BC11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310"/>
    <p:restoredTop sz="94694"/>
  </p:normalViewPr>
  <p:slideViewPr>
    <p:cSldViewPr snapToGrid="0" snapToObjects="1">
      <p:cViewPr varScale="1">
        <p:scale>
          <a:sx n="128" d="100"/>
          <a:sy n="128" d="100"/>
        </p:scale>
        <p:origin x="24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43378-AE62-3744-85A8-A1FD346DEB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2E6A7B-1EB8-B744-813C-6B8741286C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52F9051-6EA0-FC42-83EC-46CA030652DB}"/>
              </a:ext>
            </a:extLst>
          </p:cNvPr>
          <p:cNvSpPr>
            <a:spLocks noGrp="1"/>
          </p:cNvSpPr>
          <p:nvPr>
            <p:ph type="dt" sz="half" idx="10"/>
          </p:nvPr>
        </p:nvSpPr>
        <p:spPr/>
        <p:txBody>
          <a:bodyPr/>
          <a:lstStyle/>
          <a:p>
            <a:fld id="{547F9A87-AADE-1F4C-9FCF-EF7B33443105}" type="datetimeFigureOut">
              <a:rPr lang="en-US" smtClean="0"/>
              <a:t>1/31/22</a:t>
            </a:fld>
            <a:endParaRPr lang="en-US"/>
          </a:p>
        </p:txBody>
      </p:sp>
      <p:sp>
        <p:nvSpPr>
          <p:cNvPr id="5" name="Footer Placeholder 4">
            <a:extLst>
              <a:ext uri="{FF2B5EF4-FFF2-40B4-BE49-F238E27FC236}">
                <a16:creationId xmlns:a16="http://schemas.microsoft.com/office/drawing/2014/main" id="{B53AE2E9-0BF7-FC44-B3EA-E63A6549A7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17B1DC-B13F-504A-B826-DE6BE75287C9}"/>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1513978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3B981-7F91-B848-953A-FB7E557BA1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335441-67A7-AC4D-AA48-67C84D2CF4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E46B86-3EC9-454C-908F-4828D3F6509A}"/>
              </a:ext>
            </a:extLst>
          </p:cNvPr>
          <p:cNvSpPr>
            <a:spLocks noGrp="1"/>
          </p:cNvSpPr>
          <p:nvPr>
            <p:ph type="dt" sz="half" idx="10"/>
          </p:nvPr>
        </p:nvSpPr>
        <p:spPr/>
        <p:txBody>
          <a:bodyPr/>
          <a:lstStyle/>
          <a:p>
            <a:fld id="{547F9A87-AADE-1F4C-9FCF-EF7B33443105}" type="datetimeFigureOut">
              <a:rPr lang="en-US" smtClean="0"/>
              <a:t>1/31/22</a:t>
            </a:fld>
            <a:endParaRPr lang="en-US"/>
          </a:p>
        </p:txBody>
      </p:sp>
      <p:sp>
        <p:nvSpPr>
          <p:cNvPr id="5" name="Footer Placeholder 4">
            <a:extLst>
              <a:ext uri="{FF2B5EF4-FFF2-40B4-BE49-F238E27FC236}">
                <a16:creationId xmlns:a16="http://schemas.microsoft.com/office/drawing/2014/main" id="{E482F99E-0733-104B-91B2-A5062AC728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99C1D9-BDA1-FE4F-832B-B562B9AC5AAD}"/>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3164795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29EEB-CA9B-7247-9BAD-B772F22BAA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BAE2BEF-E652-6449-B636-35A54C5DDF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D9B374-6CFB-2C48-AB56-C898E1448734}"/>
              </a:ext>
            </a:extLst>
          </p:cNvPr>
          <p:cNvSpPr>
            <a:spLocks noGrp="1"/>
          </p:cNvSpPr>
          <p:nvPr>
            <p:ph type="dt" sz="half" idx="10"/>
          </p:nvPr>
        </p:nvSpPr>
        <p:spPr/>
        <p:txBody>
          <a:bodyPr/>
          <a:lstStyle/>
          <a:p>
            <a:fld id="{547F9A87-AADE-1F4C-9FCF-EF7B33443105}" type="datetimeFigureOut">
              <a:rPr lang="en-US" smtClean="0"/>
              <a:t>1/31/22</a:t>
            </a:fld>
            <a:endParaRPr lang="en-US"/>
          </a:p>
        </p:txBody>
      </p:sp>
      <p:sp>
        <p:nvSpPr>
          <p:cNvPr id="5" name="Footer Placeholder 4">
            <a:extLst>
              <a:ext uri="{FF2B5EF4-FFF2-40B4-BE49-F238E27FC236}">
                <a16:creationId xmlns:a16="http://schemas.microsoft.com/office/drawing/2014/main" id="{6F01A363-FBFC-6C4A-A6BE-1B51A56F58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AD8AC1-C936-274A-BDA3-39E6DAAFCA94}"/>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3149176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5A924-639B-DD42-B458-B44E8E840B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5018F2-DBE0-9144-A210-0B99830532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6D947D9-8397-9B46-9FEF-AAC8FF0722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8979AF-8623-3645-AFC2-4D216F28B905}"/>
              </a:ext>
            </a:extLst>
          </p:cNvPr>
          <p:cNvSpPr>
            <a:spLocks noGrp="1"/>
          </p:cNvSpPr>
          <p:nvPr>
            <p:ph type="dt" sz="half" idx="10"/>
          </p:nvPr>
        </p:nvSpPr>
        <p:spPr/>
        <p:txBody>
          <a:bodyPr/>
          <a:lstStyle/>
          <a:p>
            <a:fld id="{547F9A87-AADE-1F4C-9FCF-EF7B33443105}" type="datetimeFigureOut">
              <a:rPr lang="en-US" smtClean="0"/>
              <a:t>1/31/22</a:t>
            </a:fld>
            <a:endParaRPr lang="en-US"/>
          </a:p>
        </p:txBody>
      </p:sp>
      <p:sp>
        <p:nvSpPr>
          <p:cNvPr id="6" name="Footer Placeholder 5">
            <a:extLst>
              <a:ext uri="{FF2B5EF4-FFF2-40B4-BE49-F238E27FC236}">
                <a16:creationId xmlns:a16="http://schemas.microsoft.com/office/drawing/2014/main" id="{D2BE4EE7-00FB-3D4C-86BC-CE5A26E82F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09B3D5-16EE-A74C-BD4B-B69EA510E0D0}"/>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369051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F282F-9C6E-9248-A030-2FEA457281B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1155DE-4BDD-9843-ACB7-D6CB9688AE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E32566-4296-0E4E-A8DC-568252AB1D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40508E0-260E-264A-9630-1485822A9E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7A7AD1-50C1-524A-A36D-EBC96A0175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187542-5C29-D64D-BCC8-B23C47D98AD5}"/>
              </a:ext>
            </a:extLst>
          </p:cNvPr>
          <p:cNvSpPr>
            <a:spLocks noGrp="1"/>
          </p:cNvSpPr>
          <p:nvPr>
            <p:ph type="dt" sz="half" idx="10"/>
          </p:nvPr>
        </p:nvSpPr>
        <p:spPr/>
        <p:txBody>
          <a:bodyPr/>
          <a:lstStyle/>
          <a:p>
            <a:fld id="{547F9A87-AADE-1F4C-9FCF-EF7B33443105}" type="datetimeFigureOut">
              <a:rPr lang="en-US" smtClean="0"/>
              <a:t>1/31/22</a:t>
            </a:fld>
            <a:endParaRPr lang="en-US"/>
          </a:p>
        </p:txBody>
      </p:sp>
      <p:sp>
        <p:nvSpPr>
          <p:cNvPr id="8" name="Footer Placeholder 7">
            <a:extLst>
              <a:ext uri="{FF2B5EF4-FFF2-40B4-BE49-F238E27FC236}">
                <a16:creationId xmlns:a16="http://schemas.microsoft.com/office/drawing/2014/main" id="{E240D7A3-1E08-7948-A1FF-CC6820BFA9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FAB071-987A-6E41-BA22-29A7CB482B39}"/>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334464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2F2B9-BE30-6A4B-8961-4C20DCCC19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24906E-6115-3840-A1EB-308F020C26FE}"/>
              </a:ext>
            </a:extLst>
          </p:cNvPr>
          <p:cNvSpPr>
            <a:spLocks noGrp="1"/>
          </p:cNvSpPr>
          <p:nvPr>
            <p:ph type="dt" sz="half" idx="10"/>
          </p:nvPr>
        </p:nvSpPr>
        <p:spPr/>
        <p:txBody>
          <a:bodyPr/>
          <a:lstStyle/>
          <a:p>
            <a:fld id="{547F9A87-AADE-1F4C-9FCF-EF7B33443105}" type="datetimeFigureOut">
              <a:rPr lang="en-US" smtClean="0"/>
              <a:t>1/31/22</a:t>
            </a:fld>
            <a:endParaRPr lang="en-US"/>
          </a:p>
        </p:txBody>
      </p:sp>
      <p:sp>
        <p:nvSpPr>
          <p:cNvPr id="4" name="Footer Placeholder 3">
            <a:extLst>
              <a:ext uri="{FF2B5EF4-FFF2-40B4-BE49-F238E27FC236}">
                <a16:creationId xmlns:a16="http://schemas.microsoft.com/office/drawing/2014/main" id="{260431AC-E7A7-3142-B595-C5D7B61255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BF34B8D-AE5A-9842-BE12-0181882CB422}"/>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2515646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501693-1680-FB43-98DD-6FAE4E86BB54}"/>
              </a:ext>
            </a:extLst>
          </p:cNvPr>
          <p:cNvSpPr>
            <a:spLocks noGrp="1"/>
          </p:cNvSpPr>
          <p:nvPr>
            <p:ph type="dt" sz="half" idx="10"/>
          </p:nvPr>
        </p:nvSpPr>
        <p:spPr/>
        <p:txBody>
          <a:bodyPr/>
          <a:lstStyle/>
          <a:p>
            <a:fld id="{547F9A87-AADE-1F4C-9FCF-EF7B33443105}" type="datetimeFigureOut">
              <a:rPr lang="en-US" smtClean="0"/>
              <a:t>1/31/22</a:t>
            </a:fld>
            <a:endParaRPr lang="en-US"/>
          </a:p>
        </p:txBody>
      </p:sp>
      <p:sp>
        <p:nvSpPr>
          <p:cNvPr id="3" name="Footer Placeholder 2">
            <a:extLst>
              <a:ext uri="{FF2B5EF4-FFF2-40B4-BE49-F238E27FC236}">
                <a16:creationId xmlns:a16="http://schemas.microsoft.com/office/drawing/2014/main" id="{5B53D9C5-0B9A-304D-9CF2-5A6B977ABBC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9056B98-F91E-744F-ADD0-4153694FA043}"/>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2912817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F49E0-1B2B-2542-AD98-1BD49E57EB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97F9CE-06F6-3948-9C72-5EF1594599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CCB166F-F2E5-D745-9742-CC46E52BBC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0E1CD4-F53E-2245-B6E5-3E0EB2557BFB}"/>
              </a:ext>
            </a:extLst>
          </p:cNvPr>
          <p:cNvSpPr>
            <a:spLocks noGrp="1"/>
          </p:cNvSpPr>
          <p:nvPr>
            <p:ph type="dt" sz="half" idx="10"/>
          </p:nvPr>
        </p:nvSpPr>
        <p:spPr/>
        <p:txBody>
          <a:bodyPr/>
          <a:lstStyle/>
          <a:p>
            <a:fld id="{547F9A87-AADE-1F4C-9FCF-EF7B33443105}" type="datetimeFigureOut">
              <a:rPr lang="en-US" smtClean="0"/>
              <a:t>1/31/22</a:t>
            </a:fld>
            <a:endParaRPr lang="en-US"/>
          </a:p>
        </p:txBody>
      </p:sp>
      <p:sp>
        <p:nvSpPr>
          <p:cNvPr id="6" name="Footer Placeholder 5">
            <a:extLst>
              <a:ext uri="{FF2B5EF4-FFF2-40B4-BE49-F238E27FC236}">
                <a16:creationId xmlns:a16="http://schemas.microsoft.com/office/drawing/2014/main" id="{9713642D-B025-914C-AE2A-1B30269E0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333205-7C45-D54A-B641-8E2927C1873A}"/>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814982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07B00-E7F7-734B-9CFA-3BE38EC957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ACBF63-9C11-E24E-964C-02220ED38B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CF7DD9-2367-084A-8A34-3FCB985D74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37320E-C4E7-EA4D-8D88-029E2B566756}"/>
              </a:ext>
            </a:extLst>
          </p:cNvPr>
          <p:cNvSpPr>
            <a:spLocks noGrp="1"/>
          </p:cNvSpPr>
          <p:nvPr>
            <p:ph type="dt" sz="half" idx="10"/>
          </p:nvPr>
        </p:nvSpPr>
        <p:spPr/>
        <p:txBody>
          <a:bodyPr/>
          <a:lstStyle/>
          <a:p>
            <a:fld id="{547F9A87-AADE-1F4C-9FCF-EF7B33443105}" type="datetimeFigureOut">
              <a:rPr lang="en-US" smtClean="0"/>
              <a:t>1/31/22</a:t>
            </a:fld>
            <a:endParaRPr lang="en-US"/>
          </a:p>
        </p:txBody>
      </p:sp>
      <p:sp>
        <p:nvSpPr>
          <p:cNvPr id="6" name="Footer Placeholder 5">
            <a:extLst>
              <a:ext uri="{FF2B5EF4-FFF2-40B4-BE49-F238E27FC236}">
                <a16:creationId xmlns:a16="http://schemas.microsoft.com/office/drawing/2014/main" id="{7A3674D3-ECD6-054E-9C96-683005A4DA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26AD96-6A36-1A4A-AC34-7E5E204FC57A}"/>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939256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E48E9-CEBD-CA49-81C9-6623623F01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483272-D1E2-F049-928A-A92498D69A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277ADE-6254-F346-A035-B3A0B1A3FFEA}"/>
              </a:ext>
            </a:extLst>
          </p:cNvPr>
          <p:cNvSpPr>
            <a:spLocks noGrp="1"/>
          </p:cNvSpPr>
          <p:nvPr>
            <p:ph type="dt" sz="half" idx="10"/>
          </p:nvPr>
        </p:nvSpPr>
        <p:spPr/>
        <p:txBody>
          <a:bodyPr/>
          <a:lstStyle/>
          <a:p>
            <a:fld id="{547F9A87-AADE-1F4C-9FCF-EF7B33443105}" type="datetimeFigureOut">
              <a:rPr lang="en-US" smtClean="0"/>
              <a:t>1/31/22</a:t>
            </a:fld>
            <a:endParaRPr lang="en-US"/>
          </a:p>
        </p:txBody>
      </p:sp>
      <p:sp>
        <p:nvSpPr>
          <p:cNvPr id="5" name="Footer Placeholder 4">
            <a:extLst>
              <a:ext uri="{FF2B5EF4-FFF2-40B4-BE49-F238E27FC236}">
                <a16:creationId xmlns:a16="http://schemas.microsoft.com/office/drawing/2014/main" id="{3993F95F-F4AB-F24E-9AC5-AEE03B210A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8E7BFB-37F4-CE43-BFD4-054A79FDB253}"/>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1117257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0E91A7-E627-9542-8049-F520F04463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B573AD-42B1-C340-B199-8E588818A5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A00BB9-BC2C-4342-82E4-ACE3F64B8DEB}"/>
              </a:ext>
            </a:extLst>
          </p:cNvPr>
          <p:cNvSpPr>
            <a:spLocks noGrp="1"/>
          </p:cNvSpPr>
          <p:nvPr>
            <p:ph type="dt" sz="half" idx="10"/>
          </p:nvPr>
        </p:nvSpPr>
        <p:spPr/>
        <p:txBody>
          <a:bodyPr/>
          <a:lstStyle/>
          <a:p>
            <a:fld id="{547F9A87-AADE-1F4C-9FCF-EF7B33443105}" type="datetimeFigureOut">
              <a:rPr lang="en-US" smtClean="0"/>
              <a:t>1/31/22</a:t>
            </a:fld>
            <a:endParaRPr lang="en-US"/>
          </a:p>
        </p:txBody>
      </p:sp>
      <p:sp>
        <p:nvSpPr>
          <p:cNvPr id="5" name="Footer Placeholder 4">
            <a:extLst>
              <a:ext uri="{FF2B5EF4-FFF2-40B4-BE49-F238E27FC236}">
                <a16:creationId xmlns:a16="http://schemas.microsoft.com/office/drawing/2014/main" id="{8B988546-EEAA-804E-A85B-5D63C2A400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2D96E4-8EA6-814F-9F2E-92611B28885B}"/>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3688334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BAF299-C70A-264E-B2DB-29044AC73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44ED13-37D0-8A43-96A0-0EFA296603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A19172-B194-2C41-85D2-7F537BEA5E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7F9A87-AADE-1F4C-9FCF-EF7B33443105}" type="datetimeFigureOut">
              <a:rPr lang="en-US" smtClean="0"/>
              <a:t>1/31/22</a:t>
            </a:fld>
            <a:endParaRPr lang="en-US"/>
          </a:p>
        </p:txBody>
      </p:sp>
      <p:sp>
        <p:nvSpPr>
          <p:cNvPr id="5" name="Footer Placeholder 4">
            <a:extLst>
              <a:ext uri="{FF2B5EF4-FFF2-40B4-BE49-F238E27FC236}">
                <a16:creationId xmlns:a16="http://schemas.microsoft.com/office/drawing/2014/main" id="{98344C1A-81D4-534A-A0E6-96440DF8DD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D6573F7-47DC-2248-8ACF-A9A3CF1643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7ABE35-35EF-6A4E-B979-FC508A13D6CE}" type="slidenum">
              <a:rPr lang="en-US" smtClean="0"/>
              <a:t>‹#›</a:t>
            </a:fld>
            <a:endParaRPr lang="en-US"/>
          </a:p>
        </p:txBody>
      </p:sp>
    </p:spTree>
    <p:extLst>
      <p:ext uri="{BB962C8B-B14F-4D97-AF65-F5344CB8AC3E}">
        <p14:creationId xmlns:p14="http://schemas.microsoft.com/office/powerpoint/2010/main" val="1995831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228619CA-4BBD-8148-824D-FF29CC69FFA3}"/>
              </a:ext>
            </a:extLst>
          </p:cNvPr>
          <p:cNvPicPr>
            <a:picLocks noChangeAspect="1"/>
          </p:cNvPicPr>
          <p:nvPr/>
        </p:nvPicPr>
        <p:blipFill>
          <a:blip r:embed="rId2"/>
          <a:stretch>
            <a:fillRect/>
          </a:stretch>
        </p:blipFill>
        <p:spPr>
          <a:xfrm>
            <a:off x="0" y="278296"/>
            <a:ext cx="12192000" cy="6858000"/>
          </a:xfrm>
          <a:prstGeom prst="rect">
            <a:avLst/>
          </a:prstGeom>
        </p:spPr>
      </p:pic>
      <p:sp>
        <p:nvSpPr>
          <p:cNvPr id="18" name="TextBox 17">
            <a:extLst>
              <a:ext uri="{FF2B5EF4-FFF2-40B4-BE49-F238E27FC236}">
                <a16:creationId xmlns:a16="http://schemas.microsoft.com/office/drawing/2014/main" id="{83A1D505-6F06-F74D-9B45-7CA26826FC41}"/>
              </a:ext>
            </a:extLst>
          </p:cNvPr>
          <p:cNvSpPr txBox="1"/>
          <p:nvPr/>
        </p:nvSpPr>
        <p:spPr>
          <a:xfrm>
            <a:off x="561666" y="187407"/>
            <a:ext cx="10580099" cy="2862322"/>
          </a:xfrm>
          <a:prstGeom prst="rect">
            <a:avLst/>
          </a:prstGeom>
          <a:noFill/>
        </p:spPr>
        <p:txBody>
          <a:bodyPr wrap="square" lIns="91440" tIns="45720" rIns="91440" bIns="45720" rtlCol="0" anchor="t">
            <a:spAutoFit/>
          </a:bodyPr>
          <a:lstStyle/>
          <a:p>
            <a:pPr algn="ctr"/>
            <a:endParaRPr lang="en-US" sz="6000" b="1" dirty="0">
              <a:solidFill>
                <a:srgbClr val="BC1135"/>
              </a:solidFill>
              <a:latin typeface="Bree Serif"/>
            </a:endParaRPr>
          </a:p>
          <a:p>
            <a:pPr algn="ctr"/>
            <a:r>
              <a:rPr lang="en-US" sz="6000" b="1" dirty="0">
                <a:solidFill>
                  <a:srgbClr val="BC1135"/>
                </a:solidFill>
                <a:latin typeface="Trebuchet MS" panose="020B0703020202090204" pitchFamily="34" charset="0"/>
              </a:rPr>
              <a:t>Paclitaxel:</a:t>
            </a:r>
          </a:p>
          <a:p>
            <a:pPr algn="ctr"/>
            <a:r>
              <a:rPr lang="en-US" sz="6000" b="1" dirty="0">
                <a:solidFill>
                  <a:srgbClr val="BC1135"/>
                </a:solidFill>
                <a:latin typeface="Trebuchet MS" panose="020B0703020202090204" pitchFamily="34" charset="0"/>
              </a:rPr>
              <a:t>Friend or Mortal Foe?</a:t>
            </a:r>
            <a:endParaRPr lang="en-US" dirty="0">
              <a:latin typeface="Trebuchet MS" panose="020B0703020202090204" pitchFamily="34" charset="0"/>
            </a:endParaRPr>
          </a:p>
        </p:txBody>
      </p:sp>
      <p:sp>
        <p:nvSpPr>
          <p:cNvPr id="5" name="Rectangle 4">
            <a:extLst>
              <a:ext uri="{FF2B5EF4-FFF2-40B4-BE49-F238E27FC236}">
                <a16:creationId xmlns:a16="http://schemas.microsoft.com/office/drawing/2014/main" id="{D6137085-CF01-4740-82B0-4B400F4FD0A5}"/>
              </a:ext>
            </a:extLst>
          </p:cNvPr>
          <p:cNvSpPr/>
          <p:nvPr/>
        </p:nvSpPr>
        <p:spPr>
          <a:xfrm>
            <a:off x="1324051" y="3448858"/>
            <a:ext cx="8760926" cy="1661993"/>
          </a:xfrm>
          <a:prstGeom prst="rect">
            <a:avLst/>
          </a:prstGeom>
        </p:spPr>
        <p:txBody>
          <a:bodyPr wrap="square">
            <a:spAutoFit/>
          </a:bodyPr>
          <a:lstStyle/>
          <a:p>
            <a:pPr algn="ctr" fontAlgn="base"/>
            <a:r>
              <a:rPr lang="en-US" b="1" dirty="0">
                <a:solidFill>
                  <a:srgbClr val="000000"/>
                </a:solidFill>
                <a:latin typeface="Trebuchet MS" panose="020B0603020202020204" pitchFamily="34" charset="0"/>
              </a:rPr>
              <a:t>Jihad A. Mustapha, MD, FACC, FSCAI</a:t>
            </a:r>
            <a:r>
              <a:rPr lang="en-US" dirty="0">
                <a:latin typeface="Trebuchet MS" panose="020B0603020202020204" pitchFamily="34" charset="0"/>
              </a:rPr>
              <a:t>​</a:t>
            </a:r>
          </a:p>
          <a:p>
            <a:pPr algn="ctr" fontAlgn="base"/>
            <a:r>
              <a:rPr lang="en-US" sz="1200" dirty="0">
                <a:solidFill>
                  <a:srgbClr val="000000"/>
                </a:solidFill>
                <a:latin typeface="Trebuchet MS" panose="020B0603020202020204" pitchFamily="34" charset="0"/>
              </a:rPr>
              <a:t>Chief Executive Officer, ACV</a:t>
            </a:r>
            <a:r>
              <a:rPr lang="en-US" sz="1200" dirty="0">
                <a:latin typeface="Trebuchet MS" panose="020B0603020202020204" pitchFamily="34" charset="0"/>
              </a:rPr>
              <a:t>​</a:t>
            </a:r>
          </a:p>
          <a:p>
            <a:pPr algn="ctr" fontAlgn="base"/>
            <a:r>
              <a:rPr lang="en-US" sz="1200" dirty="0">
                <a:solidFill>
                  <a:srgbClr val="000000"/>
                </a:solidFill>
                <a:latin typeface="Trebuchet MS" panose="020B0603020202020204" pitchFamily="34" charset="0"/>
              </a:rPr>
              <a:t>Director of Endovascular Interventions</a:t>
            </a:r>
            <a:r>
              <a:rPr lang="en-US" sz="1200" dirty="0">
                <a:latin typeface="Trebuchet MS" panose="020B0603020202020204" pitchFamily="34" charset="0"/>
              </a:rPr>
              <a:t>​</a:t>
            </a:r>
          </a:p>
          <a:p>
            <a:pPr algn="ctr" fontAlgn="base"/>
            <a:r>
              <a:rPr lang="en-US" sz="1200" dirty="0">
                <a:solidFill>
                  <a:srgbClr val="000000"/>
                </a:solidFill>
                <a:latin typeface="Trebuchet MS" panose="020B0603020202020204" pitchFamily="34" charset="0"/>
              </a:rPr>
              <a:t>Advanced Cardiac &amp; Vascular Centers for Amputation Prevention</a:t>
            </a:r>
            <a:endParaRPr lang="en-US" sz="1200" dirty="0">
              <a:latin typeface="Trebuchet MS" panose="020B0603020202020204" pitchFamily="34" charset="0"/>
            </a:endParaRPr>
          </a:p>
          <a:p>
            <a:pPr algn="ctr" fontAlgn="base"/>
            <a:r>
              <a:rPr lang="en-US" sz="1200" dirty="0">
                <a:solidFill>
                  <a:srgbClr val="000000"/>
                </a:solidFill>
                <a:latin typeface="Trebuchet MS" panose="020B0603020202020204" pitchFamily="34" charset="0"/>
              </a:rPr>
              <a:t>Grand Rapids, MI</a:t>
            </a:r>
            <a:r>
              <a:rPr lang="en-US" sz="1200" dirty="0">
                <a:latin typeface="Trebuchet MS" panose="020B0603020202020204" pitchFamily="34" charset="0"/>
              </a:rPr>
              <a:t>​</a:t>
            </a:r>
          </a:p>
          <a:p>
            <a:pPr algn="ctr" fontAlgn="base"/>
            <a:r>
              <a:rPr lang="en-US" sz="1200" dirty="0">
                <a:solidFill>
                  <a:srgbClr val="000000"/>
                </a:solidFill>
                <a:latin typeface="Trebuchet MS" panose="020B0603020202020204" pitchFamily="34" charset="0"/>
              </a:rPr>
              <a:t>Clinical Associate Professor of Medicine</a:t>
            </a:r>
            <a:r>
              <a:rPr lang="en-US" sz="1200" dirty="0">
                <a:latin typeface="Trebuchet MS" panose="020B0603020202020204" pitchFamily="34" charset="0"/>
              </a:rPr>
              <a:t>​</a:t>
            </a:r>
          </a:p>
          <a:p>
            <a:pPr algn="ctr" fontAlgn="base"/>
            <a:r>
              <a:rPr lang="en-US" sz="1200" dirty="0">
                <a:solidFill>
                  <a:srgbClr val="000000"/>
                </a:solidFill>
                <a:latin typeface="Trebuchet MS" panose="020B0603020202020204" pitchFamily="34" charset="0"/>
              </a:rPr>
              <a:t>Michigan State University COM</a:t>
            </a:r>
            <a:r>
              <a:rPr lang="en-US" sz="1200" dirty="0">
                <a:latin typeface="Trebuchet MS" panose="020B0603020202020204" pitchFamily="34" charset="0"/>
              </a:rPr>
              <a:t>​</a:t>
            </a:r>
          </a:p>
          <a:p>
            <a:pPr algn="ctr" fontAlgn="base"/>
            <a:r>
              <a:rPr lang="en-US" sz="1200" dirty="0">
                <a:solidFill>
                  <a:srgbClr val="000000"/>
                </a:solidFill>
                <a:latin typeface="Trebuchet MS" panose="020B0603020202020204" pitchFamily="34" charset="0"/>
              </a:rPr>
              <a:t>E. Lansing, MI</a:t>
            </a:r>
            <a:r>
              <a:rPr lang="en-US" sz="1200" dirty="0">
                <a:latin typeface="Trebuchet MS" panose="020B0603020202020204" pitchFamily="34" charset="0"/>
              </a:rPr>
              <a:t>​</a:t>
            </a:r>
            <a:endParaRPr lang="en-US" sz="1200" b="0" i="0" u="none" strike="noStrike" dirty="0">
              <a:effectLst/>
              <a:latin typeface="Trebuchet MS" panose="020B0603020202020204" pitchFamily="34" charset="0"/>
            </a:endParaRPr>
          </a:p>
        </p:txBody>
      </p:sp>
    </p:spTree>
    <p:extLst>
      <p:ext uri="{BB962C8B-B14F-4D97-AF65-F5344CB8AC3E}">
        <p14:creationId xmlns:p14="http://schemas.microsoft.com/office/powerpoint/2010/main" val="723454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solidFill>
                  <a:srgbClr val="820402"/>
                </a:solidFill>
                <a:latin typeface="Trebuchet MS,Bold"/>
              </a:rPr>
              <a:t>16-06009 PROXIMAL POSTERIOR TIBIAL</a:t>
            </a:r>
            <a:br>
              <a:rPr lang="en-US" sz="3200" b="1" dirty="0">
                <a:solidFill>
                  <a:srgbClr val="820402"/>
                </a:solidFill>
                <a:latin typeface="Trebuchet MS,Bold"/>
              </a:rPr>
            </a:br>
            <a:r>
              <a:rPr lang="en-US" sz="3200" b="1" dirty="0">
                <a:solidFill>
                  <a:srgbClr val="820402"/>
                </a:solidFill>
                <a:latin typeface="Trebuchet MS,Bold"/>
              </a:rPr>
              <a:t>21-22 CM: PROXIMAL CONTROL</a:t>
            </a:r>
            <a:endParaRPr lang="en-US" sz="3200" dirty="0"/>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37549" y="1825625"/>
            <a:ext cx="4382902" cy="4351338"/>
          </a:xfrm>
        </p:spPr>
      </p:pic>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380711"/>
            <a:ext cx="5181600" cy="3241165"/>
          </a:xfrm>
        </p:spPr>
      </p:pic>
      <p:sp>
        <p:nvSpPr>
          <p:cNvPr id="3" name="Rectangle 2"/>
          <p:cNvSpPr/>
          <p:nvPr/>
        </p:nvSpPr>
        <p:spPr>
          <a:xfrm>
            <a:off x="1237549" y="5942567"/>
            <a:ext cx="6096000" cy="738664"/>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Figure 17. There is moderate luminal stenosis,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largely resulting from notable asymmetrical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medial calcification (asterisks).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ctangle 3"/>
          <p:cNvSpPr/>
          <p:nvPr/>
        </p:nvSpPr>
        <p:spPr>
          <a:xfrm>
            <a:off x="6599583" y="5942567"/>
            <a:ext cx="6096000" cy="52322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Figure 18. Segmental </a:t>
            </a:r>
            <a:r>
              <a:rPr kumimoji="0" lang="en-US" sz="1400" b="0" i="0" u="none" strike="noStrike" kern="1200" cap="none" spc="0" normalizeH="0" baseline="0" noProof="0" dirty="0" err="1">
                <a:ln>
                  <a:noFill/>
                </a:ln>
                <a:solidFill>
                  <a:prstClr val="black"/>
                </a:solidFill>
                <a:effectLst/>
                <a:uLnTx/>
                <a:uFillTx/>
                <a:latin typeface="Trebuchet MS" panose="020B0603020202020204" pitchFamily="34" charset="0"/>
                <a:ea typeface="+mn-ea"/>
                <a:cs typeface="+mn-cs"/>
              </a:rPr>
              <a:t>neotintima</a:t>
            </a: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 and regionally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extensive focus of calcification are indicated.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4285549" y="2862590"/>
            <a:ext cx="34015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Bold"/>
                <a:ea typeface="+mn-ea"/>
                <a:cs typeface="+mn-cs"/>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6"/>
          <p:cNvSpPr/>
          <p:nvPr/>
        </p:nvSpPr>
        <p:spPr>
          <a:xfrm>
            <a:off x="3373282" y="2769825"/>
            <a:ext cx="34015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Bold"/>
                <a:ea typeface="+mn-ea"/>
                <a:cs typeface="+mn-cs"/>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p:cNvSpPr/>
          <p:nvPr/>
        </p:nvSpPr>
        <p:spPr>
          <a:xfrm>
            <a:off x="1923765" y="3816990"/>
            <a:ext cx="34015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Bold"/>
                <a:ea typeface="+mn-ea"/>
                <a:cs typeface="+mn-cs"/>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p:cNvSpPr/>
          <p:nvPr/>
        </p:nvSpPr>
        <p:spPr>
          <a:xfrm>
            <a:off x="4285549" y="3985835"/>
            <a:ext cx="34015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Bold"/>
                <a:ea typeface="+mn-ea"/>
                <a:cs typeface="+mn-cs"/>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tangle 10"/>
          <p:cNvSpPr/>
          <p:nvPr/>
        </p:nvSpPr>
        <p:spPr>
          <a:xfrm>
            <a:off x="6825076" y="2983228"/>
            <a:ext cx="50847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rebuchet MS,Bold"/>
                <a:ea typeface="+mn-ea"/>
                <a:cs typeface="+mn-cs"/>
              </a:rPr>
              <a:t>IEL</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ectangle 11"/>
          <p:cNvSpPr/>
          <p:nvPr/>
        </p:nvSpPr>
        <p:spPr>
          <a:xfrm>
            <a:off x="9034876" y="3031435"/>
            <a:ext cx="50847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rebuchet MS,Bold"/>
                <a:ea typeface="+mn-ea"/>
                <a:cs typeface="+mn-cs"/>
              </a:rPr>
              <a:t>IEL</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p:cNvSpPr/>
          <p:nvPr/>
        </p:nvSpPr>
        <p:spPr>
          <a:xfrm>
            <a:off x="9387975" y="4675569"/>
            <a:ext cx="152638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rebuchet MS,Bold"/>
                <a:ea typeface="+mn-ea"/>
                <a:cs typeface="+mn-cs"/>
              </a:rPr>
              <a:t>Calcification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5" name="Straight Arrow Connector 14"/>
          <p:cNvCxnSpPr>
            <a:cxnSpLocks/>
          </p:cNvCxnSpPr>
          <p:nvPr/>
        </p:nvCxnSpPr>
        <p:spPr>
          <a:xfrm>
            <a:off x="7079312" y="3400767"/>
            <a:ext cx="0" cy="67783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9289112" y="3352560"/>
            <a:ext cx="0" cy="38712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3166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solidFill>
                  <a:srgbClr val="820402"/>
                </a:solidFill>
                <a:latin typeface="Trebuchet MS,Bold"/>
              </a:rPr>
              <a:t>16-06009 PROXIMAL POSTERIOR TIBIAL</a:t>
            </a:r>
            <a:br>
              <a:rPr lang="en-US" sz="3200" b="1" dirty="0">
                <a:solidFill>
                  <a:srgbClr val="820402"/>
                </a:solidFill>
                <a:latin typeface="Trebuchet MS,Bold"/>
              </a:rPr>
            </a:br>
            <a:r>
              <a:rPr lang="en-US" sz="3200" b="1" dirty="0">
                <a:solidFill>
                  <a:srgbClr val="820402"/>
                </a:solidFill>
                <a:latin typeface="Trebuchet MS,Bold"/>
              </a:rPr>
              <a:t>22-25 CM: ATHERECTOMY+PTA</a:t>
            </a:r>
            <a:endParaRPr lang="en-US" sz="3200" dirty="0"/>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17515" y="1621622"/>
            <a:ext cx="5157927" cy="4351338"/>
          </a:xfrm>
        </p:spPr>
      </p:pic>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1915496"/>
            <a:ext cx="5181600" cy="3763590"/>
          </a:xfrm>
        </p:spPr>
      </p:pic>
      <p:sp>
        <p:nvSpPr>
          <p:cNvPr id="3" name="Rectangle 2"/>
          <p:cNvSpPr/>
          <p:nvPr/>
        </p:nvSpPr>
        <p:spPr>
          <a:xfrm>
            <a:off x="1099930" y="5903893"/>
            <a:ext cx="6096000" cy="954107"/>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Figure 19. The arterial section is tangential/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incomplete, though luminal stenosis appears 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be moderate. Regionally extensive asymmetrical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calcification is present (asterisks).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ctangle 3"/>
          <p:cNvSpPr/>
          <p:nvPr/>
        </p:nvSpPr>
        <p:spPr>
          <a:xfrm>
            <a:off x="6652592" y="6050290"/>
            <a:ext cx="6096000" cy="52322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Figure 20. Higher magnification view of the intact,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markedly distorted, calcified arterial wall.</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4147930" y="2804844"/>
            <a:ext cx="34015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Bold"/>
                <a:ea typeface="+mn-ea"/>
                <a:cs typeface="+mn-cs"/>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p:cNvSpPr/>
          <p:nvPr/>
        </p:nvSpPr>
        <p:spPr>
          <a:xfrm>
            <a:off x="4318009" y="3743297"/>
            <a:ext cx="34015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Bold"/>
                <a:ea typeface="+mn-ea"/>
                <a:cs typeface="+mn-cs"/>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p:cNvSpPr/>
          <p:nvPr/>
        </p:nvSpPr>
        <p:spPr>
          <a:xfrm>
            <a:off x="2657363" y="4266517"/>
            <a:ext cx="34015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Bold"/>
                <a:ea typeface="+mn-ea"/>
                <a:cs typeface="+mn-cs"/>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tangle 10"/>
          <p:cNvSpPr/>
          <p:nvPr/>
        </p:nvSpPr>
        <p:spPr>
          <a:xfrm>
            <a:off x="7652649" y="3647158"/>
            <a:ext cx="152638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rebuchet MS,Bold"/>
                <a:ea typeface="+mn-ea"/>
                <a:cs typeface="+mn-cs"/>
              </a:rPr>
              <a:t>Calcification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ectangle 11"/>
          <p:cNvSpPr/>
          <p:nvPr/>
        </p:nvSpPr>
        <p:spPr>
          <a:xfrm>
            <a:off x="9565624" y="2162994"/>
            <a:ext cx="50847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rebuchet MS,Bold"/>
                <a:ea typeface="+mn-ea"/>
                <a:cs typeface="+mn-cs"/>
              </a:rPr>
              <a:t>IEL</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p:cNvSpPr/>
          <p:nvPr/>
        </p:nvSpPr>
        <p:spPr>
          <a:xfrm>
            <a:off x="10281242" y="3647158"/>
            <a:ext cx="50847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rebuchet MS,Bold"/>
                <a:ea typeface="+mn-ea"/>
                <a:cs typeface="+mn-cs"/>
              </a:rPr>
              <a:t>IEL</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13"/>
          <p:cNvSpPr/>
          <p:nvPr/>
        </p:nvSpPr>
        <p:spPr>
          <a:xfrm>
            <a:off x="10473946" y="5073134"/>
            <a:ext cx="50847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rebuchet MS,Bold"/>
                <a:ea typeface="+mn-ea"/>
                <a:cs typeface="+mn-cs"/>
              </a:rPr>
              <a:t>IEL</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6" name="Straight Arrow Connector 15"/>
          <p:cNvCxnSpPr/>
          <p:nvPr/>
        </p:nvCxnSpPr>
        <p:spPr>
          <a:xfrm flipH="1">
            <a:off x="8945217" y="2347660"/>
            <a:ext cx="62040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9819860" y="3831824"/>
            <a:ext cx="46138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9700592" y="5257800"/>
            <a:ext cx="77335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364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solidFill>
                  <a:srgbClr val="820402"/>
                </a:solidFill>
                <a:latin typeface="Trebuchet MS,Bold"/>
              </a:rPr>
              <a:t>16-06009 PROXIMAL POSTERIOR TIBIAL</a:t>
            </a:r>
            <a:br>
              <a:rPr lang="en-US" sz="3200" b="1" dirty="0">
                <a:solidFill>
                  <a:srgbClr val="820402"/>
                </a:solidFill>
                <a:latin typeface="Trebuchet MS,Bold"/>
              </a:rPr>
            </a:br>
            <a:r>
              <a:rPr lang="en-US" sz="3200" b="1" dirty="0">
                <a:solidFill>
                  <a:srgbClr val="820402"/>
                </a:solidFill>
                <a:latin typeface="Trebuchet MS,Bold"/>
              </a:rPr>
              <a:t>25-28 CM: PTA ONLY</a:t>
            </a:r>
            <a:endParaRPr lang="en-US" sz="3200" dirty="0"/>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31775" y="1657552"/>
            <a:ext cx="5089651" cy="4351338"/>
          </a:xfrm>
        </p:spPr>
      </p:pic>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388708"/>
            <a:ext cx="5181600" cy="3225172"/>
          </a:xfrm>
        </p:spPr>
      </p:pic>
      <p:sp>
        <p:nvSpPr>
          <p:cNvPr id="3" name="Rectangle 2"/>
          <p:cNvSpPr/>
          <p:nvPr/>
        </p:nvSpPr>
        <p:spPr>
          <a:xfrm>
            <a:off x="1113182" y="6050290"/>
            <a:ext cx="6096000" cy="52322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Figure 21. Asterisks indicate medial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calcification. The minimal lumen is indicated.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6904382" y="6008890"/>
            <a:ext cx="6096000" cy="52322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Figure 22.Higher magnification view of small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lumen occluded by surrounding neointima.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ctangle 3"/>
          <p:cNvSpPr/>
          <p:nvPr/>
        </p:nvSpPr>
        <p:spPr>
          <a:xfrm>
            <a:off x="2157265" y="2307778"/>
            <a:ext cx="91723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rebuchet MS,Bold"/>
                <a:ea typeface="+mn-ea"/>
                <a:cs typeface="+mn-cs"/>
              </a:rPr>
              <a:t>Lumen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6"/>
          <p:cNvSpPr/>
          <p:nvPr/>
        </p:nvSpPr>
        <p:spPr>
          <a:xfrm>
            <a:off x="8763000" y="2136964"/>
            <a:ext cx="91723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rebuchet MS,Bold"/>
                <a:ea typeface="+mn-ea"/>
                <a:cs typeface="+mn-cs"/>
              </a:rPr>
              <a:t>Lumen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0" name="Straight Arrow Connector 9"/>
          <p:cNvCxnSpPr>
            <a:cxnSpLocks/>
          </p:cNvCxnSpPr>
          <p:nvPr/>
        </p:nvCxnSpPr>
        <p:spPr>
          <a:xfrm>
            <a:off x="9316278" y="2506296"/>
            <a:ext cx="543339" cy="103203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p:cNvCxnSpPr>
          <p:nvPr/>
        </p:nvCxnSpPr>
        <p:spPr>
          <a:xfrm>
            <a:off x="2604460" y="2718510"/>
            <a:ext cx="470044" cy="81982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363114" y="4529795"/>
            <a:ext cx="128913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rebuchet MS,Bold"/>
                <a:ea typeface="+mn-ea"/>
                <a:cs typeface="+mn-cs"/>
              </a:rPr>
              <a:t>Neointima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13"/>
          <p:cNvSpPr/>
          <p:nvPr/>
        </p:nvSpPr>
        <p:spPr>
          <a:xfrm>
            <a:off x="4375212" y="2886575"/>
            <a:ext cx="34015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Bold"/>
                <a:ea typeface="+mn-ea"/>
                <a:cs typeface="+mn-cs"/>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tangle 14"/>
          <p:cNvSpPr/>
          <p:nvPr/>
        </p:nvSpPr>
        <p:spPr>
          <a:xfrm>
            <a:off x="3383364" y="2794242"/>
            <a:ext cx="34015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Bold"/>
                <a:ea typeface="+mn-ea"/>
                <a:cs typeface="+mn-cs"/>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Rectangle 15"/>
          <p:cNvSpPr/>
          <p:nvPr/>
        </p:nvSpPr>
        <p:spPr>
          <a:xfrm>
            <a:off x="4098643" y="3538330"/>
            <a:ext cx="34015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Bold"/>
                <a:ea typeface="+mn-ea"/>
                <a:cs typeface="+mn-cs"/>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p:cNvSpPr/>
          <p:nvPr/>
        </p:nvSpPr>
        <p:spPr>
          <a:xfrm>
            <a:off x="2904425" y="5141843"/>
            <a:ext cx="355610"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Bold"/>
                <a:ea typeface="+mn-ea"/>
                <a:cs typeface="+mn-cs"/>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2036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38C99-355B-9A4B-9D07-CD0539FD8097}"/>
              </a:ext>
            </a:extLst>
          </p:cNvPr>
          <p:cNvSpPr>
            <a:spLocks noGrp="1"/>
          </p:cNvSpPr>
          <p:nvPr>
            <p:ph type="title"/>
          </p:nvPr>
        </p:nvSpPr>
        <p:spPr/>
        <p:txBody>
          <a:bodyPr/>
          <a:lstStyle/>
          <a:p>
            <a:pPr algn="ctr"/>
            <a:r>
              <a:rPr lang="en-US" b="1" dirty="0">
                <a:solidFill>
                  <a:srgbClr val="C01C37"/>
                </a:solidFill>
                <a:latin typeface="Trebuchet MS" panose="020B0703020202090204" pitchFamily="34" charset="0"/>
              </a:rPr>
              <a:t>Statement of Problem - Paclitaxel</a:t>
            </a:r>
            <a:endParaRPr lang="en-US" dirty="0">
              <a:latin typeface="Trebuchet MS" panose="020B0703020202090204" pitchFamily="34" charset="0"/>
            </a:endParaRPr>
          </a:p>
        </p:txBody>
      </p:sp>
      <p:pic>
        <p:nvPicPr>
          <p:cNvPr id="5" name="Content Placeholder 4" descr="A picture containing knife&#10;&#10;Description automatically generated">
            <a:extLst>
              <a:ext uri="{FF2B5EF4-FFF2-40B4-BE49-F238E27FC236}">
                <a16:creationId xmlns:a16="http://schemas.microsoft.com/office/drawing/2014/main" id="{F3024A13-4803-5046-99AB-A1E42F5ABA86}"/>
              </a:ext>
            </a:extLst>
          </p:cNvPr>
          <p:cNvPicPr>
            <a:picLocks noGrp="1" noChangeAspect="1"/>
          </p:cNvPicPr>
          <p:nvPr>
            <p:ph idx="1"/>
          </p:nvPr>
        </p:nvPicPr>
        <p:blipFill>
          <a:blip r:embed="rId2"/>
          <a:stretch>
            <a:fillRect/>
          </a:stretch>
        </p:blipFill>
        <p:spPr>
          <a:xfrm>
            <a:off x="8970988" y="6089515"/>
            <a:ext cx="2382812" cy="403360"/>
          </a:xfrm>
        </p:spPr>
      </p:pic>
      <p:sp>
        <p:nvSpPr>
          <p:cNvPr id="6" name="TextBox 5">
            <a:extLst>
              <a:ext uri="{FF2B5EF4-FFF2-40B4-BE49-F238E27FC236}">
                <a16:creationId xmlns:a16="http://schemas.microsoft.com/office/drawing/2014/main" id="{E48DCE7C-C00D-5D45-91C7-48F9AD4F7E78}"/>
              </a:ext>
            </a:extLst>
          </p:cNvPr>
          <p:cNvSpPr txBox="1"/>
          <p:nvPr/>
        </p:nvSpPr>
        <p:spPr>
          <a:xfrm>
            <a:off x="838200" y="6092765"/>
            <a:ext cx="2382812" cy="400110"/>
          </a:xfrm>
          <a:prstGeom prst="rect">
            <a:avLst/>
          </a:prstGeom>
          <a:noFill/>
        </p:spPr>
        <p:txBody>
          <a:bodyPr wrap="square" rtlCol="0">
            <a:spAutoFit/>
          </a:bodyPr>
          <a:lstStyle/>
          <a:p>
            <a:r>
              <a:rPr lang="en-US" sz="2000" b="1" dirty="0" err="1">
                <a:latin typeface="Bree Serif" panose="02000503040000020004" pitchFamily="2" charset="77"/>
              </a:rPr>
              <a:t>ACVcenters.com</a:t>
            </a:r>
            <a:endParaRPr lang="en-US" sz="2000" b="1" dirty="0">
              <a:latin typeface="Bree Serif" panose="02000503040000020004" pitchFamily="2" charset="77"/>
            </a:endParaRPr>
          </a:p>
        </p:txBody>
      </p:sp>
      <p:sp>
        <p:nvSpPr>
          <p:cNvPr id="7" name="TextBox 6">
            <a:extLst>
              <a:ext uri="{FF2B5EF4-FFF2-40B4-BE49-F238E27FC236}">
                <a16:creationId xmlns:a16="http://schemas.microsoft.com/office/drawing/2014/main" id="{6D177E17-CFA9-A042-BDA5-DB9A71AAEC91}"/>
              </a:ext>
            </a:extLst>
          </p:cNvPr>
          <p:cNvSpPr txBox="1"/>
          <p:nvPr/>
        </p:nvSpPr>
        <p:spPr>
          <a:xfrm>
            <a:off x="838200" y="1355086"/>
            <a:ext cx="10515600" cy="400110"/>
          </a:xfrm>
          <a:prstGeom prst="rect">
            <a:avLst/>
          </a:prstGeom>
          <a:noFill/>
        </p:spPr>
        <p:txBody>
          <a:bodyPr wrap="square" lIns="91440" tIns="45720" rIns="91440" bIns="45720" rtlCol="0" anchor="t">
            <a:spAutoFit/>
          </a:bodyPr>
          <a:lstStyle/>
          <a:p>
            <a:r>
              <a:rPr lang="en-US" sz="2000" dirty="0">
                <a:latin typeface="Trebuchet MS" panose="020B0703020202090204" pitchFamily="34" charset="0"/>
              </a:rPr>
              <a:t> </a:t>
            </a:r>
          </a:p>
        </p:txBody>
      </p:sp>
      <p:sp>
        <p:nvSpPr>
          <p:cNvPr id="8" name="TextBox 7">
            <a:extLst>
              <a:ext uri="{FF2B5EF4-FFF2-40B4-BE49-F238E27FC236}">
                <a16:creationId xmlns:a16="http://schemas.microsoft.com/office/drawing/2014/main" id="{BDF4BC62-F4C6-4F0C-BB62-31545786862E}"/>
              </a:ext>
            </a:extLst>
          </p:cNvPr>
          <p:cNvSpPr txBox="1"/>
          <p:nvPr/>
        </p:nvSpPr>
        <p:spPr>
          <a:xfrm>
            <a:off x="838200" y="1355086"/>
            <a:ext cx="10515600" cy="4093428"/>
          </a:xfrm>
          <a:prstGeom prst="rect">
            <a:avLst/>
          </a:prstGeom>
          <a:noFill/>
        </p:spPr>
        <p:txBody>
          <a:bodyPr wrap="square" lIns="91440" tIns="45720" rIns="91440" bIns="45720" rtlCol="0" anchor="t">
            <a:spAutoFit/>
          </a:bodyPr>
          <a:lstStyle/>
          <a:p>
            <a:pPr marL="285750" indent="-285750" fontAlgn="t">
              <a:buFont typeface="Arial" panose="020B0604020202020204" pitchFamily="34" charset="0"/>
              <a:buChar char="•"/>
            </a:pPr>
            <a:endParaRPr lang="en-US" sz="2000" dirty="0">
              <a:latin typeface="Trebuchet MS" panose="020B0703020202090204" pitchFamily="34" charset="0"/>
            </a:endParaRPr>
          </a:p>
          <a:p>
            <a:pPr marL="342900" indent="-342900">
              <a:buFont typeface="Arial" panose="020B0604020202020204" pitchFamily="34" charset="0"/>
              <a:buChar char="•"/>
            </a:pPr>
            <a:r>
              <a:rPr lang="en-US" sz="2000" dirty="0">
                <a:latin typeface="Trebuchet MS" panose="020B0703020202090204" pitchFamily="34" charset="0"/>
              </a:rPr>
              <a:t>Paclitaxel has been noted to be a promising technology for prevent hyperplasia/proliferative cell division in the treatment of SFA and Popliteal disease in the US. However there was a transient time of misconception on its safety and the effect on mortality at 5 years</a:t>
            </a:r>
          </a:p>
          <a:p>
            <a:pPr marL="342900" indent="-342900">
              <a:buFont typeface="Arial" panose="020B0604020202020204" pitchFamily="34" charset="0"/>
              <a:buChar char="•"/>
            </a:pPr>
            <a:r>
              <a:rPr lang="en-US" sz="2000" dirty="0">
                <a:latin typeface="Trebuchet MS" panose="020B0703020202090204" pitchFamily="34" charset="0"/>
              </a:rPr>
              <a:t>There is also a lack of supportive successful FDA approved BTK </a:t>
            </a:r>
            <a:r>
              <a:rPr lang="en-US" sz="2000" dirty="0" err="1">
                <a:latin typeface="Trebuchet MS" panose="020B0703020202090204" pitchFamily="34" charset="0"/>
              </a:rPr>
              <a:t>Paclitaxcel</a:t>
            </a:r>
            <a:r>
              <a:rPr lang="en-US" sz="2000" dirty="0">
                <a:latin typeface="Trebuchet MS" panose="020B0703020202090204" pitchFamily="34" charset="0"/>
              </a:rPr>
              <a:t> coated balloons available for treatment and prevention of restenosis and recoil </a:t>
            </a:r>
          </a:p>
          <a:p>
            <a:pPr marL="342900" indent="-342900">
              <a:buFont typeface="Arial" panose="020B0604020202020204" pitchFamily="34" charset="0"/>
              <a:buChar char="•"/>
            </a:pPr>
            <a:r>
              <a:rPr lang="en-US" sz="2000" dirty="0">
                <a:latin typeface="Trebuchet MS" panose="020B0703020202090204" pitchFamily="34" charset="0"/>
              </a:rPr>
              <a:t>These issues have lead to complete redirection of scientific minds into secondary agents such as </a:t>
            </a:r>
            <a:r>
              <a:rPr lang="en-US" sz="2000" dirty="0" err="1">
                <a:latin typeface="Trebuchet MS" panose="020B0703020202090204" pitchFamily="34" charset="0"/>
              </a:rPr>
              <a:t>limus</a:t>
            </a:r>
            <a:r>
              <a:rPr lang="en-US" sz="2000" dirty="0">
                <a:latin typeface="Trebuchet MS" panose="020B0703020202090204" pitchFamily="34" charset="0"/>
              </a:rPr>
              <a:t> to improve the current tibial disease treatments. This leads to thinking that these agents are not as toxic and may be as effect as </a:t>
            </a:r>
            <a:r>
              <a:rPr lang="en-US" sz="2000" dirty="0" err="1">
                <a:latin typeface="Trebuchet MS" panose="020B0703020202090204" pitchFamily="34" charset="0"/>
              </a:rPr>
              <a:t>taxel</a:t>
            </a:r>
            <a:r>
              <a:rPr lang="en-US" sz="2000" dirty="0">
                <a:latin typeface="Trebuchet MS" panose="020B0703020202090204" pitchFamily="34" charset="0"/>
              </a:rPr>
              <a:t> agents.</a:t>
            </a:r>
          </a:p>
          <a:p>
            <a:pPr marL="342900" indent="-342900">
              <a:buFont typeface="Arial" panose="020B0604020202020204" pitchFamily="34" charset="0"/>
              <a:buChar char="•"/>
            </a:pPr>
            <a:r>
              <a:rPr lang="en-US" sz="2000" dirty="0">
                <a:latin typeface="Trebuchet MS" panose="020B0703020202090204" pitchFamily="34" charset="0"/>
              </a:rPr>
              <a:t>We can debate whether </a:t>
            </a:r>
            <a:r>
              <a:rPr lang="en-US" sz="2000" dirty="0" err="1">
                <a:latin typeface="Trebuchet MS" panose="020B0703020202090204" pitchFamily="34" charset="0"/>
              </a:rPr>
              <a:t>taxel</a:t>
            </a:r>
            <a:r>
              <a:rPr lang="en-US" sz="2000" dirty="0">
                <a:latin typeface="Trebuchet MS" panose="020B0703020202090204" pitchFamily="34" charset="0"/>
              </a:rPr>
              <a:t> is associated with mortality or not, but at least we can agree that </a:t>
            </a:r>
            <a:r>
              <a:rPr lang="en-US" sz="2000" dirty="0" err="1">
                <a:latin typeface="Trebuchet MS" panose="020B0703020202090204" pitchFamily="34" charset="0"/>
              </a:rPr>
              <a:t>taxel</a:t>
            </a:r>
            <a:r>
              <a:rPr lang="en-US" sz="2000" dirty="0">
                <a:latin typeface="Trebuchet MS" panose="020B0703020202090204" pitchFamily="34" charset="0"/>
              </a:rPr>
              <a:t> is associated with efficacy</a:t>
            </a:r>
          </a:p>
          <a:p>
            <a:pPr marL="342900" indent="-342900">
              <a:buFont typeface="Arial" panose="020B0604020202020204" pitchFamily="34" charset="0"/>
              <a:buChar char="•"/>
            </a:pPr>
            <a:r>
              <a:rPr lang="en-US" sz="2000" dirty="0">
                <a:latin typeface="Trebuchet MS" panose="020B0703020202090204" pitchFamily="34" charset="0"/>
              </a:rPr>
              <a:t>Will we face the same issue 5 years from now with </a:t>
            </a:r>
            <a:r>
              <a:rPr lang="en-US" sz="2000" dirty="0" err="1">
                <a:latin typeface="Trebuchet MS" panose="020B0703020202090204" pitchFamily="34" charset="0"/>
              </a:rPr>
              <a:t>limus</a:t>
            </a:r>
            <a:r>
              <a:rPr lang="en-US" sz="2000" dirty="0">
                <a:latin typeface="Trebuchet MS" panose="020B0703020202090204" pitchFamily="34" charset="0"/>
              </a:rPr>
              <a:t> agents?</a:t>
            </a:r>
          </a:p>
        </p:txBody>
      </p:sp>
    </p:spTree>
    <p:extLst>
      <p:ext uri="{BB962C8B-B14F-4D97-AF65-F5344CB8AC3E}">
        <p14:creationId xmlns:p14="http://schemas.microsoft.com/office/powerpoint/2010/main" val="3894088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38C99-355B-9A4B-9D07-CD0539FD8097}"/>
              </a:ext>
            </a:extLst>
          </p:cNvPr>
          <p:cNvSpPr>
            <a:spLocks noGrp="1"/>
          </p:cNvSpPr>
          <p:nvPr>
            <p:ph type="title"/>
          </p:nvPr>
        </p:nvSpPr>
        <p:spPr/>
        <p:txBody>
          <a:bodyPr/>
          <a:lstStyle/>
          <a:p>
            <a:pPr algn="ctr"/>
            <a:r>
              <a:rPr lang="en-US" b="1" dirty="0">
                <a:solidFill>
                  <a:srgbClr val="C01C37"/>
                </a:solidFill>
                <a:latin typeface="Trebuchet MS" panose="020B0703020202090204" pitchFamily="34" charset="0"/>
              </a:rPr>
              <a:t>Statement of Problem - Paclitaxel</a:t>
            </a:r>
            <a:endParaRPr lang="en-US" dirty="0">
              <a:latin typeface="Trebuchet MS" panose="020B0703020202090204" pitchFamily="34" charset="0"/>
            </a:endParaRPr>
          </a:p>
        </p:txBody>
      </p:sp>
      <p:pic>
        <p:nvPicPr>
          <p:cNvPr id="5" name="Content Placeholder 4" descr="A picture containing knife&#10;&#10;Description automatically generated">
            <a:extLst>
              <a:ext uri="{FF2B5EF4-FFF2-40B4-BE49-F238E27FC236}">
                <a16:creationId xmlns:a16="http://schemas.microsoft.com/office/drawing/2014/main" id="{F3024A13-4803-5046-99AB-A1E42F5ABA86}"/>
              </a:ext>
            </a:extLst>
          </p:cNvPr>
          <p:cNvPicPr>
            <a:picLocks noGrp="1" noChangeAspect="1"/>
          </p:cNvPicPr>
          <p:nvPr>
            <p:ph idx="1"/>
          </p:nvPr>
        </p:nvPicPr>
        <p:blipFill>
          <a:blip r:embed="rId2"/>
          <a:stretch>
            <a:fillRect/>
          </a:stretch>
        </p:blipFill>
        <p:spPr>
          <a:xfrm>
            <a:off x="8970988" y="6089515"/>
            <a:ext cx="2382812" cy="403360"/>
          </a:xfrm>
        </p:spPr>
      </p:pic>
      <p:sp>
        <p:nvSpPr>
          <p:cNvPr id="6" name="TextBox 5">
            <a:extLst>
              <a:ext uri="{FF2B5EF4-FFF2-40B4-BE49-F238E27FC236}">
                <a16:creationId xmlns:a16="http://schemas.microsoft.com/office/drawing/2014/main" id="{E48DCE7C-C00D-5D45-91C7-48F9AD4F7E78}"/>
              </a:ext>
            </a:extLst>
          </p:cNvPr>
          <p:cNvSpPr txBox="1"/>
          <p:nvPr/>
        </p:nvSpPr>
        <p:spPr>
          <a:xfrm>
            <a:off x="838200" y="6092765"/>
            <a:ext cx="2382812" cy="400110"/>
          </a:xfrm>
          <a:prstGeom prst="rect">
            <a:avLst/>
          </a:prstGeom>
          <a:noFill/>
        </p:spPr>
        <p:txBody>
          <a:bodyPr wrap="square" rtlCol="0">
            <a:spAutoFit/>
          </a:bodyPr>
          <a:lstStyle/>
          <a:p>
            <a:r>
              <a:rPr lang="en-US" sz="2000" b="1" dirty="0" err="1">
                <a:latin typeface="Bree Serif" panose="02000503040000020004" pitchFamily="2" charset="77"/>
              </a:rPr>
              <a:t>ACVcenters.com</a:t>
            </a:r>
            <a:endParaRPr lang="en-US" sz="2000" b="1" dirty="0">
              <a:latin typeface="Bree Serif" panose="02000503040000020004" pitchFamily="2" charset="77"/>
            </a:endParaRPr>
          </a:p>
        </p:txBody>
      </p:sp>
      <p:sp>
        <p:nvSpPr>
          <p:cNvPr id="7" name="TextBox 6">
            <a:extLst>
              <a:ext uri="{FF2B5EF4-FFF2-40B4-BE49-F238E27FC236}">
                <a16:creationId xmlns:a16="http://schemas.microsoft.com/office/drawing/2014/main" id="{6D177E17-CFA9-A042-BDA5-DB9A71AAEC91}"/>
              </a:ext>
            </a:extLst>
          </p:cNvPr>
          <p:cNvSpPr txBox="1"/>
          <p:nvPr/>
        </p:nvSpPr>
        <p:spPr>
          <a:xfrm>
            <a:off x="838200" y="1812284"/>
            <a:ext cx="10515600" cy="307777"/>
          </a:xfrm>
          <a:prstGeom prst="rect">
            <a:avLst/>
          </a:prstGeom>
          <a:noFill/>
        </p:spPr>
        <p:txBody>
          <a:bodyPr wrap="square" lIns="91440" tIns="45720" rIns="91440" bIns="45720" rtlCol="0" anchor="t">
            <a:spAutoFit/>
          </a:bodyPr>
          <a:lstStyle/>
          <a:p>
            <a:r>
              <a:rPr lang="en-US" sz="1400" dirty="0">
                <a:latin typeface="Trebuchet MS" panose="020B0703020202090204" pitchFamily="34" charset="0"/>
              </a:rPr>
              <a:t> </a:t>
            </a:r>
          </a:p>
        </p:txBody>
      </p:sp>
      <p:sp>
        <p:nvSpPr>
          <p:cNvPr id="8" name="TextBox 7">
            <a:extLst>
              <a:ext uri="{FF2B5EF4-FFF2-40B4-BE49-F238E27FC236}">
                <a16:creationId xmlns:a16="http://schemas.microsoft.com/office/drawing/2014/main" id="{9E7BB4D7-89E7-40CE-97EE-E94A2F5CA36D}"/>
              </a:ext>
            </a:extLst>
          </p:cNvPr>
          <p:cNvSpPr txBox="1"/>
          <p:nvPr/>
        </p:nvSpPr>
        <p:spPr>
          <a:xfrm>
            <a:off x="838200" y="1355086"/>
            <a:ext cx="10515600" cy="3477875"/>
          </a:xfrm>
          <a:prstGeom prst="rect">
            <a:avLst/>
          </a:prstGeom>
          <a:noFill/>
        </p:spPr>
        <p:txBody>
          <a:bodyPr wrap="square" lIns="91440" tIns="45720" rIns="91440" bIns="45720" rtlCol="0" anchor="t">
            <a:spAutoFit/>
          </a:bodyPr>
          <a:lstStyle/>
          <a:p>
            <a:pPr marL="285750" indent="-285750" fontAlgn="t">
              <a:buFont typeface="Arial" panose="020B0604020202020204" pitchFamily="34" charset="0"/>
              <a:buChar char="•"/>
            </a:pPr>
            <a:endParaRPr lang="en-US" sz="2000" dirty="0">
              <a:latin typeface="Trebuchet MS" panose="020B0703020202090204" pitchFamily="34" charset="0"/>
            </a:endParaRPr>
          </a:p>
          <a:p>
            <a:pPr marL="342900" indent="-342900">
              <a:buFont typeface="Arial" panose="020B0604020202020204" pitchFamily="34" charset="0"/>
              <a:buChar char="•"/>
            </a:pPr>
            <a:r>
              <a:rPr lang="en-US" sz="2000" dirty="0" err="1">
                <a:latin typeface="Trebuchet MS" panose="020B0703020202090204" pitchFamily="34" charset="0"/>
              </a:rPr>
              <a:t>Taxel</a:t>
            </a:r>
            <a:r>
              <a:rPr lang="en-US" sz="2000" dirty="0">
                <a:latin typeface="Trebuchet MS" panose="020B0703020202090204" pitchFamily="34" charset="0"/>
              </a:rPr>
              <a:t> is one of the more favorable agents for attached to excipient for transportation into the body and into the vessel media. However, embolization is still a major issue because </a:t>
            </a:r>
            <a:r>
              <a:rPr lang="en-US" sz="2000" dirty="0" err="1">
                <a:latin typeface="Trebuchet MS" panose="020B0703020202090204" pitchFamily="34" charset="0"/>
              </a:rPr>
              <a:t>taxel</a:t>
            </a:r>
            <a:r>
              <a:rPr lang="en-US" sz="2000" dirty="0">
                <a:latin typeface="Trebuchet MS" panose="020B0703020202090204" pitchFamily="34" charset="0"/>
              </a:rPr>
              <a:t> can easily attach to an excipient and can just as easily detach from the excipient.</a:t>
            </a:r>
          </a:p>
          <a:p>
            <a:pPr marL="342900" indent="-342900">
              <a:buFont typeface="Arial" panose="020B0604020202020204" pitchFamily="34" charset="0"/>
              <a:buChar char="•"/>
            </a:pPr>
            <a:r>
              <a:rPr lang="en-US" sz="2000" dirty="0">
                <a:latin typeface="Trebuchet MS" panose="020B0703020202090204" pitchFamily="34" charset="0"/>
              </a:rPr>
              <a:t>The amount of </a:t>
            </a:r>
            <a:r>
              <a:rPr lang="en-US" sz="2000" dirty="0" err="1">
                <a:latin typeface="Trebuchet MS" panose="020B0703020202090204" pitchFamily="34" charset="0"/>
              </a:rPr>
              <a:t>taxel</a:t>
            </a:r>
            <a:r>
              <a:rPr lang="en-US" sz="2000" dirty="0">
                <a:latin typeface="Trebuchet MS" panose="020B0703020202090204" pitchFamily="34" charset="0"/>
              </a:rPr>
              <a:t> that can be used is limited by the length of the lesions. This is appropriate for now, but what if drug-coated balloon becomes mainstream therapy? How will we resolve this issue?</a:t>
            </a:r>
          </a:p>
          <a:p>
            <a:pPr marL="342900" indent="-342900">
              <a:buFont typeface="Arial" panose="020B0604020202020204" pitchFamily="34" charset="0"/>
              <a:buChar char="•"/>
            </a:pPr>
            <a:r>
              <a:rPr lang="en-US" sz="2000" dirty="0">
                <a:latin typeface="Trebuchet MS" panose="020B0703020202090204" pitchFamily="34" charset="0"/>
              </a:rPr>
              <a:t>There is also discordance in the concentration of the drug on the current commercially available balloons. There has been agreement and disagreement on the value of low vs high dose. Should we end that discussion here today?</a:t>
            </a:r>
          </a:p>
        </p:txBody>
      </p:sp>
    </p:spTree>
    <p:extLst>
      <p:ext uri="{BB962C8B-B14F-4D97-AF65-F5344CB8AC3E}">
        <p14:creationId xmlns:p14="http://schemas.microsoft.com/office/powerpoint/2010/main" val="3954374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38C99-355B-9A4B-9D07-CD0539FD8097}"/>
              </a:ext>
            </a:extLst>
          </p:cNvPr>
          <p:cNvSpPr>
            <a:spLocks noGrp="1"/>
          </p:cNvSpPr>
          <p:nvPr>
            <p:ph type="title"/>
          </p:nvPr>
        </p:nvSpPr>
        <p:spPr/>
        <p:txBody>
          <a:bodyPr/>
          <a:lstStyle/>
          <a:p>
            <a:pPr algn="ctr"/>
            <a:r>
              <a:rPr lang="en-US" b="1" dirty="0">
                <a:solidFill>
                  <a:srgbClr val="C01C37"/>
                </a:solidFill>
                <a:latin typeface="Trebuchet MS" panose="020B0703020202090204" pitchFamily="34" charset="0"/>
              </a:rPr>
              <a:t>Gaps in Knowledge - Paclitaxel</a:t>
            </a:r>
            <a:endParaRPr lang="en-US" dirty="0">
              <a:latin typeface="Trebuchet MS" panose="020B0703020202090204" pitchFamily="34" charset="0"/>
            </a:endParaRPr>
          </a:p>
        </p:txBody>
      </p:sp>
      <p:pic>
        <p:nvPicPr>
          <p:cNvPr id="5" name="Content Placeholder 4" descr="A picture containing knife&#10;&#10;Description automatically generated">
            <a:extLst>
              <a:ext uri="{FF2B5EF4-FFF2-40B4-BE49-F238E27FC236}">
                <a16:creationId xmlns:a16="http://schemas.microsoft.com/office/drawing/2014/main" id="{F3024A13-4803-5046-99AB-A1E42F5ABA86}"/>
              </a:ext>
            </a:extLst>
          </p:cNvPr>
          <p:cNvPicPr>
            <a:picLocks noGrp="1" noChangeAspect="1"/>
          </p:cNvPicPr>
          <p:nvPr>
            <p:ph idx="1"/>
          </p:nvPr>
        </p:nvPicPr>
        <p:blipFill>
          <a:blip r:embed="rId2"/>
          <a:stretch>
            <a:fillRect/>
          </a:stretch>
        </p:blipFill>
        <p:spPr>
          <a:xfrm>
            <a:off x="8970988" y="6089515"/>
            <a:ext cx="2382812" cy="403360"/>
          </a:xfrm>
        </p:spPr>
      </p:pic>
      <p:sp>
        <p:nvSpPr>
          <p:cNvPr id="6" name="TextBox 5">
            <a:extLst>
              <a:ext uri="{FF2B5EF4-FFF2-40B4-BE49-F238E27FC236}">
                <a16:creationId xmlns:a16="http://schemas.microsoft.com/office/drawing/2014/main" id="{E48DCE7C-C00D-5D45-91C7-48F9AD4F7E78}"/>
              </a:ext>
            </a:extLst>
          </p:cNvPr>
          <p:cNvSpPr txBox="1"/>
          <p:nvPr/>
        </p:nvSpPr>
        <p:spPr>
          <a:xfrm>
            <a:off x="838200" y="6092765"/>
            <a:ext cx="2382812" cy="400110"/>
          </a:xfrm>
          <a:prstGeom prst="rect">
            <a:avLst/>
          </a:prstGeom>
          <a:noFill/>
        </p:spPr>
        <p:txBody>
          <a:bodyPr wrap="square" rtlCol="0">
            <a:spAutoFit/>
          </a:bodyPr>
          <a:lstStyle/>
          <a:p>
            <a:r>
              <a:rPr lang="en-US" sz="2000" b="1" dirty="0" err="1">
                <a:latin typeface="Bree Serif" panose="02000503040000020004" pitchFamily="2" charset="77"/>
              </a:rPr>
              <a:t>ACVcenters.com</a:t>
            </a:r>
            <a:endParaRPr lang="en-US" sz="2000" b="1" dirty="0">
              <a:latin typeface="Bree Serif" panose="02000503040000020004" pitchFamily="2" charset="77"/>
            </a:endParaRPr>
          </a:p>
        </p:txBody>
      </p:sp>
      <p:sp>
        <p:nvSpPr>
          <p:cNvPr id="7" name="TextBox 6">
            <a:extLst>
              <a:ext uri="{FF2B5EF4-FFF2-40B4-BE49-F238E27FC236}">
                <a16:creationId xmlns:a16="http://schemas.microsoft.com/office/drawing/2014/main" id="{2E62469F-312F-496A-92FA-68FDEA25F30A}"/>
              </a:ext>
            </a:extLst>
          </p:cNvPr>
          <p:cNvSpPr txBox="1"/>
          <p:nvPr/>
        </p:nvSpPr>
        <p:spPr>
          <a:xfrm>
            <a:off x="838200" y="1355086"/>
            <a:ext cx="10515600" cy="4401205"/>
          </a:xfrm>
          <a:prstGeom prst="rect">
            <a:avLst/>
          </a:prstGeom>
          <a:noFill/>
        </p:spPr>
        <p:txBody>
          <a:bodyPr wrap="square" lIns="91440" tIns="45720" rIns="91440" bIns="45720" rtlCol="0" anchor="t">
            <a:spAutoFit/>
          </a:bodyPr>
          <a:lstStyle/>
          <a:p>
            <a:pPr marL="285750" indent="-285750" fontAlgn="t">
              <a:buFont typeface="Arial" panose="020B0604020202020204" pitchFamily="34" charset="0"/>
              <a:buChar char="•"/>
            </a:pPr>
            <a:endParaRPr lang="en-US" sz="2000" dirty="0">
              <a:latin typeface="Trebuchet MS" panose="020B0703020202090204" pitchFamily="34" charset="0"/>
            </a:endParaRPr>
          </a:p>
          <a:p>
            <a:pPr marL="342900" indent="-342900">
              <a:buFont typeface="Arial" panose="020B0604020202020204" pitchFamily="34" charset="0"/>
              <a:buChar char="•"/>
            </a:pPr>
            <a:r>
              <a:rPr lang="en-US" sz="2000" dirty="0">
                <a:latin typeface="Trebuchet MS" panose="020B0703020202090204" pitchFamily="34" charset="0"/>
              </a:rPr>
              <a:t>We continue to migrate toward the thought process that tibial arteries are similar to the coronary arteries. Let’s stop for a second and think: coronary arteries have an endothelium, media consistent of 3-5 layers of smooth muscle cells, and adventitia with elastic membrane. </a:t>
            </a:r>
          </a:p>
          <a:p>
            <a:pPr marL="342900" indent="-342900">
              <a:buFont typeface="Arial" panose="020B0604020202020204" pitchFamily="34" charset="0"/>
              <a:buChar char="•"/>
            </a:pPr>
            <a:r>
              <a:rPr lang="en-US" sz="2000" dirty="0">
                <a:latin typeface="Trebuchet MS" panose="020B0703020202090204" pitchFamily="34" charset="0"/>
              </a:rPr>
              <a:t>The tibial arteries are completely different in a way that we should never compare them to coronary arteries. Tibial arteries have dual smooth muscle cell layers. One is proliferative smooth muscle cell layer and the second is a secretion-type smooth muscle cell layer. </a:t>
            </a:r>
          </a:p>
          <a:p>
            <a:pPr marL="342900" indent="-342900">
              <a:buFont typeface="Arial" panose="020B0604020202020204" pitchFamily="34" charset="0"/>
              <a:buChar char="•"/>
            </a:pPr>
            <a:r>
              <a:rPr lang="en-US" sz="2000" dirty="0">
                <a:latin typeface="Trebuchet MS" panose="020B0703020202090204" pitchFamily="34" charset="0"/>
              </a:rPr>
              <a:t>When you see hyperplastic response to balloon angioplasty in the tibial arteries, think of the beast of a thick layer of hyperproliferative dormant layer that is awakened with significant radial force. This triggers an over-reactive response to the point of complete obliteration of the tibial lumen. This appears to happen more in the distal tibial arteries than in the proximal arteries. We don’t know why this is happening.</a:t>
            </a:r>
          </a:p>
        </p:txBody>
      </p:sp>
    </p:spTree>
    <p:extLst>
      <p:ext uri="{BB962C8B-B14F-4D97-AF65-F5344CB8AC3E}">
        <p14:creationId xmlns:p14="http://schemas.microsoft.com/office/powerpoint/2010/main" val="3649126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38C99-355B-9A4B-9D07-CD0539FD8097}"/>
              </a:ext>
            </a:extLst>
          </p:cNvPr>
          <p:cNvSpPr>
            <a:spLocks noGrp="1"/>
          </p:cNvSpPr>
          <p:nvPr>
            <p:ph type="title"/>
          </p:nvPr>
        </p:nvSpPr>
        <p:spPr/>
        <p:txBody>
          <a:bodyPr/>
          <a:lstStyle/>
          <a:p>
            <a:pPr algn="ctr"/>
            <a:r>
              <a:rPr lang="en-US" b="1" dirty="0">
                <a:solidFill>
                  <a:srgbClr val="C01C37"/>
                </a:solidFill>
                <a:latin typeface="Trebuchet MS" panose="020B0703020202090204" pitchFamily="34" charset="0"/>
              </a:rPr>
              <a:t>Gaps in Knowledge - Paclitaxel</a:t>
            </a:r>
            <a:endParaRPr lang="en-US" dirty="0">
              <a:latin typeface="Trebuchet MS" panose="020B0703020202090204" pitchFamily="34" charset="0"/>
            </a:endParaRPr>
          </a:p>
        </p:txBody>
      </p:sp>
      <p:pic>
        <p:nvPicPr>
          <p:cNvPr id="5" name="Content Placeholder 4" descr="A picture containing knife&#10;&#10;Description automatically generated">
            <a:extLst>
              <a:ext uri="{FF2B5EF4-FFF2-40B4-BE49-F238E27FC236}">
                <a16:creationId xmlns:a16="http://schemas.microsoft.com/office/drawing/2014/main" id="{F3024A13-4803-5046-99AB-A1E42F5ABA86}"/>
              </a:ext>
            </a:extLst>
          </p:cNvPr>
          <p:cNvPicPr>
            <a:picLocks noGrp="1" noChangeAspect="1"/>
          </p:cNvPicPr>
          <p:nvPr>
            <p:ph idx="1"/>
          </p:nvPr>
        </p:nvPicPr>
        <p:blipFill>
          <a:blip r:embed="rId2"/>
          <a:stretch>
            <a:fillRect/>
          </a:stretch>
        </p:blipFill>
        <p:spPr>
          <a:xfrm>
            <a:off x="8970988" y="6089515"/>
            <a:ext cx="2382812" cy="403360"/>
          </a:xfrm>
        </p:spPr>
      </p:pic>
      <p:sp>
        <p:nvSpPr>
          <p:cNvPr id="6" name="TextBox 5">
            <a:extLst>
              <a:ext uri="{FF2B5EF4-FFF2-40B4-BE49-F238E27FC236}">
                <a16:creationId xmlns:a16="http://schemas.microsoft.com/office/drawing/2014/main" id="{E48DCE7C-C00D-5D45-91C7-48F9AD4F7E78}"/>
              </a:ext>
            </a:extLst>
          </p:cNvPr>
          <p:cNvSpPr txBox="1"/>
          <p:nvPr/>
        </p:nvSpPr>
        <p:spPr>
          <a:xfrm>
            <a:off x="838200" y="6092765"/>
            <a:ext cx="2382812" cy="400110"/>
          </a:xfrm>
          <a:prstGeom prst="rect">
            <a:avLst/>
          </a:prstGeom>
          <a:noFill/>
        </p:spPr>
        <p:txBody>
          <a:bodyPr wrap="square" rtlCol="0">
            <a:spAutoFit/>
          </a:bodyPr>
          <a:lstStyle/>
          <a:p>
            <a:r>
              <a:rPr lang="en-US" sz="2000" b="1" dirty="0" err="1">
                <a:latin typeface="Bree Serif" panose="02000503040000020004" pitchFamily="2" charset="77"/>
              </a:rPr>
              <a:t>ACVcenters.com</a:t>
            </a:r>
            <a:endParaRPr lang="en-US" sz="2000" b="1" dirty="0">
              <a:latin typeface="Bree Serif" panose="02000503040000020004" pitchFamily="2" charset="77"/>
            </a:endParaRPr>
          </a:p>
        </p:txBody>
      </p:sp>
      <p:sp>
        <p:nvSpPr>
          <p:cNvPr id="7" name="TextBox 6">
            <a:extLst>
              <a:ext uri="{FF2B5EF4-FFF2-40B4-BE49-F238E27FC236}">
                <a16:creationId xmlns:a16="http://schemas.microsoft.com/office/drawing/2014/main" id="{5BF96F18-E9E2-43BE-90A1-D92D7A8D1F42}"/>
              </a:ext>
            </a:extLst>
          </p:cNvPr>
          <p:cNvSpPr txBox="1"/>
          <p:nvPr/>
        </p:nvSpPr>
        <p:spPr>
          <a:xfrm>
            <a:off x="838200" y="1355086"/>
            <a:ext cx="10515600" cy="3785652"/>
          </a:xfrm>
          <a:prstGeom prst="rect">
            <a:avLst/>
          </a:prstGeom>
          <a:noFill/>
        </p:spPr>
        <p:txBody>
          <a:bodyPr wrap="square" lIns="91440" tIns="45720" rIns="91440" bIns="45720" rtlCol="0" anchor="t">
            <a:spAutoFit/>
          </a:bodyPr>
          <a:lstStyle/>
          <a:p>
            <a:pPr marL="285750" indent="-285750" fontAlgn="t">
              <a:buFont typeface="Arial" panose="020B0604020202020204" pitchFamily="34" charset="0"/>
              <a:buChar char="•"/>
            </a:pPr>
            <a:endParaRPr lang="en-US" sz="2000" dirty="0">
              <a:latin typeface="Trebuchet MS" panose="020B0703020202090204" pitchFamily="34" charset="0"/>
            </a:endParaRPr>
          </a:p>
          <a:p>
            <a:pPr marL="342900" indent="-342900">
              <a:buFont typeface="Arial" panose="020B0604020202020204" pitchFamily="34" charset="0"/>
              <a:buChar char="•"/>
            </a:pPr>
            <a:r>
              <a:rPr lang="en-US" sz="2000" dirty="0">
                <a:latin typeface="Trebuchet MS" panose="020B0703020202090204" pitchFamily="34" charset="0"/>
              </a:rPr>
              <a:t>The secretory smooth muscle cells are triggered by unknown factors, many are hypothetical. Diabetes and renal disease seem to be most common </a:t>
            </a:r>
          </a:p>
          <a:p>
            <a:pPr marL="342900" indent="-342900">
              <a:buFont typeface="Arial" panose="020B0604020202020204" pitchFamily="34" charset="0"/>
              <a:buChar char="•"/>
            </a:pPr>
            <a:r>
              <a:rPr lang="en-US" sz="2000" dirty="0">
                <a:latin typeface="Trebuchet MS" panose="020B0703020202090204" pitchFamily="34" charset="0"/>
              </a:rPr>
              <a:t>There is theory that these disease lead to the formation of calcification, starting with phenomenon known as calcium dust phosphate formation. This process continuously repeats itself until we see the ever-famous medial calcium. Eventually this turns into osteocytes, osteophytes and bone formation within the medial layer of the vessel. </a:t>
            </a:r>
          </a:p>
          <a:p>
            <a:pPr marL="342900" indent="-342900">
              <a:buFont typeface="Arial" panose="020B0604020202020204" pitchFamily="34" charset="0"/>
              <a:buChar char="•"/>
            </a:pPr>
            <a:r>
              <a:rPr lang="en-US" sz="2000" dirty="0">
                <a:latin typeface="Trebuchet MS" panose="020B0703020202090204" pitchFamily="34" charset="0"/>
              </a:rPr>
              <a:t>The variation in severity of this calcification seems to be consistent with the chronicity of the other comorbidities, hence the lack of use of </a:t>
            </a:r>
            <a:r>
              <a:rPr lang="en-US" sz="2000" dirty="0" err="1">
                <a:latin typeface="Trebuchet MS" panose="020B0703020202090204" pitchFamily="34" charset="0"/>
              </a:rPr>
              <a:t>taxel</a:t>
            </a:r>
            <a:r>
              <a:rPr lang="en-US" sz="2000" dirty="0">
                <a:latin typeface="Trebuchet MS" panose="020B0703020202090204" pitchFamily="34" charset="0"/>
              </a:rPr>
              <a:t> at this point. It has demonstrated in the </a:t>
            </a:r>
            <a:r>
              <a:rPr lang="en-US" sz="2000" dirty="0" err="1">
                <a:latin typeface="Trebuchet MS" panose="020B0703020202090204" pitchFamily="34" charset="0"/>
              </a:rPr>
              <a:t>Debellum</a:t>
            </a:r>
            <a:r>
              <a:rPr lang="en-US" sz="2000" dirty="0">
                <a:latin typeface="Trebuchet MS" panose="020B0703020202090204" pitchFamily="34" charset="0"/>
              </a:rPr>
              <a:t> study that the </a:t>
            </a:r>
            <a:r>
              <a:rPr lang="en-US" sz="2000" dirty="0" err="1">
                <a:latin typeface="Trebuchet MS" panose="020B0703020202090204" pitchFamily="34" charset="0"/>
              </a:rPr>
              <a:t>taxel</a:t>
            </a:r>
            <a:r>
              <a:rPr lang="en-US" sz="2000" dirty="0">
                <a:latin typeface="Trebuchet MS" panose="020B0703020202090204" pitchFamily="34" charset="0"/>
              </a:rPr>
              <a:t> cannot penetrate this type of tissue. </a:t>
            </a:r>
          </a:p>
          <a:p>
            <a:pPr marL="342900" indent="-342900">
              <a:buFont typeface="Arial" panose="020B0604020202020204" pitchFamily="34" charset="0"/>
              <a:buChar char="•"/>
            </a:pPr>
            <a:endParaRPr lang="en-US" sz="2000" dirty="0">
              <a:latin typeface="Trebuchet MS" panose="020B0703020202090204" pitchFamily="34" charset="0"/>
            </a:endParaRPr>
          </a:p>
        </p:txBody>
      </p:sp>
    </p:spTree>
    <p:extLst>
      <p:ext uri="{BB962C8B-B14F-4D97-AF65-F5344CB8AC3E}">
        <p14:creationId xmlns:p14="http://schemas.microsoft.com/office/powerpoint/2010/main" val="3608131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38C99-355B-9A4B-9D07-CD0539FD8097}"/>
              </a:ext>
            </a:extLst>
          </p:cNvPr>
          <p:cNvSpPr>
            <a:spLocks noGrp="1"/>
          </p:cNvSpPr>
          <p:nvPr>
            <p:ph type="title"/>
          </p:nvPr>
        </p:nvSpPr>
        <p:spPr>
          <a:xfrm>
            <a:off x="62144" y="365125"/>
            <a:ext cx="12129855" cy="1325563"/>
          </a:xfrm>
        </p:spPr>
        <p:txBody>
          <a:bodyPr>
            <a:normAutofit/>
          </a:bodyPr>
          <a:lstStyle/>
          <a:p>
            <a:pPr algn="ctr"/>
            <a:r>
              <a:rPr lang="en-US" sz="4000" b="1" dirty="0">
                <a:solidFill>
                  <a:srgbClr val="C01C37"/>
                </a:solidFill>
                <a:latin typeface="Trebuchet MS" panose="020B0703020202090204" pitchFamily="34" charset="0"/>
              </a:rPr>
              <a:t>Possible Solutions &amp; Future Directions - Paclitaxel</a:t>
            </a:r>
            <a:endParaRPr lang="en-US" sz="4000" dirty="0">
              <a:latin typeface="Trebuchet MS" panose="020B0703020202090204" pitchFamily="34" charset="0"/>
            </a:endParaRPr>
          </a:p>
        </p:txBody>
      </p:sp>
      <p:pic>
        <p:nvPicPr>
          <p:cNvPr id="5" name="Content Placeholder 4" descr="A picture containing knife&#10;&#10;Description automatically generated">
            <a:extLst>
              <a:ext uri="{FF2B5EF4-FFF2-40B4-BE49-F238E27FC236}">
                <a16:creationId xmlns:a16="http://schemas.microsoft.com/office/drawing/2014/main" id="{F3024A13-4803-5046-99AB-A1E42F5ABA86}"/>
              </a:ext>
            </a:extLst>
          </p:cNvPr>
          <p:cNvPicPr>
            <a:picLocks noGrp="1" noChangeAspect="1"/>
          </p:cNvPicPr>
          <p:nvPr>
            <p:ph idx="1"/>
          </p:nvPr>
        </p:nvPicPr>
        <p:blipFill>
          <a:blip r:embed="rId2"/>
          <a:stretch>
            <a:fillRect/>
          </a:stretch>
        </p:blipFill>
        <p:spPr>
          <a:xfrm>
            <a:off x="8970988" y="6089515"/>
            <a:ext cx="2382812" cy="403360"/>
          </a:xfrm>
        </p:spPr>
      </p:pic>
      <p:sp>
        <p:nvSpPr>
          <p:cNvPr id="6" name="TextBox 5">
            <a:extLst>
              <a:ext uri="{FF2B5EF4-FFF2-40B4-BE49-F238E27FC236}">
                <a16:creationId xmlns:a16="http://schemas.microsoft.com/office/drawing/2014/main" id="{E48DCE7C-C00D-5D45-91C7-48F9AD4F7E78}"/>
              </a:ext>
            </a:extLst>
          </p:cNvPr>
          <p:cNvSpPr txBox="1"/>
          <p:nvPr/>
        </p:nvSpPr>
        <p:spPr>
          <a:xfrm>
            <a:off x="838200" y="6092765"/>
            <a:ext cx="2382812" cy="400110"/>
          </a:xfrm>
          <a:prstGeom prst="rect">
            <a:avLst/>
          </a:prstGeom>
          <a:noFill/>
        </p:spPr>
        <p:txBody>
          <a:bodyPr wrap="square" rtlCol="0">
            <a:spAutoFit/>
          </a:bodyPr>
          <a:lstStyle/>
          <a:p>
            <a:r>
              <a:rPr lang="en-US" sz="2000" b="1" dirty="0" err="1">
                <a:latin typeface="Bree Serif" panose="02000503040000020004" pitchFamily="2" charset="77"/>
              </a:rPr>
              <a:t>ACVcenters.com</a:t>
            </a:r>
            <a:endParaRPr lang="en-US" sz="2000" b="1" dirty="0">
              <a:latin typeface="Bree Serif" panose="02000503040000020004" pitchFamily="2" charset="77"/>
            </a:endParaRPr>
          </a:p>
        </p:txBody>
      </p:sp>
      <p:sp>
        <p:nvSpPr>
          <p:cNvPr id="7" name="TextBox 6">
            <a:extLst>
              <a:ext uri="{FF2B5EF4-FFF2-40B4-BE49-F238E27FC236}">
                <a16:creationId xmlns:a16="http://schemas.microsoft.com/office/drawing/2014/main" id="{89357AEC-BF77-4C2F-A02C-BCF682635B47}"/>
              </a:ext>
            </a:extLst>
          </p:cNvPr>
          <p:cNvSpPr txBox="1"/>
          <p:nvPr/>
        </p:nvSpPr>
        <p:spPr>
          <a:xfrm>
            <a:off x="838200" y="1355086"/>
            <a:ext cx="10515600" cy="4401205"/>
          </a:xfrm>
          <a:prstGeom prst="rect">
            <a:avLst/>
          </a:prstGeom>
          <a:noFill/>
        </p:spPr>
        <p:txBody>
          <a:bodyPr wrap="square" lIns="91440" tIns="45720" rIns="91440" bIns="45720" rtlCol="0" anchor="t">
            <a:spAutoFit/>
          </a:bodyPr>
          <a:lstStyle/>
          <a:p>
            <a:pPr marL="285750" indent="-285750" fontAlgn="t">
              <a:buFont typeface="Arial" panose="020B0604020202020204" pitchFamily="34" charset="0"/>
              <a:buChar char="•"/>
            </a:pPr>
            <a:endParaRPr lang="en-US" sz="2000" dirty="0">
              <a:latin typeface="Trebuchet MS" panose="020B0703020202090204" pitchFamily="34" charset="0"/>
            </a:endParaRPr>
          </a:p>
          <a:p>
            <a:pPr marL="342900" indent="-342900">
              <a:buFont typeface="Arial" panose="020B0604020202020204" pitchFamily="34" charset="0"/>
              <a:buChar char="•"/>
            </a:pPr>
            <a:r>
              <a:rPr lang="en-US" sz="2000" dirty="0">
                <a:latin typeface="Trebuchet MS" panose="020B0703020202090204" pitchFamily="34" charset="0"/>
              </a:rPr>
              <a:t>The reality is the reality: if you treat these vessels every day, you quickly learn that balloon angioplasty alone is more detrimental than helpful in the treatment of these vessels. </a:t>
            </a:r>
          </a:p>
          <a:p>
            <a:pPr marL="342900" indent="-342900">
              <a:buFont typeface="Arial" panose="020B0604020202020204" pitchFamily="34" charset="0"/>
              <a:buChar char="•"/>
            </a:pPr>
            <a:r>
              <a:rPr lang="en-US" sz="2000" dirty="0">
                <a:latin typeface="Trebuchet MS" panose="020B0703020202090204" pitchFamily="34" charset="0"/>
              </a:rPr>
              <a:t>Atherectomy of various types may alter the medial wall barrier and possibly provide better uptake of the </a:t>
            </a:r>
            <a:r>
              <a:rPr lang="en-US" sz="2000" dirty="0" err="1">
                <a:latin typeface="Trebuchet MS" panose="020B0703020202090204" pitchFamily="34" charset="0"/>
              </a:rPr>
              <a:t>taxel</a:t>
            </a:r>
            <a:r>
              <a:rPr lang="en-US" sz="2000" dirty="0">
                <a:latin typeface="Trebuchet MS" panose="020B0703020202090204" pitchFamily="34" charset="0"/>
              </a:rPr>
              <a:t> into the newly fractured pathways into the </a:t>
            </a:r>
            <a:r>
              <a:rPr lang="en-US" sz="2000" dirty="0" err="1">
                <a:latin typeface="Trebuchet MS" panose="020B0703020202090204" pitchFamily="34" charset="0"/>
              </a:rPr>
              <a:t>subadventitial</a:t>
            </a:r>
            <a:r>
              <a:rPr lang="en-US" sz="2000" dirty="0">
                <a:latin typeface="Trebuchet MS" panose="020B0703020202090204" pitchFamily="34" charset="0"/>
              </a:rPr>
              <a:t> area.</a:t>
            </a:r>
          </a:p>
          <a:p>
            <a:pPr marL="342900" indent="-342900">
              <a:buFont typeface="Arial" panose="020B0604020202020204" pitchFamily="34" charset="0"/>
              <a:buChar char="•"/>
            </a:pPr>
            <a:r>
              <a:rPr lang="en-US" sz="2000" dirty="0">
                <a:latin typeface="Trebuchet MS" panose="020B0703020202090204" pitchFamily="34" charset="0"/>
              </a:rPr>
              <a:t>A method for circumferential barrier penetration with drug delivery on both sides of the barrier wall, this would lead to inhibition of the proliferative smooth muscles cells of the media and inhibit the signal for hyperplasia coming from the </a:t>
            </a:r>
            <a:r>
              <a:rPr lang="en-US" sz="2000" dirty="0" err="1">
                <a:latin typeface="Trebuchet MS" panose="020B0703020202090204" pitchFamily="34" charset="0"/>
              </a:rPr>
              <a:t>subadventitia</a:t>
            </a:r>
            <a:endParaRPr lang="en-US" sz="2000" dirty="0">
              <a:latin typeface="Trebuchet MS" panose="020B0703020202090204" pitchFamily="34" charset="0"/>
            </a:endParaRPr>
          </a:p>
          <a:p>
            <a:pPr marL="342900" indent="-342900">
              <a:buFont typeface="Arial" panose="020B0604020202020204" pitchFamily="34" charset="0"/>
              <a:buChar char="•"/>
            </a:pPr>
            <a:r>
              <a:rPr lang="en-US" sz="2000" dirty="0">
                <a:latin typeface="Trebuchet MS" panose="020B0703020202090204" pitchFamily="34" charset="0"/>
              </a:rPr>
              <a:t>Currently there are devices in research phase that show promise in enhancing delivery of the drug</a:t>
            </a:r>
          </a:p>
          <a:p>
            <a:pPr marL="342900" indent="-342900">
              <a:buFont typeface="Arial" panose="020B0604020202020204" pitchFamily="34" charset="0"/>
              <a:buChar char="•"/>
            </a:pPr>
            <a:r>
              <a:rPr lang="en-US" sz="2000" dirty="0">
                <a:latin typeface="Trebuchet MS" panose="020B0703020202090204" pitchFamily="34" charset="0"/>
              </a:rPr>
              <a:t>If calcium is not present, 1:1 ratio of vessel-to-POBA will provide the best preparation for these vessels prior to drug delivery.</a:t>
            </a:r>
          </a:p>
        </p:txBody>
      </p:sp>
    </p:spTree>
    <p:extLst>
      <p:ext uri="{BB962C8B-B14F-4D97-AF65-F5344CB8AC3E}">
        <p14:creationId xmlns:p14="http://schemas.microsoft.com/office/powerpoint/2010/main" val="2102738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1E1A3EAD-5F88-0946-9601-FDD47DC711DF}"/>
              </a:ext>
            </a:extLst>
          </p:cNvPr>
          <p:cNvPicPr>
            <a:picLocks noChangeAspect="1"/>
          </p:cNvPicPr>
          <p:nvPr/>
        </p:nvPicPr>
        <p:blipFill>
          <a:blip r:embed="rId2"/>
          <a:stretch>
            <a:fillRect/>
          </a:stretch>
        </p:blipFill>
        <p:spPr>
          <a:xfrm>
            <a:off x="0" y="0"/>
            <a:ext cx="12192000" cy="6858000"/>
          </a:xfrm>
          <a:prstGeom prst="rect">
            <a:avLst/>
          </a:prstGeom>
        </p:spPr>
      </p:pic>
      <p:sp>
        <p:nvSpPr>
          <p:cNvPr id="19" name="TextBox 18">
            <a:extLst>
              <a:ext uri="{FF2B5EF4-FFF2-40B4-BE49-F238E27FC236}">
                <a16:creationId xmlns:a16="http://schemas.microsoft.com/office/drawing/2014/main" id="{92466195-45B1-F148-AD5A-A9F503787BE6}"/>
              </a:ext>
            </a:extLst>
          </p:cNvPr>
          <p:cNvSpPr txBox="1"/>
          <p:nvPr/>
        </p:nvSpPr>
        <p:spPr>
          <a:xfrm>
            <a:off x="1332578" y="2452963"/>
            <a:ext cx="7937770" cy="1952073"/>
          </a:xfrm>
          <a:prstGeom prst="rect">
            <a:avLst/>
          </a:prstGeom>
          <a:noFill/>
        </p:spPr>
        <p:txBody>
          <a:bodyPr wrap="square" rtlCol="0">
            <a:spAutoFit/>
          </a:bodyPr>
          <a:lstStyle/>
          <a:p>
            <a:pPr lvl="0" algn="ctr">
              <a:lnSpc>
                <a:spcPct val="150000"/>
              </a:lnSpc>
            </a:pPr>
            <a:r>
              <a:rPr lang="en-US" sz="2800">
                <a:latin typeface="Trebuchet MS"/>
                <a:cs typeface="Trebuchet MS"/>
              </a:rPr>
              <a:t>1525 </a:t>
            </a:r>
            <a:r>
              <a:rPr lang="en-US" sz="2800" dirty="0">
                <a:latin typeface="Trebuchet MS"/>
                <a:cs typeface="Trebuchet MS"/>
              </a:rPr>
              <a:t>East Beltline Ave. SE Suite 101</a:t>
            </a:r>
            <a:br>
              <a:rPr lang="en-US" sz="2800" dirty="0">
                <a:latin typeface="Trebuchet MS"/>
                <a:cs typeface="Trebuchet MS"/>
              </a:rPr>
            </a:br>
            <a:r>
              <a:rPr lang="en-US" sz="2800" dirty="0">
                <a:latin typeface="Trebuchet MS"/>
                <a:cs typeface="Trebuchet MS"/>
              </a:rPr>
              <a:t>Grand Rapids, Michigan 49525</a:t>
            </a:r>
            <a:br>
              <a:rPr lang="en-US" sz="2800" dirty="0">
                <a:latin typeface="Trebuchet MS"/>
                <a:cs typeface="Trebuchet MS"/>
              </a:rPr>
            </a:br>
            <a:r>
              <a:rPr lang="en-US" sz="2800" dirty="0">
                <a:latin typeface="Trebuchet MS"/>
                <a:cs typeface="Trebuchet MS"/>
              </a:rPr>
              <a:t>(o) 616.447.8220 </a:t>
            </a:r>
            <a:r>
              <a:rPr lang="en-US" sz="2800" dirty="0">
                <a:latin typeface="Wingdings"/>
                <a:ea typeface="Wingdings"/>
                <a:cs typeface="Wingdings"/>
                <a:sym typeface="Wingdings"/>
              </a:rPr>
              <a:t></a:t>
            </a:r>
            <a:r>
              <a:rPr lang="en-US" sz="2800" dirty="0">
                <a:latin typeface="Trebuchet MS"/>
                <a:cs typeface="Trebuchet MS"/>
              </a:rPr>
              <a:t> (f) 616.710.8220</a:t>
            </a:r>
          </a:p>
        </p:txBody>
      </p:sp>
      <p:pic>
        <p:nvPicPr>
          <p:cNvPr id="5" name="Content Placeholder 4" descr="A picture containing knife&#10;&#10;Description automatically generated">
            <a:extLst>
              <a:ext uri="{FF2B5EF4-FFF2-40B4-BE49-F238E27FC236}">
                <a16:creationId xmlns:a16="http://schemas.microsoft.com/office/drawing/2014/main" id="{37FBF603-F410-AE4B-831F-912194CB40A5}"/>
              </a:ext>
            </a:extLst>
          </p:cNvPr>
          <p:cNvPicPr>
            <a:picLocks noGrp="1" noChangeAspect="1"/>
          </p:cNvPicPr>
          <p:nvPr>
            <p:ph idx="1"/>
          </p:nvPr>
        </p:nvPicPr>
        <p:blipFill>
          <a:blip r:embed="rId3"/>
          <a:stretch>
            <a:fillRect/>
          </a:stretch>
        </p:blipFill>
        <p:spPr>
          <a:xfrm>
            <a:off x="3228923" y="1303283"/>
            <a:ext cx="4145080" cy="701675"/>
          </a:xfrm>
        </p:spPr>
      </p:pic>
    </p:spTree>
    <p:extLst>
      <p:ext uri="{BB962C8B-B14F-4D97-AF65-F5344CB8AC3E}">
        <p14:creationId xmlns:p14="http://schemas.microsoft.com/office/powerpoint/2010/main" val="35798747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F7692C29802A46BCB200607A9951CF" ma:contentTypeVersion="13" ma:contentTypeDescription="Create a new document." ma:contentTypeScope="" ma:versionID="eb4f298806cefefac9ec1a258d69f041">
  <xsd:schema xmlns:xsd="http://www.w3.org/2001/XMLSchema" xmlns:xs="http://www.w3.org/2001/XMLSchema" xmlns:p="http://schemas.microsoft.com/office/2006/metadata/properties" xmlns:ns2="8a250959-351c-40e2-b146-32f94be44f72" xmlns:ns3="41c039e8-ef77-4fad-b9b5-d05fd83ab697" targetNamespace="http://schemas.microsoft.com/office/2006/metadata/properties" ma:root="true" ma:fieldsID="6098e95b62d1cf4220d6b4b5497538bb" ns2:_="" ns3:_="">
    <xsd:import namespace="8a250959-351c-40e2-b146-32f94be44f72"/>
    <xsd:import namespace="41c039e8-ef77-4fad-b9b5-d05fd83ab69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250959-351c-40e2-b146-32f94be44f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1c039e8-ef77-4fad-b9b5-d05fd83ab69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57883F-0ABD-4ECF-B3E3-1140B3E738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250959-351c-40e2-b146-32f94be44f72"/>
    <ds:schemaRef ds:uri="41c039e8-ef77-4fad-b9b5-d05fd83ab6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FF633FD-2FA5-4E4E-B5E1-0F057B528245}">
  <ds:schemaRefs>
    <ds:schemaRef ds:uri="http://schemas.microsoft.com/office/2006/documentManagement/types"/>
    <ds:schemaRef ds:uri="8a250959-351c-40e2-b146-32f94be44f72"/>
    <ds:schemaRef ds:uri="http://www.w3.org/XML/1998/namespace"/>
    <ds:schemaRef ds:uri="http://purl.org/dc/dcmitype/"/>
    <ds:schemaRef ds:uri="41c039e8-ef77-4fad-b9b5-d05fd83ab697"/>
    <ds:schemaRef ds:uri="http://purl.org/dc/terms/"/>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1FAFB7CE-F5B3-406C-BBF9-8C9F79B700D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332</TotalTime>
  <Words>991</Words>
  <Application>Microsoft Macintosh PowerPoint</Application>
  <PresentationFormat>Widescreen</PresentationFormat>
  <Paragraphs>87</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Bree Serif</vt:lpstr>
      <vt:lpstr>Calibri</vt:lpstr>
      <vt:lpstr>Calibri Light</vt:lpstr>
      <vt:lpstr>Trebuchet MS</vt:lpstr>
      <vt:lpstr>Trebuchet MS,Bold</vt:lpstr>
      <vt:lpstr>Wingdings</vt:lpstr>
      <vt:lpstr>Office Theme</vt:lpstr>
      <vt:lpstr>PowerPoint Presentation</vt:lpstr>
      <vt:lpstr>16-06009 PROXIMAL POSTERIOR TIBIAL 21-22 CM: PROXIMAL CONTROL</vt:lpstr>
      <vt:lpstr>16-06009 PROXIMAL POSTERIOR TIBIAL 22-25 CM: ATHERECTOMY+PTA</vt:lpstr>
      <vt:lpstr>16-06009 PROXIMAL POSTERIOR TIBIAL 25-28 CM: PTA ONLY</vt:lpstr>
      <vt:lpstr>Statement of Problem - Paclitaxel</vt:lpstr>
      <vt:lpstr>Statement of Problem - Paclitaxel</vt:lpstr>
      <vt:lpstr>Gaps in Knowledge - Paclitaxel</vt:lpstr>
      <vt:lpstr>Gaps in Knowledge - Paclitaxel</vt:lpstr>
      <vt:lpstr>Possible Solutions &amp; Future Directions - Paclitaxel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Hunter Zuk</dc:creator>
  <cp:lastModifiedBy>Jihad Mustapha</cp:lastModifiedBy>
  <cp:revision>83</cp:revision>
  <cp:lastPrinted>2022-01-28T13:10:15Z</cp:lastPrinted>
  <dcterms:created xsi:type="dcterms:W3CDTF">2020-05-19T14:09:45Z</dcterms:created>
  <dcterms:modified xsi:type="dcterms:W3CDTF">2022-01-31T14:45:55Z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0x01010094F7692C29802A46BCB200607A9951CF</vt:lpwstr>
  </property>
  <property fmtid="{D5CDD505-2E9C-101B-9397-08002B2CF9AE}" pid="3" name="Order">
    <vt:r8>9724200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ies>
</file>