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98" r:id="rId5"/>
    <p:sldId id="299" r:id="rId6"/>
    <p:sldId id="258" r:id="rId7"/>
    <p:sldId id="297" r:id="rId8"/>
    <p:sldId id="296" r:id="rId9"/>
    <p:sldId id="261" r:id="rId10"/>
    <p:sldId id="264" r:id="rId11"/>
    <p:sldId id="262" r:id="rId12"/>
    <p:sldId id="263" r:id="rId13"/>
    <p:sldId id="265" r:id="rId14"/>
    <p:sldId id="266" r:id="rId15"/>
    <p:sldId id="300" r:id="rId16"/>
    <p:sldId id="301" r:id="rId17"/>
    <p:sldId id="259" r:id="rId18"/>
    <p:sldId id="306" r:id="rId19"/>
    <p:sldId id="289" r:id="rId20"/>
    <p:sldId id="290" r:id="rId21"/>
    <p:sldId id="291" r:id="rId22"/>
    <p:sldId id="277" r:id="rId23"/>
    <p:sldId id="295" r:id="rId24"/>
    <p:sldId id="272" r:id="rId25"/>
    <p:sldId id="260" r:id="rId26"/>
    <p:sldId id="305" r:id="rId27"/>
    <p:sldId id="26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3F6AC7-F7F4-459B-B01B-2BDEAF2E6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89DEFDE-C500-4524-85F0-78FEB1B65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42CCE01-0213-4FEC-9880-2703D3C63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B0A161F-B72E-4510-84AF-4936498A4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8EB293-0E8F-4B9B-BEEF-CC51DB6F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9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D35BB3-67BB-40A6-9D79-32A1864A7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B1033B-D9B7-4F72-9737-C3DCC982F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BA9EC47-A636-45E3-AAF1-135EF081D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78F5BC-608F-4890-A5D3-7CD45500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1CAC789-73CE-4FCE-BB2B-75F8A0A7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81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734937-4614-461A-AD62-DCDAA673D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350E0B4-198D-406A-B216-DD9AC2EDF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0E177E2-655B-48B6-BB39-08FE507D1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82FAC8D-92F0-442F-9F91-13B2ED52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790480A-4F76-42DE-8862-6A605689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0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305517-3E80-4143-B1BF-87EAA51FB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849A51-C587-44A0-B956-6B015893B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F7BB13-B6DA-4BD0-8AAA-65C10C568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5F13579-6D94-4F9B-9297-9C887CF1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9CEFA9B-407B-4994-999E-9BBC6BE07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52A1DE7-FF4C-46D4-ABFE-62A35A26D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80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8873B0-05FA-4D02-A207-597D79E19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7782F05-3BC9-4DDA-9A32-AA6F30562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76CAD85-4320-4291-ADC9-39CB3495C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21BA47F-B5E4-4A5F-B1ED-E94F05CD5C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2D398D2-25D1-42DA-8CB9-4DCECF73B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256116C-223F-49EB-9681-323BA4BAF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DB4A36F-5E57-4435-8007-EB1A1C086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E2D0940-BBC8-46FA-B1A1-D06C7518C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05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F5E7C0-3878-43B7-8B0F-D791D3C9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65A8241-89A9-46E2-8CB4-69D25CC5F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2B79368-7FC8-4AB6-976F-2A8DA1437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1E94BA-C694-4ACF-AB1C-578964ED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AB130ED-E07E-4183-B603-05AC2C9AD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FDC268B-A4E3-4AC9-81A7-12BF77819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2B33459-3A7F-47CF-987F-449E8BAC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4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6D2D6A-FB94-4CF7-9F18-CD892D80D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400C33C-EAC3-4949-A135-49EA0D520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318AC29-7F08-4E4F-A6C5-0E2C73E07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93347CC-B2CF-477F-BF72-5CD522F55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C6D2FEF-F198-4D40-8F28-DC912809B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E065612-CE46-4C9D-851A-BC8FCF57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2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EF3DDA-2355-438C-B8C2-20043448B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B53235A-1A47-4BC4-9623-2F9E231D8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67AA5E9-9458-440B-831B-29B48D3A2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EB8B950-66F6-467D-A01A-67D53FCBE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2D0318D-D567-4633-A57E-87B1BC78B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6573A20-ADC7-45F8-A509-CDE18D2F3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98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F2C6D8-6FD1-4B71-A97F-C8D9DCCE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EE40B44-E0C6-4D39-985D-037983DE5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CF52E46-E61E-411E-A22F-B001430A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04C428E-D656-4BC1-9936-A62A5535B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AD0ECA2-07B3-4DC8-AEB4-D7C4B758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6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2EA46EC-9B24-4427-9F22-4D4383BBA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0DE912B-E97D-4ABB-A0AD-89A082053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3EF032F-0E6B-40A5-AB18-2027EC987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0FFEEF8-8004-4F40-B37B-7CCFC2584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A2A0A3-8649-4980-80EC-E8C1B44C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9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053AD31-C83D-4B14-BF83-B3962DCD6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EB92F07-993A-4588-A3EB-1E6D80D33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29649F-9874-417E-888C-F8FC292B1C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CD61A-C547-4A3D-BBEF-297A9EF1647D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25AE19-8B73-4FDF-AC2C-986745391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63D85B1-FE46-495C-A012-9164A0334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1352C-D442-4293-891C-5DA0D8FE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0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24E143-1F81-4608-B3A0-B56864415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805" y="879565"/>
            <a:ext cx="11164389" cy="1437323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Circulatory </a:t>
            </a:r>
            <a:r>
              <a:rPr lang="en-US" dirty="0" smtClean="0"/>
              <a:t>Support </a:t>
            </a:r>
            <a:r>
              <a:rPr lang="en-US" dirty="0"/>
              <a:t>for </a:t>
            </a:r>
            <a:r>
              <a:rPr lang="en-US" dirty="0" smtClean="0"/>
              <a:t>High Risk </a:t>
            </a:r>
            <a:r>
              <a:rPr lang="en-US" dirty="0" smtClean="0"/>
              <a:t>PCI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IAGS 2022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D5008AA-31B2-4C25-A913-871905F233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Tarek Helmy, M, FACC, FSCAI</a:t>
            </a:r>
          </a:p>
          <a:p>
            <a:r>
              <a:rPr lang="en-US" dirty="0" smtClean="0"/>
              <a:t>Professor of Medicine</a:t>
            </a:r>
          </a:p>
          <a:p>
            <a:r>
              <a:rPr lang="en-US" dirty="0" smtClean="0"/>
              <a:t>Chief of Division of Cardiology</a:t>
            </a:r>
          </a:p>
          <a:p>
            <a:r>
              <a:rPr lang="en-US" dirty="0" smtClean="0"/>
              <a:t>Co-director of Heart and Vascular Institute</a:t>
            </a:r>
          </a:p>
          <a:p>
            <a:r>
              <a:rPr lang="en-US" dirty="0" err="1" smtClean="0"/>
              <a:t>Ochsner</a:t>
            </a:r>
            <a:r>
              <a:rPr lang="en-US" dirty="0" smtClean="0"/>
              <a:t>-LSU Health Center-Shreveport 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32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D99161-564C-4373-884A-5C9574011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">
            <a:hlinkClick r:id="" action="ppaction://media"/>
            <a:extLst>
              <a:ext uri="{FF2B5EF4-FFF2-40B4-BE49-F238E27FC236}">
                <a16:creationId xmlns="" xmlns:a16="http://schemas.microsoft.com/office/drawing/2014/main" id="{A94B6604-1432-4713-ABD8-CB8D15F5EBC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0215" y="0"/>
            <a:ext cx="9311584" cy="6853667"/>
          </a:xfrm>
        </p:spPr>
      </p:pic>
    </p:spTree>
    <p:extLst>
      <p:ext uri="{BB962C8B-B14F-4D97-AF65-F5344CB8AC3E}">
        <p14:creationId xmlns:p14="http://schemas.microsoft.com/office/powerpoint/2010/main" val="111496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4865BA-6E25-4C35-A4F0-DE2C78A2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points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BBA8FAB-56BB-4F29-B046-B68D9D461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need it ?</a:t>
            </a:r>
          </a:p>
          <a:p>
            <a:r>
              <a:rPr lang="en-US" dirty="0" smtClean="0"/>
              <a:t>Which Circulatory </a:t>
            </a:r>
            <a:r>
              <a:rPr lang="en-US" dirty="0"/>
              <a:t>support 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/>
              <a:t>IABP</a:t>
            </a:r>
          </a:p>
          <a:p>
            <a:pPr lvl="1"/>
            <a:r>
              <a:rPr lang="en-US" dirty="0" err="1" smtClean="0"/>
              <a:t>Impella</a:t>
            </a:r>
            <a:endParaRPr lang="en-US" dirty="0"/>
          </a:p>
          <a:p>
            <a:r>
              <a:rPr lang="en-US" dirty="0"/>
              <a:t>What is considered high risk PCI?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What are the barriers?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484FAD-158B-447C-AB30-0A659EBEF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BCIS-1 Trial  </a:t>
            </a:r>
            <a:r>
              <a:rPr lang="en-US" sz="2800" dirty="0"/>
              <a:t>301 Pts with mean LVEF23 , Jeopardy score 8-12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6D478BA9-F48F-439D-A581-A4D573DB7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373" y="2131446"/>
            <a:ext cx="6267450" cy="3590925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DE04A26-B113-4A21-9A3D-C913F6C64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0" y="2131446"/>
            <a:ext cx="3009900" cy="3762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AEBAE63-CE5C-4DF1-82AF-A807CE56955E}"/>
              </a:ext>
            </a:extLst>
          </p:cNvPr>
          <p:cNvSpPr txBox="1"/>
          <p:nvPr/>
        </p:nvSpPr>
        <p:spPr>
          <a:xfrm>
            <a:off x="4161453" y="6587412"/>
            <a:ext cx="406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Perera et al, JAMA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7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67CC3148-EEF5-42AA-97A6-5B2FB5E78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447" y="484100"/>
            <a:ext cx="9997440" cy="5897107"/>
          </a:xfrm>
        </p:spPr>
      </p:pic>
    </p:spTree>
    <p:extLst>
      <p:ext uri="{BB962C8B-B14F-4D97-AF65-F5344CB8AC3E}">
        <p14:creationId xmlns:p14="http://schemas.microsoft.com/office/powerpoint/2010/main" val="2468357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EB81E6-418C-41CE-AD3E-69C86EC4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730D747E-113D-49C4-A5AF-797BB2842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321" y="427838"/>
            <a:ext cx="10206446" cy="6043979"/>
          </a:xfrm>
        </p:spPr>
      </p:pic>
    </p:spTree>
    <p:extLst>
      <p:ext uri="{BB962C8B-B14F-4D97-AF65-F5344CB8AC3E}">
        <p14:creationId xmlns:p14="http://schemas.microsoft.com/office/powerpoint/2010/main" val="31095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AB47A482-3965-4A7B-972F-6D9A7DD802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4359" y="2253184"/>
            <a:ext cx="9358603" cy="4604816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493AA11-DB7C-46EB-896F-0BB5D8196D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580"/>
          <a:stretch/>
        </p:blipFill>
        <p:spPr>
          <a:xfrm>
            <a:off x="2134767" y="83876"/>
            <a:ext cx="6715125" cy="1888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C9BF40-D6F3-42DA-B835-9B596196D354}"/>
              </a:ext>
            </a:extLst>
          </p:cNvPr>
          <p:cNvSpPr txBox="1"/>
          <p:nvPr/>
        </p:nvSpPr>
        <p:spPr>
          <a:xfrm>
            <a:off x="9797143" y="1212980"/>
            <a:ext cx="167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Circ 2012</a:t>
            </a:r>
          </a:p>
        </p:txBody>
      </p:sp>
    </p:spTree>
    <p:extLst>
      <p:ext uri="{BB962C8B-B14F-4D97-AF65-F5344CB8AC3E}">
        <p14:creationId xmlns:p14="http://schemas.microsoft.com/office/powerpoint/2010/main" val="307338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9FF3CD-DCAB-47D1-A44B-4D6BF002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204" y="-148058"/>
            <a:ext cx="10515600" cy="1323715"/>
          </a:xfrm>
        </p:spPr>
        <p:txBody>
          <a:bodyPr/>
          <a:lstStyle/>
          <a:p>
            <a:r>
              <a:rPr lang="en-US" dirty="0"/>
              <a:t>PROTECT II: </a:t>
            </a:r>
            <a:br>
              <a:rPr lang="en-US" dirty="0"/>
            </a:br>
            <a:r>
              <a:rPr lang="en-US" sz="2800" dirty="0"/>
              <a:t>intention to treat                         per protocol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60BA549-9CE5-468C-9AEB-E26274456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3021" y="1036807"/>
            <a:ext cx="9861276" cy="5821194"/>
          </a:xfrm>
        </p:spPr>
      </p:pic>
    </p:spTree>
    <p:extLst>
      <p:ext uri="{BB962C8B-B14F-4D97-AF65-F5344CB8AC3E}">
        <p14:creationId xmlns:p14="http://schemas.microsoft.com/office/powerpoint/2010/main" val="307845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7FEA7F-B06A-4544-AE75-00B71CDED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96243A3-C877-456D-A788-2FD5297515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363" y="1015068"/>
            <a:ext cx="5550817" cy="5161895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EEB762F-98F7-4158-A33A-E2638AD81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85863"/>
            <a:ext cx="5725836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7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C89240-014D-4113-83D0-787AD3D84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40C54CF-BBF7-4EA2-A2FB-0505B88CA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142" y="302004"/>
            <a:ext cx="10686178" cy="5874959"/>
          </a:xfrm>
        </p:spPr>
      </p:pic>
    </p:spTree>
    <p:extLst>
      <p:ext uri="{BB962C8B-B14F-4D97-AF65-F5344CB8AC3E}">
        <p14:creationId xmlns:p14="http://schemas.microsoft.com/office/powerpoint/2010/main" val="368343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57C615-CA54-4EF8-9A11-4E9CEACA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EC07D29E-3C84-4DC0-8E77-AB299A56FA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86" y="461554"/>
            <a:ext cx="10968695" cy="5715410"/>
          </a:xfrm>
        </p:spPr>
      </p:pic>
    </p:spTree>
    <p:extLst>
      <p:ext uri="{BB962C8B-B14F-4D97-AF65-F5344CB8AC3E}">
        <p14:creationId xmlns:p14="http://schemas.microsoft.com/office/powerpoint/2010/main" val="117124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79C109-5307-4234-A803-23578A9DD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793ED3CF-DDF3-422A-A19C-EEC061CB9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986554" cy="5850179"/>
          </a:xfrm>
        </p:spPr>
      </p:pic>
    </p:spTree>
    <p:extLst>
      <p:ext uri="{BB962C8B-B14F-4D97-AF65-F5344CB8AC3E}">
        <p14:creationId xmlns:p14="http://schemas.microsoft.com/office/powerpoint/2010/main" val="201383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5686D4-6663-4CC1-8455-91C6FF81B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C25BA73-2FFE-4A9A-A9E3-2BF44B0AF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374" y="365125"/>
            <a:ext cx="9821252" cy="6235261"/>
          </a:xfrm>
        </p:spPr>
      </p:pic>
    </p:spTree>
    <p:extLst>
      <p:ext uri="{BB962C8B-B14F-4D97-AF65-F5344CB8AC3E}">
        <p14:creationId xmlns:p14="http://schemas.microsoft.com/office/powerpoint/2010/main" val="11475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F87591-3825-4F1C-B0C1-F672C263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BEA2254D-3BF6-4514-A6C6-13B65C9DE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9687" y="474700"/>
            <a:ext cx="10834958" cy="5702263"/>
          </a:xfrm>
        </p:spPr>
      </p:pic>
    </p:spTree>
    <p:extLst>
      <p:ext uri="{BB962C8B-B14F-4D97-AF65-F5344CB8AC3E}">
        <p14:creationId xmlns:p14="http://schemas.microsoft.com/office/powerpoint/2010/main" val="128341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F0F72B-CAF8-4D7B-BF0D-7EB7BCAC5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901D11D-9D14-4071-AAA9-8E6D40880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80"/>
          <a:stretch/>
        </p:blipFill>
        <p:spPr>
          <a:xfrm>
            <a:off x="838200" y="365126"/>
            <a:ext cx="10909239" cy="5989022"/>
          </a:xfrm>
        </p:spPr>
      </p:pic>
    </p:spTree>
    <p:extLst>
      <p:ext uri="{BB962C8B-B14F-4D97-AF65-F5344CB8AC3E}">
        <p14:creationId xmlns:p14="http://schemas.microsoft.com/office/powerpoint/2010/main" val="135830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D10243-E69D-4112-B0C2-7AC39253B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94" y="31885"/>
            <a:ext cx="10515600" cy="583071"/>
          </a:xfrm>
        </p:spPr>
        <p:txBody>
          <a:bodyPr>
            <a:normAutofit fontScale="90000"/>
          </a:bodyPr>
          <a:lstStyle/>
          <a:p>
            <a:r>
              <a:rPr lang="en-US" dirty="0"/>
              <a:t>NIS data base: </a:t>
            </a:r>
            <a:r>
              <a:rPr lang="en-US" dirty="0" err="1"/>
              <a:t>Impella</a:t>
            </a:r>
            <a:r>
              <a:rPr lang="en-US" dirty="0"/>
              <a:t> vs ECMO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B0CA1955-5526-4964-A4C2-80862D354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3699" y="1147665"/>
            <a:ext cx="6938301" cy="4310743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F16A3B-6051-44F6-AFF0-A58D24C53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1560"/>
            <a:ext cx="5085233" cy="38176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9887995-9AD1-43F0-8BED-FBE8AC772554}"/>
              </a:ext>
            </a:extLst>
          </p:cNvPr>
          <p:cNvSpPr txBox="1"/>
          <p:nvPr/>
        </p:nvSpPr>
        <p:spPr>
          <a:xfrm>
            <a:off x="7483151" y="6102220"/>
            <a:ext cx="4236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Lemor</a:t>
            </a:r>
            <a:r>
              <a:rPr lang="en-US" dirty="0"/>
              <a:t> et al, CRM 2020</a:t>
            </a:r>
          </a:p>
        </p:txBody>
      </p:sp>
    </p:spTree>
    <p:extLst>
      <p:ext uri="{BB962C8B-B14F-4D97-AF65-F5344CB8AC3E}">
        <p14:creationId xmlns:p14="http://schemas.microsoft.com/office/powerpoint/2010/main" val="273346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D79A73-1602-4B48-9631-B6BC4C2A4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9783"/>
            <a:ext cx="2331341" cy="297348"/>
          </a:xfrm>
        </p:spPr>
        <p:txBody>
          <a:bodyPr>
            <a:normAutofit fontScale="90000"/>
          </a:bodyPr>
          <a:lstStyle/>
          <a:p>
            <a:r>
              <a:rPr lang="en-US" dirty="0"/>
              <a:t>Who will benefit 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C3FC6911-A541-4DA6-82E0-D60A35338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339" y="1427585"/>
            <a:ext cx="9369249" cy="5497675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BAE8F9F-4D05-4E19-B7C7-76CDBA751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368" y="111967"/>
            <a:ext cx="8014997" cy="12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0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Familiarity and comfort</a:t>
            </a:r>
          </a:p>
          <a:p>
            <a:endParaRPr lang="en-US" dirty="0"/>
          </a:p>
          <a:p>
            <a:r>
              <a:rPr lang="en-US" dirty="0" smtClean="0"/>
              <a:t>Complication rates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7D9FC8-DAE9-49F3-9742-FCEA4DE5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3">
            <a:hlinkClick r:id="" action="ppaction://media"/>
            <a:extLst>
              <a:ext uri="{FF2B5EF4-FFF2-40B4-BE49-F238E27FC236}">
                <a16:creationId xmlns="" xmlns:a16="http://schemas.microsoft.com/office/drawing/2014/main" id="{6791402D-8C7F-408B-9D8C-89CEAE33318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3879" y="-19704"/>
            <a:ext cx="9344241" cy="6877704"/>
          </a:xfrm>
        </p:spPr>
      </p:pic>
    </p:spTree>
    <p:extLst>
      <p:ext uri="{BB962C8B-B14F-4D97-AF65-F5344CB8AC3E}">
        <p14:creationId xmlns:p14="http://schemas.microsoft.com/office/powerpoint/2010/main" val="11453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9F0881-A462-4F5B-A47E-CA0FB9077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4">
            <a:hlinkClick r:id="" action="ppaction://media"/>
            <a:extLst>
              <a:ext uri="{FF2B5EF4-FFF2-40B4-BE49-F238E27FC236}">
                <a16:creationId xmlns="" xmlns:a16="http://schemas.microsoft.com/office/drawing/2014/main" id="{A49CA20A-BFB2-470C-BF66-233DC00F78F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79535" y="644434"/>
            <a:ext cx="7516650" cy="5532529"/>
          </a:xfrm>
        </p:spPr>
      </p:pic>
    </p:spTree>
    <p:extLst>
      <p:ext uri="{BB962C8B-B14F-4D97-AF65-F5344CB8AC3E}">
        <p14:creationId xmlns:p14="http://schemas.microsoft.com/office/powerpoint/2010/main" val="55372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D5E01A-6102-486B-B894-F33A1034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5">
            <a:hlinkClick r:id="" action="ppaction://media"/>
            <a:extLst>
              <a:ext uri="{FF2B5EF4-FFF2-40B4-BE49-F238E27FC236}">
                <a16:creationId xmlns="" xmlns:a16="http://schemas.microsoft.com/office/drawing/2014/main" id="{490E7617-CF99-4C94-AE77-13E7F350E52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40075" y="1825625"/>
            <a:ext cx="5911850" cy="4351338"/>
          </a:xfrm>
        </p:spPr>
      </p:pic>
    </p:spTree>
    <p:extLst>
      <p:ext uri="{BB962C8B-B14F-4D97-AF65-F5344CB8AC3E}">
        <p14:creationId xmlns:p14="http://schemas.microsoft.com/office/powerpoint/2010/main" val="287462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7684FB-30AB-4A66-8FDB-F2B90E50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indoor&#10;&#10;Description automatically generated">
            <a:extLst>
              <a:ext uri="{FF2B5EF4-FFF2-40B4-BE49-F238E27FC236}">
                <a16:creationId xmlns="" xmlns:a16="http://schemas.microsoft.com/office/drawing/2014/main" id="{DB447B4C-DB0C-4BA1-BC01-CB0AB9D7C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647" y="1825625"/>
            <a:ext cx="4526706" cy="4351338"/>
          </a:xfrm>
        </p:spPr>
      </p:pic>
    </p:spTree>
    <p:extLst>
      <p:ext uri="{BB962C8B-B14F-4D97-AF65-F5344CB8AC3E}">
        <p14:creationId xmlns:p14="http://schemas.microsoft.com/office/powerpoint/2010/main" val="21060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269817-D7D5-4371-BB9D-F3869577C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0">
            <a:hlinkClick r:id="" action="ppaction://media"/>
            <a:extLst>
              <a:ext uri="{FF2B5EF4-FFF2-40B4-BE49-F238E27FC236}">
                <a16:creationId xmlns="" xmlns:a16="http://schemas.microsoft.com/office/drawing/2014/main" id="{906067A9-C6CD-497E-A6DF-97E1A5FFA3A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40075" y="1825625"/>
            <a:ext cx="5911850" cy="4351338"/>
          </a:xfrm>
        </p:spPr>
      </p:pic>
    </p:spTree>
    <p:extLst>
      <p:ext uri="{BB962C8B-B14F-4D97-AF65-F5344CB8AC3E}">
        <p14:creationId xmlns:p14="http://schemas.microsoft.com/office/powerpoint/2010/main" val="55666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BDBC7F-F7FA-426B-A18E-47E7BC1EE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3">
            <a:hlinkClick r:id="" action="ppaction://media"/>
            <a:extLst>
              <a:ext uri="{FF2B5EF4-FFF2-40B4-BE49-F238E27FC236}">
                <a16:creationId xmlns="" xmlns:a16="http://schemas.microsoft.com/office/drawing/2014/main" id="{C47C0CCB-94D8-4050-A99B-17BB4C426DA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90652" y="616544"/>
            <a:ext cx="6653348" cy="5560419"/>
          </a:xfrm>
        </p:spPr>
      </p:pic>
    </p:spTree>
    <p:extLst>
      <p:ext uri="{BB962C8B-B14F-4D97-AF65-F5344CB8AC3E}">
        <p14:creationId xmlns:p14="http://schemas.microsoft.com/office/powerpoint/2010/main" val="297283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6CD527-3900-49F8-9DDB-0D30FF3E0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FE32FE4-3DB4-4DFA-81C1-FBA0D02FD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4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59726" y="485049"/>
            <a:ext cx="6844937" cy="5895703"/>
          </a:xfrm>
        </p:spPr>
      </p:pic>
    </p:spTree>
    <p:extLst>
      <p:ext uri="{BB962C8B-B14F-4D97-AF65-F5344CB8AC3E}">
        <p14:creationId xmlns:p14="http://schemas.microsoft.com/office/powerpoint/2010/main" val="344011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37F4FB-6229-404D-95E5-39EF91043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F963DA-8C12-4C4C-9F29-DFE7CCD5E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76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20033</TotalTime>
  <Words>97</Words>
  <Application>Microsoft Office PowerPoint</Application>
  <PresentationFormat>Widescreen</PresentationFormat>
  <Paragraphs>27</Paragraphs>
  <Slides>27</Slides>
  <Notes>0</Notes>
  <HiddenSlides>4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 Circulatory Support for High Risk PCI IAGS 2022</vt:lpstr>
      <vt:lpstr>PowerPoint Presentation</vt:lpstr>
      <vt:lpstr>Discussion points</vt:lpstr>
      <vt:lpstr>BCIS-1 Trial  301 Pts with mean LVEF23 , Jeopardy score 8-12 </vt:lpstr>
      <vt:lpstr>PowerPoint Presentation</vt:lpstr>
      <vt:lpstr>PowerPoint Presentation</vt:lpstr>
      <vt:lpstr>PowerPoint Presentation</vt:lpstr>
      <vt:lpstr>PROTECT II:  intention to treat                         per protocol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NIS data base: Impella vs ECMO</vt:lpstr>
      <vt:lpstr>Who will benefit ? </vt:lpstr>
      <vt:lpstr>Barriers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Complications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IAGS 2022 Circulatory support for PCI</dc:title>
  <dc:creator>Helmy, Tarek</dc:creator>
  <cp:lastModifiedBy>Tarek Helmy</cp:lastModifiedBy>
  <cp:revision>17</cp:revision>
  <dcterms:created xsi:type="dcterms:W3CDTF">2022-01-13T18:41:23Z</dcterms:created>
  <dcterms:modified xsi:type="dcterms:W3CDTF">2022-02-02T02:39:27Z</dcterms:modified>
</cp:coreProperties>
</file>