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79" r:id="rId4"/>
    <p:sldMasterId id="2147483681" r:id="rId5"/>
    <p:sldMasterId id="2147483695" r:id="rId6"/>
    <p:sldMasterId id="2147483705" r:id="rId7"/>
    <p:sldMasterId id="2147483708" r:id="rId8"/>
  </p:sldMasterIdLst>
  <p:notesMasterIdLst>
    <p:notesMasterId r:id="rId24"/>
  </p:notesMasterIdLst>
  <p:sldIdLst>
    <p:sldId id="256" r:id="rId9"/>
    <p:sldId id="358" r:id="rId10"/>
    <p:sldId id="2418" r:id="rId11"/>
    <p:sldId id="5795" r:id="rId12"/>
    <p:sldId id="5814" r:id="rId13"/>
    <p:sldId id="5822" r:id="rId14"/>
    <p:sldId id="257" r:id="rId15"/>
    <p:sldId id="5750" r:id="rId16"/>
    <p:sldId id="5827" r:id="rId17"/>
    <p:sldId id="5826" r:id="rId18"/>
    <p:sldId id="5828" r:id="rId19"/>
    <p:sldId id="2376" r:id="rId20"/>
    <p:sldId id="5791" r:id="rId21"/>
    <p:sldId id="5821" r:id="rId22"/>
    <p:sldId id="23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CD2D7-CC0E-48FC-83FF-548188E9307D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E9F96-81CB-401E-84ED-3E714672D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21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92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E678BB-763C-40DF-B781-F9D40CCA79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pitchFamily="-111" charset="-128"/>
                <a:cs typeface="+mn-cs"/>
              </a:rPr>
              <a:pPr marL="0" marR="0" lvl="0" indent="0" algn="r" defTabSz="9192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60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92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E678BB-763C-40DF-B781-F9D40CCA79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pitchFamily="-111" charset="-128"/>
                <a:cs typeface="+mn-cs"/>
              </a:rPr>
              <a:pPr marL="0" marR="0" lvl="0" indent="0" algn="r" defTabSz="9192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41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Google Shape;194;g6d3ace3f3c_0_0:notes">
            <a:extLst>
              <a:ext uri="{FF2B5EF4-FFF2-40B4-BE49-F238E27FC236}">
                <a16:creationId xmlns:a16="http://schemas.microsoft.com/office/drawing/2014/main" id="{136788A4-7880-4D49-95BF-2B453C5E23E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417513" y="698500"/>
            <a:ext cx="6218237" cy="34988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474115" name="Google Shape;195;g6d3ace3f3c_0_0:notes">
            <a:extLst>
              <a:ext uri="{FF2B5EF4-FFF2-40B4-BE49-F238E27FC236}">
                <a16:creationId xmlns:a16="http://schemas.microsoft.com/office/drawing/2014/main" id="{BEAE17F2-6C42-4A93-BBAB-0BA3B295894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39800" y="4430713"/>
            <a:ext cx="5172075" cy="4198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96" tIns="46785" rIns="93596" bIns="46785"/>
          <a:lstStyle/>
          <a:p>
            <a:pPr marL="288925" indent="-288925">
              <a:lnSpc>
                <a:spcPct val="200000"/>
              </a:lnSpc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Google Shape;194;g6d3ace3f3c_0_0:notes">
            <a:extLst>
              <a:ext uri="{FF2B5EF4-FFF2-40B4-BE49-F238E27FC236}">
                <a16:creationId xmlns:a16="http://schemas.microsoft.com/office/drawing/2014/main" id="{ABEBFA89-836E-42C7-924E-86136C363F1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417513" y="698500"/>
            <a:ext cx="6218237" cy="349885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505859" name="Google Shape;195;g6d3ace3f3c_0_0:notes">
            <a:extLst>
              <a:ext uri="{FF2B5EF4-FFF2-40B4-BE49-F238E27FC236}">
                <a16:creationId xmlns:a16="http://schemas.microsoft.com/office/drawing/2014/main" id="{98387859-8267-47F1-B4C1-BF7CC21D710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39800" y="4430713"/>
            <a:ext cx="5172075" cy="4198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96" tIns="46785" rIns="93596" bIns="46785"/>
          <a:lstStyle/>
          <a:p>
            <a:pPr marL="288925" indent="-288925">
              <a:lnSpc>
                <a:spcPct val="200000"/>
              </a:lnSpc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92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E678BB-763C-40DF-B781-F9D40CCA79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pitchFamily="-111" charset="-128"/>
                <a:cs typeface="+mn-cs"/>
              </a:rPr>
              <a:pPr marL="0" marR="0" lvl="0" indent="0" algn="r" defTabSz="9192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18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C5066-722E-4B26-9DDF-C785A60A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60F90-7603-4898-982B-9C43E3BBC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13804-0DA2-4A6E-88C3-C6D0BA9F8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C3200-32B0-4F13-B77E-4061F920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076F5-D30B-43B2-9E5F-827557684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5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94C5-0668-419A-9969-E1A1E242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DC6A9-74EB-4047-8D93-D96B13A78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8218C-9F42-4422-9520-422C3DD98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5B155-B8C1-4608-A3E4-D32D8375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5E23B-F6D7-4B4F-A60A-151434AAF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0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589A-2694-476B-A415-C09023D08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63707-E264-4364-A6D6-FA316DF72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862B5-A9B9-4F51-942B-70C824ECB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B4592-70D3-4272-8BB8-002F26530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A600E-02A3-4623-A881-EAE397FD6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5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A66D-6379-4D16-BCB0-6F168CA2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5587D-F88D-43BF-A335-2382EB7DB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061C6-C61E-4BC1-A399-E3489D120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0780A-5091-4141-8B30-0720D165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02EEF-1C25-4BD9-BDDB-A2BC0ADE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F10F5-9CD9-4DA9-AC4B-FCA77B549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96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8C74-D2F8-45CC-A4A9-5597B6A82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472DA-2BCD-4338-9DC9-6DE593BA0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C94847-F297-4465-8840-91B63291A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D5C075-55A6-4148-938A-47292A995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84F52D-523B-44D3-8F9D-16099A344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F6886-BDDD-42C8-B217-66BFF0AD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D30FD4-C571-4EBE-A656-8261BED8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0566F-4D78-4AA6-A897-B2CF5D629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5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03E7B-5607-4BFF-AEF5-7E058437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09894-6529-4534-8695-5635CF16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2AAE6-6C81-4C9D-B00E-E5D27080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33267-6D61-4815-9137-CD69B2B01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4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CDA344-C70F-4A66-96A3-BD024996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F6E112-5F4E-4105-81B5-731FD031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3BE62-0A73-412B-BE54-4088506D4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F9E0-6F6B-4236-9B30-404A52EE4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C21C9-0A2D-428E-909A-9DE98B678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F7D8B-58B4-4632-A92F-0C65ADD07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50AB6-247C-449A-9D03-8F25DF84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2ADA3-47E0-4C83-B528-4B36AD32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687C6-0B95-4437-93D3-D7D8E826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9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9BE0-1258-421F-AD21-6132CDF0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0AB7AA-D03A-45B9-B8F8-2DCF487D5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17AC6-189D-4A85-A8D7-8E6714578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E5050-9EE9-4927-9B77-A2D718F5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BB205-B4ED-4E92-8C9D-C246C5CF0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641E3-D69E-4979-BD23-C5A7D386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8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F1B1F-E5BF-4E4F-AAAA-61D70F3F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D81D9-C33B-45B4-A621-19CEF4DD7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E37AB-FBC1-46F3-B8BC-B7E87132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45036-B36C-4AA9-A4F2-8E2788D1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A9C74-0A24-415A-93CD-E4747F41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8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A5F4F-3D67-4556-B9C7-0754765ECC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330B4-FBBE-43BC-AC16-A29F25E4A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15FB9-7C94-4EF9-B425-5D81FF26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EF5E9-7755-48ED-ABEB-A14EC1502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06D06-CA3C-4C7D-B05A-12C6AE48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88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36336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6B342-215B-4E8B-B1FF-09E00CE3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B4A89-E08C-43F2-AD86-2E51546A2209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5AF0-BDF0-4BE5-9155-1B29DFE5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3D56D-7521-460A-A896-27EA5FDBC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9744E-BDA0-4AA0-81AC-EDD7AEF966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312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48200-6D0B-4E1C-9FC8-10BDB5C5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CE27D-719F-4058-BC42-4C9BD8B6EDF6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A9814-C781-410B-9F21-1C2B9A7A3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660DC-CCE3-4EE3-9490-C2E1786F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316BC-C25A-4123-B749-0E3A490B0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454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2320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30292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51401-3614-4798-8134-F6064C7BE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535B-EEAC-4208-ADBE-394E18AB40E9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E45CF-4606-42F4-ABC0-5AE9794E0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D1669-159F-477F-8D24-6C4BE8A2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F7A74-B0EF-4EDC-996D-E322239103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963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31172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31172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7BA7E9-5734-4189-AAB7-4B36F4B8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516FD-5FF7-468A-A694-51B76D4EA800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30E0C1-66E2-4B42-9318-A1535FF7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BA46186-BE0F-493A-A633-EB317AA0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49583-390F-42FE-885A-62B6F74D3C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763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24603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24603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35AE609-F26F-4C33-AEDA-D62136D2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04011-DE70-4487-976D-432EAE0EC9F3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5C051E3-E544-4E55-B579-3B3DD9B53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57BE7DB-E007-4BF9-815F-AB7E1D4B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30ABD-3849-4AD4-9935-C45F12186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867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A023F46-2551-4314-942F-41E6A508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58C11-4E65-44EE-9780-9320F66349AE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51D42A2-A883-4AF3-AE03-FCA94AE63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6225FA2-26CA-4536-B60D-F99C96AA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278CB-ED83-4B03-AB8A-4873341CF7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396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330606C-67EF-4A95-BE19-359425B13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86206-25BF-4D04-B036-066DDC7A21E8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9AA1F6-57C9-402A-81EF-5278CA23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49DB12D-1A09-4C2D-BAE6-0307C426E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9638B-859A-4FC9-B324-777FEF293C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704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39460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287610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E15EBA-0485-4264-9C26-B018C087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86B51-7AA1-4A5C-89CC-C8B27BE99940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BD20C-3F94-452C-A0A7-5B2BBA99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D0C186-D197-4473-B80A-C7470C165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2CA30-531E-4C8A-A121-B49295FC3C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119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395671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2886740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CE52C2-C89B-4403-8D72-96BC6C7F1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964D5-C509-4E1F-A8E9-8193E697F050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FDEE778-6807-4492-954E-490FEA0A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D8CC7B-F518-4DD8-ADBC-BC682BC0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82399-1096-478F-81B9-07E1155742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4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B3A2E-04A8-451B-99E8-1112E2FE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EB142-5715-418E-B67D-A47D2817CD93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3CA89-F254-4AB0-ABC6-74976AC53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8751F-AFFA-4B2B-B44D-5FA86CD1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D7110-A686-4C4B-B3BA-3EB5E1C97D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222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456838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45683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8A671-C219-4E42-9450-DF3FDBA2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F43AB-368A-4350-8924-BCCA49AB174E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E5205-17A3-457E-B624-55845B783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40F51-3706-4FC8-85D4-3D07515E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BAF8A-1E6E-436F-9C6A-FE822F5109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056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7864"/>
            <a:ext cx="10972800" cy="21974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36195" y="135574"/>
            <a:ext cx="8439399" cy="7080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3421601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F1980-A0D3-444C-8104-9B6C26FA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514338" fontAlgn="auto">
              <a:spcBef>
                <a:spcPts val="0"/>
              </a:spcBef>
              <a:spcAft>
                <a:spcPts val="0"/>
              </a:spcAft>
              <a:defRPr b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30DA0D71-9FD0-42DF-A8CC-3391E0386965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1E4EB-29E8-4970-8CF8-F47D740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514338" fontAlgn="auto">
              <a:spcBef>
                <a:spcPts val="0"/>
              </a:spcBef>
              <a:spcAft>
                <a:spcPts val="0"/>
              </a:spcAft>
              <a:defRPr b="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5B2CB-28C0-4032-A931-02A47493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514338">
              <a:defRPr b="0">
                <a:latin typeface="Calibri" panose="020F0502020204030204" pitchFamily="34" charset="0"/>
              </a:defRPr>
            </a:lvl1pPr>
          </a:lstStyle>
          <a:p>
            <a:fld id="{429F969D-1F35-417A-A00B-F865DE2B31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318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2B23C17B-78CF-4F67-B480-DDB612D124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70262" r="6601" b="2524"/>
          <a:stretch>
            <a:fillRect/>
          </a:stretch>
        </p:blipFill>
        <p:spPr bwMode="auto">
          <a:xfrm>
            <a:off x="8754533" y="4811714"/>
            <a:ext cx="3437467" cy="204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339B-2730-4D4D-B978-3A8B1DE05C1A}"/>
              </a:ext>
            </a:extLst>
          </p:cNvPr>
          <p:cNvSpPr/>
          <p:nvPr userDrawn="1"/>
        </p:nvSpPr>
        <p:spPr>
          <a:xfrm>
            <a:off x="0" y="4811714"/>
            <a:ext cx="8788400" cy="2046287"/>
          </a:xfrm>
          <a:prstGeom prst="rect">
            <a:avLst/>
          </a:prstGeom>
          <a:solidFill>
            <a:srgbClr val="FD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EBCA46-5F7A-4626-8842-11052B4F742B}"/>
              </a:ext>
            </a:extLst>
          </p:cNvPr>
          <p:cNvSpPr/>
          <p:nvPr userDrawn="1"/>
        </p:nvSpPr>
        <p:spPr>
          <a:xfrm>
            <a:off x="2" y="1"/>
            <a:ext cx="8877300" cy="4635500"/>
          </a:xfrm>
          <a:prstGeom prst="rect">
            <a:avLst/>
          </a:prstGeom>
          <a:solidFill>
            <a:srgbClr val="007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A5906E-3BEE-4238-B992-DEE038779B4A}"/>
              </a:ext>
            </a:extLst>
          </p:cNvPr>
          <p:cNvSpPr txBox="1"/>
          <p:nvPr userDrawn="1"/>
        </p:nvSpPr>
        <p:spPr>
          <a:xfrm>
            <a:off x="1890186" y="2282544"/>
            <a:ext cx="6631516" cy="124675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751" spc="675" dirty="0">
                <a:solidFill>
                  <a:schemeClr val="bg1"/>
                </a:solidFill>
                <a:latin typeface="Nunito Sans" pitchFamily="2" charset="77"/>
                <a:ea typeface="Source Sans Pro" panose="020B0503030403020204" pitchFamily="34" charset="0"/>
                <a:cs typeface="Mukta" panose="020B0000000000000000" pitchFamily="34" charset="77"/>
              </a:rPr>
              <a:t>The Christ Hospital Health Network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252BCFDD-6FD8-4AAD-8EC2-9A0D37B4EB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5933" r="6601" b="32440"/>
          <a:stretch>
            <a:fillRect/>
          </a:stretch>
        </p:blipFill>
        <p:spPr bwMode="auto">
          <a:xfrm>
            <a:off x="8877302" y="1"/>
            <a:ext cx="3314700" cy="463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87905" y="6110739"/>
            <a:ext cx="3035300" cy="508000"/>
          </a:xfrm>
        </p:spPr>
        <p:txBody>
          <a:bodyPr anchor="ctr"/>
          <a:lstStyle>
            <a:lvl1pPr marL="0" indent="0" algn="ctr">
              <a:buNone/>
              <a:defRPr sz="1800" spc="225">
                <a:solidFill>
                  <a:srgbClr val="00267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812802" y="4836370"/>
            <a:ext cx="8572500" cy="976153"/>
          </a:xfrm>
        </p:spPr>
        <p:txBody>
          <a:bodyPr anchor="ctr"/>
          <a:lstStyle>
            <a:lvl1pPr marL="0" indent="0" algn="ctr">
              <a:buNone/>
              <a:defRPr sz="2851" kern="1600" spc="1125" baseline="0">
                <a:solidFill>
                  <a:srgbClr val="002673"/>
                </a:solidFill>
                <a:latin typeface="Nunito 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092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What's the Difference Between Telemedicine and Telehealth?">
            <a:extLst>
              <a:ext uri="{FF2B5EF4-FFF2-40B4-BE49-F238E27FC236}">
                <a16:creationId xmlns:a16="http://schemas.microsoft.com/office/drawing/2014/main" id="{1150D204-0468-4865-A2DF-6E23F2FDCC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" t="9290" r="13049"/>
          <a:stretch>
            <a:fillRect/>
          </a:stretch>
        </p:blipFill>
        <p:spPr bwMode="auto">
          <a:xfrm>
            <a:off x="0" y="0"/>
            <a:ext cx="12192000" cy="661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D3A715-6888-4A26-8E12-8BED3BA51E54}"/>
              </a:ext>
            </a:extLst>
          </p:cNvPr>
          <p:cNvSpPr/>
          <p:nvPr userDrawn="1"/>
        </p:nvSpPr>
        <p:spPr>
          <a:xfrm>
            <a:off x="4235" y="6551613"/>
            <a:ext cx="12187767" cy="323851"/>
          </a:xfrm>
          <a:prstGeom prst="rect">
            <a:avLst/>
          </a:prstGeom>
          <a:solidFill>
            <a:srgbClr val="007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75" spc="225" dirty="0">
                <a:latin typeface="Open Sans Light" panose="020B0306030504020204"/>
              </a:rPr>
              <a:t>The Christ Hospital Health Network </a:t>
            </a:r>
            <a:r>
              <a:rPr lang="en-US" sz="975" spc="225" dirty="0">
                <a:solidFill>
                  <a:srgbClr val="FDB813"/>
                </a:solidFill>
              </a:rPr>
              <a:t>l</a:t>
            </a:r>
            <a:r>
              <a:rPr lang="en-US" sz="975" spc="225" dirty="0"/>
              <a:t> 2020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BD35E7DD-7BD8-4B9E-B332-53E1497849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67489"/>
            <a:ext cx="181821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166372"/>
            <a:ext cx="10515600" cy="508202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8200" y="273846"/>
            <a:ext cx="10515600" cy="67151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51" b="1">
                <a:solidFill>
                  <a:srgbClr val="002673"/>
                </a:solidFill>
                <a:latin typeface="Open Sans Light" panose="020B030603050402020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C7B5030-F4A7-4D1B-A8E4-728F5EB5A87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44300" y="6229351"/>
            <a:ext cx="618067" cy="3222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631424-3CD0-4EAD-A108-1D9006C8E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9129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5A7303-FCE2-4D3F-9C3B-CFA26C47A242}"/>
              </a:ext>
            </a:extLst>
          </p:cNvPr>
          <p:cNvSpPr/>
          <p:nvPr userDrawn="1"/>
        </p:nvSpPr>
        <p:spPr>
          <a:xfrm>
            <a:off x="4235" y="6551613"/>
            <a:ext cx="12187767" cy="323851"/>
          </a:xfrm>
          <a:prstGeom prst="rect">
            <a:avLst/>
          </a:prstGeom>
          <a:solidFill>
            <a:srgbClr val="007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75" spc="225" dirty="0">
                <a:latin typeface="Open Sans Light" panose="020B0306030504020204"/>
              </a:rPr>
              <a:t>The Christ Hospital Health Network </a:t>
            </a:r>
            <a:r>
              <a:rPr lang="en-US" sz="975" spc="225" dirty="0">
                <a:solidFill>
                  <a:srgbClr val="FDB813"/>
                </a:solidFill>
              </a:rPr>
              <a:t>l</a:t>
            </a:r>
            <a:r>
              <a:rPr lang="en-US" sz="975" spc="225" dirty="0"/>
              <a:t>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58A0A0-7BA2-4184-A236-B1B399C8A5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67489"/>
            <a:ext cx="181821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166372"/>
            <a:ext cx="10515600" cy="508202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8200" y="273846"/>
            <a:ext cx="10515600" cy="67151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251" b="1">
                <a:solidFill>
                  <a:srgbClr val="002673"/>
                </a:solidFill>
                <a:latin typeface="Open Sans Light" panose="020B030603050402020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942B363-CF0F-415E-8686-84D95C45F2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44300" y="6229351"/>
            <a:ext cx="618067" cy="3222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3DA0B6F-1F05-4786-9807-C1582FBE8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4944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3913C-FEBA-45D7-9945-FE0E974EB9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ED678-4FEA-4FAF-AA54-16658ECF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6CF13-CC45-4021-9D44-42B67097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F78C6EB-48F1-481A-8A66-B102E856C6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0491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8270DC-2ABD-4634-9A0B-AE71FC101547}"/>
              </a:ext>
            </a:extLst>
          </p:cNvPr>
          <p:cNvSpPr txBox="1"/>
          <p:nvPr userDrawn="1"/>
        </p:nvSpPr>
        <p:spPr>
          <a:xfrm>
            <a:off x="1890186" y="2860113"/>
            <a:ext cx="6631516" cy="1246752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3751" spc="675" dirty="0">
                <a:solidFill>
                  <a:schemeClr val="bg1"/>
                </a:solidFill>
                <a:latin typeface="Nunito Sans" pitchFamily="2" charset="77"/>
                <a:ea typeface="Source Sans Pro" panose="020B0503030403020204" pitchFamily="34" charset="0"/>
                <a:cs typeface="Mukta" panose="020B0000000000000000" pitchFamily="34" charset="77"/>
              </a:rPr>
              <a:t>The Christ Hospital Health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773361-038A-4BD9-BE97-9FABFFB2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21F8A2-ED0E-4E9B-8C8F-C14C7BED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782AF8-D4E1-4C6B-9645-7431E189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657B730-8CA1-4A6A-B249-3EE0C071D9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22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4B1D9-E1A1-4D2B-9EDA-B981D460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7040E-C488-480E-B26E-F362391E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9F92C-204D-43D3-AC9A-7BAE680ED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A5F8AC1-E9D1-4B09-85D7-25D2745B99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979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9E667-3990-4EF4-92F6-E3C332BA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39D6A-E907-440A-BF0C-6B879B0C4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E36BB-4A47-497B-B870-AF8D5B70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E4CA9B9-EFAB-46A9-995C-CCACED12C5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071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ECEC65-E75C-4DA6-9588-A5EAF27C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BDC7D0-08B4-426B-BEB4-382BB5AA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DC10B-165D-4C42-B731-726F17EB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D78A7AF-4440-4744-A174-B2156B86A4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93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10ACFA-BC93-4511-8390-2B9324D3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8C451-F9DB-4C6F-9104-DD1119743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E6D15-0581-4E1F-8DED-7A00840F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498DE67-D97C-42EE-B3C2-59656A15B3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5540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28AF-23EE-4177-96F5-8A8BB3BD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F9A7F-AB09-49C0-81BD-ACC14C8C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6304D-39D6-43FB-8A3C-8AC055C3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FB2C473-E715-44F7-AC02-BE240B937A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385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6A0D6-A9CC-493D-9FF6-1A1F7299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30A8B-7353-469A-931E-967DEA54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FD254-8DD3-4545-B328-E6708CEA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675779C-EFE3-48D5-9931-E890B7590B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0170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C0433-F9F5-474C-A6AE-3CEB1F8BA3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989BB-02F0-4D78-9B25-10FA0D888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2AFE3-7180-4551-A92C-BAA05FE6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3780065-02F5-48AF-B12F-FDE947532C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319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0FFBD-43F7-4740-9A5E-17294A432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13179-4C2D-4D8E-86CF-B4F505367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42C4-97AF-4BEC-8E56-D08C4FF7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039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DEAAC39-E146-4E50-B68E-B079E90611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7217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F9D8EC4-ED94-4C56-B426-BD031F3629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51" y="228600"/>
            <a:ext cx="1549400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F5E390-627C-465D-B566-0774E3CBBC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9" y="6096000"/>
            <a:ext cx="22140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75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75" baseline="0"/>
            </a:lvl1pPr>
            <a:lvl2pPr>
              <a:defRPr sz="1351" baseline="0"/>
            </a:lvl2pPr>
            <a:lvl3pPr>
              <a:defRPr sz="1200" baseline="0"/>
            </a:lvl3pPr>
            <a:lvl4pPr>
              <a:defRPr sz="1051" baseline="0"/>
            </a:lvl4pPr>
            <a:lvl5pPr>
              <a:defRPr sz="9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219680"/>
      </p:ext>
    </p:extLst>
  </p:cSld>
  <p:clrMapOvr>
    <a:masterClrMapping/>
  </p:clrMapOvr>
  <p:transition spd="med"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>
            <a:extLst>
              <a:ext uri="{FF2B5EF4-FFF2-40B4-BE49-F238E27FC236}">
                <a16:creationId xmlns:a16="http://schemas.microsoft.com/office/drawing/2014/main" id="{F2FA627A-62C0-4C95-927A-E9B3AF504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" y="3946526"/>
            <a:ext cx="10913533" cy="946151"/>
          </a:xfrm>
          <a:prstGeom prst="rect">
            <a:avLst/>
          </a:prstGeom>
          <a:noFill/>
          <a:ln>
            <a:noFill/>
          </a:ln>
          <a:effectLst>
            <a:outerShdw dist="45791" dir="8778596" algn="ctr" rotWithShape="0">
              <a:schemeClr val="bg2"/>
            </a:outerShdw>
          </a:effectLst>
        </p:spPr>
        <p:txBody>
          <a:bodyPr anchor="ctr" anchorCtr="1"/>
          <a:lstStyle/>
          <a:p>
            <a:pPr algn="ctr">
              <a:lnSpc>
                <a:spcPct val="95000"/>
              </a:lnSpc>
              <a:buClr>
                <a:schemeClr val="tx2"/>
              </a:buClr>
              <a:defRPr/>
            </a:pPr>
            <a:endParaRPr lang="en-US" sz="1951">
              <a:solidFill>
                <a:srgbClr val="DDDDDD"/>
              </a:solidFill>
              <a:ea typeface="ヒラギノ角ゴ Pro W3" pitchFamily="-111" charset="-128"/>
            </a:endParaRPr>
          </a:p>
          <a:p>
            <a:pPr algn="ctr">
              <a:lnSpc>
                <a:spcPct val="95000"/>
              </a:lnSpc>
              <a:buClr>
                <a:schemeClr val="tx2"/>
              </a:buClr>
              <a:defRPr/>
            </a:pPr>
            <a:endParaRPr lang="en-US" sz="1951">
              <a:solidFill>
                <a:srgbClr val="DDDDDD"/>
              </a:solidFill>
              <a:ea typeface="ヒラギノ角ゴ Pro W3" pitchFamily="-111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56222" y="1489588"/>
            <a:ext cx="10119783" cy="484748"/>
          </a:xfrm>
        </p:spPr>
        <p:txBody>
          <a:bodyPr lIns="0" rIns="0" anchor="ctr">
            <a:spAutoFit/>
          </a:bodyPr>
          <a:lstStyle>
            <a:lvl1pPr>
              <a:lnSpc>
                <a:spcPct val="85000"/>
              </a:lnSpc>
              <a:defRPr sz="3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224213"/>
            <a:ext cx="10913533" cy="889000"/>
          </a:xfrm>
        </p:spPr>
        <p:txBody>
          <a:bodyPr anchorCtr="1"/>
          <a:lstStyle>
            <a:lvl1pPr marL="0" indent="0" algn="ctr">
              <a:buSzTx/>
              <a:buFontTx/>
              <a:buNone/>
              <a:defRPr sz="2500" i="1" baseline="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92720245"/>
      </p:ext>
    </p:extLst>
  </p:cSld>
  <p:clrMapOvr>
    <a:masterClrMapping/>
  </p:clrMapOvr>
  <p:transition spd="med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78D84C3F-3E5D-408F-B617-87A649720C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51" y="174625"/>
            <a:ext cx="1549400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5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100" baseline="0"/>
            </a:lvl1pPr>
            <a:lvl2pPr>
              <a:defRPr sz="1800" baseline="0"/>
            </a:lvl2pPr>
            <a:lvl3pPr>
              <a:defRPr sz="1600" baseline="0"/>
            </a:lvl3pPr>
            <a:lvl4pPr>
              <a:defRPr sz="1400" baseline="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184927"/>
      </p:ext>
    </p:extLst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79551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9551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4201082"/>
      </p:ext>
    </p:extLst>
  </p:cSld>
  <p:clrMapOvr>
    <a:masterClrMapping/>
  </p:clrMapOvr>
  <p:transition spd="med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49936"/>
      </p:ext>
    </p:extLst>
  </p:cSld>
  <p:clrMapOvr>
    <a:masterClrMapping/>
  </p:clrMapOvr>
  <p:transition spd="med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9BDA534-A141-43FE-800B-B414451D38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51" y="174625"/>
            <a:ext cx="1549400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9246"/>
      </p:ext>
    </p:extLst>
  </p:cSld>
  <p:clrMapOvr>
    <a:masterClrMapping/>
  </p:clrMapOvr>
  <p:transition spd="med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E228A2E-5934-4C66-903F-6D8EEFE990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51" y="174625"/>
            <a:ext cx="1549400" cy="60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848488"/>
      </p:ext>
    </p:extLst>
  </p:cSld>
  <p:clrMapOvr>
    <a:masterClrMapping/>
  </p:clrMapOvr>
  <p:transition spd="med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8693999"/>
      </p:ext>
    </p:extLst>
  </p:cSld>
  <p:clrMapOvr>
    <a:masterClrMapping/>
  </p:clrMapOvr>
  <p:transition spd="med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369139"/>
      </p:ext>
    </p:extLst>
  </p:cSld>
  <p:clrMapOvr>
    <a:masterClrMapping/>
  </p:clrMapOvr>
  <p:transition spd="med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12D1E-2CD1-46D2-817F-1AC1290C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4810F-65A2-460D-ABF9-FBADB5C1748F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25B2C-B29C-4965-ABA1-E4457BD3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B3947-5B89-4AF6-957B-DA54D84C7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CC535-889B-4F6F-BD73-2D1DBFD9D8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9847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ED2D85A-2C4F-415A-8063-B6F55A2E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8B18C-46E7-4030-A717-A782D56052F2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3AC0816-102C-4E26-8469-7F74CD79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A6E169-2341-4163-A574-E5543E36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3D219-B4A9-4003-A049-B44BC5C39A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8898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5F25F5-F732-4964-9028-8CF8CA1AD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lIns="91135" tIns="45570" rIns="91135" bIns="45570"/>
          <a:lstStyle>
            <a:lvl1pPr>
              <a:defRPr sz="1500" b="1" i="1">
                <a:solidFill>
                  <a:srgbClr val="FFFFFF"/>
                </a:solidFill>
                <a:latin typeface="Lucida Sans Unicode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782ADA-ED28-4047-AC59-FD15E8E07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DDA9C0-DD85-4C5F-9404-266C17D38D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1AA42-24C9-460E-86A2-71B9612315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68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6C4F8F-E51A-4B09-844F-296E6EEA1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52AF1-B0AE-4949-BA22-A594BAE16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6F086-5268-46FC-A8E8-402278ED91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96B0D-3F10-4F4B-8B11-C7922B232B86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3D7E9-577E-4CA6-A16C-AF7F82A6E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03E91-C5E7-48D9-8983-0B294E2AC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62B5F-BABB-4671-936F-0C21E9C1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7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>
            <a:extLst>
              <a:ext uri="{FF2B5EF4-FFF2-40B4-BE49-F238E27FC236}">
                <a16:creationId xmlns:a16="http://schemas.microsoft.com/office/drawing/2014/main" id="{4B2F9E7F-317B-47D2-A08A-EEBA5C5DC4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Placeholder 1">
            <a:extLst>
              <a:ext uri="{FF2B5EF4-FFF2-40B4-BE49-F238E27FC236}">
                <a16:creationId xmlns:a16="http://schemas.microsoft.com/office/drawing/2014/main" id="{DA4EC85D-3F0E-4E0A-81FE-D8218D7192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23E99-0E58-4305-9638-52D8D27C2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2703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12AF9-9C19-4B66-B2F9-E67813C51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078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28F8BE-C200-4D04-9E74-8362D5AA1244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B8249-B943-497E-BD47-68597BEE8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078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4CFF3-288A-4F27-A8B7-46AF3C162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5078414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2CD9A38C-F70B-4A6A-B950-D3BEC0718935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3560" name="Picture 10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C778D9D4-1BD3-47E4-A3A4-B91FEA19F3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617" y="5722940"/>
            <a:ext cx="3037416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79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189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377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566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754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defTabSz="685783" rtl="0" fontAlgn="base">
        <a:lnSpc>
          <a:spcPct val="90000"/>
        </a:lnSpc>
        <a:spcBef>
          <a:spcPts val="751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A55F7E6-C1F5-49CF-8FA7-ADBF320E0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B0F5677-0E2A-4ABA-8E6B-84860A57E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556005C-AA59-4D50-8CF4-8230C2BC31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1" b="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81B4CA-F664-4CB9-9484-76CF313550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1" b="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7D5EBE8-C386-40BA-9E89-AF82C629BA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AC15B41E-938D-4C05-ADEB-4A005C1D68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9011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5pPr>
      <a:lvl6pPr marL="342891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7pPr>
      <a:lvl8pPr marL="1028674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 Narrow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29" indent="-17144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0121" indent="-171446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04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795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686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578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Placeholder 1">
            <a:extLst>
              <a:ext uri="{FF2B5EF4-FFF2-40B4-BE49-F238E27FC236}">
                <a16:creationId xmlns:a16="http://schemas.microsoft.com/office/drawing/2014/main" id="{444A8082-E8F9-4303-B7D1-9A37D5A53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71319-314F-4D63-AC6A-E070F8374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BA3C1-C71F-436F-ACC7-00EBA6103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749E00-171D-4400-8EEB-901AC186F198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A0502-531B-44A9-93D2-95EC145A5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7CFF2-CA2E-470C-89CA-C3AC8661F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30FF9722-9423-4EE8-BD00-FD0D0F8511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19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189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377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566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754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defTabSz="685783" rtl="0" fontAlgn="base">
        <a:lnSpc>
          <a:spcPct val="90000"/>
        </a:lnSpc>
        <a:spcBef>
          <a:spcPts val="751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Placeholder 1">
            <a:extLst>
              <a:ext uri="{FF2B5EF4-FFF2-40B4-BE49-F238E27FC236}">
                <a16:creationId xmlns:a16="http://schemas.microsoft.com/office/drawing/2014/main" id="{F73DE361-247E-4942-A121-E6235E1B2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EBADD-B42D-4080-8AAE-8387400B5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49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hf hdr="0" ftr="0" dt="0"/>
  <p:txStyles>
    <p:titleStyle>
      <a:lvl1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189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377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566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754" algn="l" defTabSz="68578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defTabSz="685783" rtl="0" fontAlgn="base">
        <a:lnSpc>
          <a:spcPct val="90000"/>
        </a:lnSpc>
        <a:spcBef>
          <a:spcPts val="751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DDCB3BD-9645-41F4-A98B-D0A2FAB38D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155575"/>
            <a:ext cx="10358967" cy="75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B35A2E7-2087-4862-816A-14F2E8FB7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79551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984328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</p:sldLayoutIdLst>
  <p:transition spd="med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Arial" charset="0"/>
        </a:defRPr>
      </a:lvl5pPr>
      <a:lvl6pPr marL="342891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 charset="0"/>
        </a:defRPr>
      </a:lvl7pPr>
      <a:lvl8pPr marL="1028674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 charset="0"/>
        </a:defRPr>
      </a:lvl9pPr>
    </p:titleStyle>
    <p:bodyStyle>
      <a:lvl1pPr marL="257168" indent="-257168" algn="l" rtl="0" eaLnBrk="0" fontAlgn="base" hangingPunct="0"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2100" b="1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¡"/>
        <a:defRPr b="1">
          <a:solidFill>
            <a:schemeClr val="tx1"/>
          </a:solidFill>
          <a:latin typeface="+mn-lt"/>
        </a:defRPr>
      </a:lvl2pPr>
      <a:lvl3pPr marL="857229" indent="-171446" algn="l" rtl="0" eaLnBrk="0" fontAlgn="base" hangingPunct="0">
        <a:spcBef>
          <a:spcPct val="30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</a:defRPr>
      </a:lvl3pPr>
      <a:lvl4pPr marL="1200121" indent="-171446" algn="l" rtl="0" eaLnBrk="0" fontAlgn="base" hangingPunct="0">
        <a:spcBef>
          <a:spcPct val="30000"/>
        </a:spcBef>
        <a:spcAft>
          <a:spcPct val="0"/>
        </a:spcAft>
        <a:buChar char="–"/>
        <a:defRPr sz="1400" b="1">
          <a:solidFill>
            <a:schemeClr val="tx1"/>
          </a:solidFill>
          <a:latin typeface="+mj-lt"/>
        </a:defRPr>
      </a:lvl4pPr>
      <a:lvl5pPr marL="1543012" indent="-171446" algn="l" rtl="0" eaLnBrk="0" fontAlgn="base" hangingPunct="0">
        <a:spcBef>
          <a:spcPct val="3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5pPr>
      <a:lvl6pPr marL="1885904" indent="-171446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6pPr>
      <a:lvl7pPr marL="2228795" indent="-171446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7pPr>
      <a:lvl8pPr marL="2571686" indent="-171446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8pPr>
      <a:lvl9pPr marL="2914578" indent="-171446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>
            <a:extLst>
              <a:ext uri="{FF2B5EF4-FFF2-40B4-BE49-F238E27FC236}">
                <a16:creationId xmlns:a16="http://schemas.microsoft.com/office/drawing/2014/main" id="{01AFB91B-A3AD-4F46-BF75-A9306180D3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5B3DBC3E-6352-4AA5-A4BE-78A7DEAFE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9559E-8CF0-4EA9-9FD0-567DC5197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2CD8EA-0C71-4999-8F52-07123177D67A}" type="datetimeFigureOut">
              <a:rPr lang="en-US"/>
              <a:pPr>
                <a:defRPr/>
              </a:pPr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B4A6D-30DB-4019-8AD8-0B90039C5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62E33-5F0A-4CCA-B6D8-82EEFCDF0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25A9E843-482B-4AE7-B9D5-D52B433F13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86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txStyles>
    <p:titleStyle>
      <a:lvl1pPr algn="ctr" defTabSz="685783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2pPr>
      <a:lvl3pPr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3pPr>
      <a:lvl4pPr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4pPr>
      <a:lvl5pPr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5pPr>
      <a:lvl6pPr marL="457189"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6pPr>
      <a:lvl7pPr marL="914377"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7pPr>
      <a:lvl8pPr marL="1371566"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8pPr>
      <a:lvl9pPr marL="1828754" algn="ctr" defTabSz="685783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defTabSz="685783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9D7FF68-7C75-4D6F-8EE4-20A02CDB99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387351"/>
            <a:ext cx="1135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35" tIns="45570" rIns="91135" bIns="455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14E466A-315A-42A3-A8FC-825261749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51268" name="Rectangle 4">
            <a:extLst>
              <a:ext uri="{FF2B5EF4-FFF2-40B4-BE49-F238E27FC236}">
                <a16:creationId xmlns:a16="http://schemas.microsoft.com/office/drawing/2014/main" id="{99F7E114-CDD6-44A0-AA22-68B73A040C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1" b="0" i="0" dirty="0">
                <a:solidFill>
                  <a:srgbClr val="FFFFFF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1269" name="Rectangle 5">
            <a:extLst>
              <a:ext uri="{FF2B5EF4-FFF2-40B4-BE49-F238E27FC236}">
                <a16:creationId xmlns:a16="http://schemas.microsoft.com/office/drawing/2014/main" id="{A4634FA3-967E-4888-988C-3EAAFD6690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solidFill>
                  <a:srgbClr val="FFFFFF"/>
                </a:solidFill>
              </a:defRPr>
            </a:lvl1pPr>
          </a:lstStyle>
          <a:p>
            <a:fld id="{16E7FB53-A2F8-493C-A2C0-465D050BE9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182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5pPr>
      <a:lvl6pPr marL="341747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6pPr>
      <a:lvl7pPr marL="683495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7pPr>
      <a:lvl8pPr marL="1025241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8pPr>
      <a:lvl9pPr marL="1366990"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 Narrow" pitchFamily="34" charset="0"/>
        </a:defRPr>
      </a:lvl9pPr>
    </p:titleStyle>
    <p:bodyStyle>
      <a:lvl1pPr marL="255582" indent="-255582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4025" indent="-212720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–"/>
        <a:defRPr sz="2100">
          <a:solidFill>
            <a:schemeClr val="tx1"/>
          </a:solidFill>
          <a:latin typeface="+mn-lt"/>
        </a:defRPr>
      </a:lvl2pPr>
      <a:lvl3pPr marL="854053" indent="-169858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•"/>
        <a:defRPr>
          <a:solidFill>
            <a:schemeClr val="tx1"/>
          </a:solidFill>
          <a:latin typeface="+mn-lt"/>
        </a:defRPr>
      </a:lvl3pPr>
      <a:lvl4pPr marL="1195358" indent="-169858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–"/>
        <a:defRPr sz="1500">
          <a:solidFill>
            <a:schemeClr val="tx1"/>
          </a:solidFill>
          <a:latin typeface="+mn-lt"/>
        </a:defRPr>
      </a:lvl4pPr>
      <a:lvl5pPr marL="1536662" indent="-169858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»"/>
        <a:defRPr sz="1500">
          <a:solidFill>
            <a:schemeClr val="tx1"/>
          </a:solidFill>
          <a:latin typeface="+mn-lt"/>
        </a:defRPr>
      </a:lvl5pPr>
      <a:lvl6pPr marL="1879610" indent="-170876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»"/>
        <a:defRPr sz="1500">
          <a:solidFill>
            <a:schemeClr val="tx1"/>
          </a:solidFill>
          <a:latin typeface="+mn-lt"/>
        </a:defRPr>
      </a:lvl6pPr>
      <a:lvl7pPr marL="2221358" indent="-170876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»"/>
        <a:defRPr sz="1500">
          <a:solidFill>
            <a:schemeClr val="tx1"/>
          </a:solidFill>
          <a:latin typeface="+mn-lt"/>
        </a:defRPr>
      </a:lvl7pPr>
      <a:lvl8pPr marL="2563104" indent="-170876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»"/>
        <a:defRPr sz="1500">
          <a:solidFill>
            <a:schemeClr val="tx1"/>
          </a:solidFill>
          <a:latin typeface="+mn-lt"/>
        </a:defRPr>
      </a:lvl8pPr>
      <a:lvl9pPr marL="2904851" indent="-170876" algn="l" rtl="0" eaLnBrk="0" fontAlgn="base" hangingPunct="0">
        <a:spcBef>
          <a:spcPct val="20000"/>
        </a:spcBef>
        <a:spcAft>
          <a:spcPct val="0"/>
        </a:spcAft>
        <a:buClr>
          <a:srgbClr val="00FFFF"/>
        </a:buClr>
        <a:buSzPct val="80000"/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1747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3495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5241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66990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08736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0483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392231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33978" algn="l" defTabSz="68349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jpeg"/><Relationship Id="rId55" Type="http://schemas.openxmlformats.org/officeDocument/2006/relationships/image" Target="../media/image65.png"/><Relationship Id="rId63" Type="http://schemas.openxmlformats.org/officeDocument/2006/relationships/image" Target="../media/image73.png"/><Relationship Id="rId68" Type="http://schemas.openxmlformats.org/officeDocument/2006/relationships/image" Target="../media/image78.jpeg"/><Relationship Id="rId7" Type="http://schemas.openxmlformats.org/officeDocument/2006/relationships/image" Target="../media/image17.jpeg"/><Relationship Id="rId71" Type="http://schemas.openxmlformats.org/officeDocument/2006/relationships/image" Target="../media/image81.pn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29" Type="http://schemas.openxmlformats.org/officeDocument/2006/relationships/image" Target="../media/image39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8" Type="http://schemas.openxmlformats.org/officeDocument/2006/relationships/image" Target="../media/image68.png"/><Relationship Id="rId66" Type="http://schemas.openxmlformats.org/officeDocument/2006/relationships/image" Target="../media/image76.png"/><Relationship Id="rId5" Type="http://schemas.openxmlformats.org/officeDocument/2006/relationships/image" Target="../media/image15.jpe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57" Type="http://schemas.openxmlformats.org/officeDocument/2006/relationships/image" Target="../media/image67.png"/><Relationship Id="rId61" Type="http://schemas.openxmlformats.org/officeDocument/2006/relationships/image" Target="../media/image71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jpeg"/><Relationship Id="rId52" Type="http://schemas.openxmlformats.org/officeDocument/2006/relationships/image" Target="../media/image62.jpeg"/><Relationship Id="rId60" Type="http://schemas.openxmlformats.org/officeDocument/2006/relationships/image" Target="../media/image70.png"/><Relationship Id="rId65" Type="http://schemas.openxmlformats.org/officeDocument/2006/relationships/image" Target="../media/image75.png"/><Relationship Id="rId73" Type="http://schemas.openxmlformats.org/officeDocument/2006/relationships/image" Target="../media/image83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jpeg"/><Relationship Id="rId48" Type="http://schemas.openxmlformats.org/officeDocument/2006/relationships/image" Target="../media/image58.png"/><Relationship Id="rId56" Type="http://schemas.openxmlformats.org/officeDocument/2006/relationships/image" Target="../media/image66.jpeg"/><Relationship Id="rId64" Type="http://schemas.openxmlformats.org/officeDocument/2006/relationships/image" Target="../media/image74.png"/><Relationship Id="rId69" Type="http://schemas.openxmlformats.org/officeDocument/2006/relationships/image" Target="../media/image79.jpeg"/><Relationship Id="rId8" Type="http://schemas.openxmlformats.org/officeDocument/2006/relationships/image" Target="../media/image18.jpeg"/><Relationship Id="rId51" Type="http://schemas.openxmlformats.org/officeDocument/2006/relationships/image" Target="../media/image61.png"/><Relationship Id="rId72" Type="http://schemas.openxmlformats.org/officeDocument/2006/relationships/image" Target="../media/image82.jpeg"/><Relationship Id="rId3" Type="http://schemas.openxmlformats.org/officeDocument/2006/relationships/image" Target="../media/image13.jpe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59" Type="http://schemas.openxmlformats.org/officeDocument/2006/relationships/image" Target="../media/image69.png"/><Relationship Id="rId67" Type="http://schemas.openxmlformats.org/officeDocument/2006/relationships/image" Target="../media/image77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62" Type="http://schemas.openxmlformats.org/officeDocument/2006/relationships/image" Target="../media/image72.png"/><Relationship Id="rId70" Type="http://schemas.openxmlformats.org/officeDocument/2006/relationships/image" Target="../media/image8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D410763A-9E61-4BB5-B837-A4D1D3C710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6B3BAD04-E614-4C16-8360-019FCF00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CE33F1-4B86-4BDD-B4F1-8ABA37778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2901" y="5082363"/>
            <a:ext cx="5614405" cy="940981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rgbClr val="FFFFFF"/>
                </a:solidFill>
              </a:rPr>
              <a:t>Tim Henry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9132B8-76CD-4E95-A39F-97368D466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3604434"/>
            <a:ext cx="8856059" cy="1336826"/>
          </a:xfrm>
        </p:spPr>
        <p:txBody>
          <a:bodyPr>
            <a:normAutofit/>
          </a:bodyPr>
          <a:lstStyle/>
          <a:p>
            <a:pPr algn="l"/>
            <a:r>
              <a:rPr lang="en-US" sz="4200" b="1" dirty="0">
                <a:solidFill>
                  <a:srgbClr val="FFFFFF"/>
                </a:solidFill>
              </a:rPr>
              <a:t>Cardiovascular Manifestations of COVID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30E130-690C-404B-9599-FEB1B6FF3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4806174"/>
            <a:ext cx="3534936" cy="205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1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B08F6129-3CC1-43C5-B1D7-D772281C3D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298"/>
            <a:ext cx="12192000" cy="69382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B7B76C-6E58-490D-BE6B-9247ADEED4BB}"/>
              </a:ext>
            </a:extLst>
          </p:cNvPr>
          <p:cNvSpPr txBox="1"/>
          <p:nvPr/>
        </p:nvSpPr>
        <p:spPr>
          <a:xfrm>
            <a:off x="5066621" y="6526551"/>
            <a:ext cx="6231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prstClr val="black"/>
                </a:solidFill>
                <a:latin typeface="Arial" charset="0"/>
                <a:ea typeface="ヒラギノ角ゴ Pro W3"/>
                <a:cs typeface="Arial" charset="0"/>
              </a:rPr>
              <a:t>Henry TD, Kereiakes DJ. Eur Heart J. 2021 Nov 17</a:t>
            </a:r>
            <a:endParaRPr lang="en-US" sz="2400" b="1" i="1" dirty="0">
              <a:solidFill>
                <a:prstClr val="black"/>
              </a:solidFill>
              <a:latin typeface="Arial" charset="0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039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476287D9-BF9D-4CAE-AB40-60B0E445CFD5}"/>
              </a:ext>
            </a:extLst>
          </p:cNvPr>
          <p:cNvSpPr txBox="1"/>
          <p:nvPr/>
        </p:nvSpPr>
        <p:spPr>
          <a:xfrm>
            <a:off x="7835900" y="3492501"/>
            <a:ext cx="3081339" cy="5425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463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Acute Inflammatory infiltrate and CBN</a:t>
            </a:r>
          </a:p>
          <a:p>
            <a:pPr defTabSz="685783">
              <a:defRPr/>
            </a:pPr>
            <a:r>
              <a:rPr lang="en-US" sz="1463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Lateral wall, LV H&amp;E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C304681-0A32-41FB-8661-8445CD21C78B}"/>
              </a:ext>
            </a:extLst>
          </p:cNvPr>
          <p:cNvSpPr txBox="1"/>
          <p:nvPr/>
        </p:nvSpPr>
        <p:spPr>
          <a:xfrm>
            <a:off x="7834314" y="3465514"/>
            <a:ext cx="3838575" cy="3116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425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Acute inflammatory infiltrate and CBN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3E0DCDE-00B1-4658-B78F-1BE3CFEE0EE0}"/>
              </a:ext>
            </a:extLst>
          </p:cNvPr>
          <p:cNvSpPr txBox="1"/>
          <p:nvPr/>
        </p:nvSpPr>
        <p:spPr>
          <a:xfrm>
            <a:off x="7867650" y="3436939"/>
            <a:ext cx="2952751" cy="5309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425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Acute inflammatory infiltrate and CBN</a:t>
            </a:r>
          </a:p>
        </p:txBody>
      </p:sp>
      <p:grpSp>
        <p:nvGrpSpPr>
          <p:cNvPr id="456709" name="Group 202">
            <a:extLst>
              <a:ext uri="{FF2B5EF4-FFF2-40B4-BE49-F238E27FC236}">
                <a16:creationId xmlns:a16="http://schemas.microsoft.com/office/drawing/2014/main" id="{1CE1833A-CDA2-4579-9924-ADD69CC5A276}"/>
              </a:ext>
            </a:extLst>
          </p:cNvPr>
          <p:cNvGrpSpPr>
            <a:grpSpLocks/>
          </p:cNvGrpSpPr>
          <p:nvPr/>
        </p:nvGrpSpPr>
        <p:grpSpPr bwMode="auto">
          <a:xfrm>
            <a:off x="1484312" y="782638"/>
            <a:ext cx="9232901" cy="5443242"/>
            <a:chOff x="-53696" y="-100313"/>
            <a:chExt cx="12311255" cy="7259203"/>
          </a:xfrm>
        </p:grpSpPr>
        <p:grpSp>
          <p:nvGrpSpPr>
            <p:cNvPr id="456712" name="Group 182">
              <a:extLst>
                <a:ext uri="{FF2B5EF4-FFF2-40B4-BE49-F238E27FC236}">
                  <a16:creationId xmlns:a16="http://schemas.microsoft.com/office/drawing/2014/main" id="{B6553630-31EF-424D-A745-8DD96C5AB6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53696" y="-100313"/>
              <a:ext cx="12311255" cy="7259203"/>
              <a:chOff x="-53696" y="-100313"/>
              <a:chExt cx="12311255" cy="7259203"/>
            </a:xfrm>
          </p:grpSpPr>
          <p:grpSp>
            <p:nvGrpSpPr>
              <p:cNvPr id="456724" name="Group 159">
                <a:extLst>
                  <a:ext uri="{FF2B5EF4-FFF2-40B4-BE49-F238E27FC236}">
                    <a16:creationId xmlns:a16="http://schemas.microsoft.com/office/drawing/2014/main" id="{29BC236F-395B-4444-A01D-E2A684FADC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53696" y="-89728"/>
                <a:ext cx="12311255" cy="7248618"/>
                <a:chOff x="-53696" y="-89728"/>
                <a:chExt cx="12311255" cy="7248618"/>
              </a:xfrm>
            </p:grpSpPr>
            <p:grpSp>
              <p:nvGrpSpPr>
                <p:cNvPr id="456739" name="Group 21">
                  <a:extLst>
                    <a:ext uri="{FF2B5EF4-FFF2-40B4-BE49-F238E27FC236}">
                      <a16:creationId xmlns:a16="http://schemas.microsoft.com/office/drawing/2014/main" id="{01538E09-76A2-4DB4-A9E3-8CB92B6753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3518" y="-17446"/>
                  <a:ext cx="12199035" cy="6892891"/>
                  <a:chOff x="-10219" y="-707"/>
                  <a:chExt cx="12199035" cy="6892891"/>
                </a:xfrm>
              </p:grpSpPr>
              <p:pic>
                <p:nvPicPr>
                  <p:cNvPr id="456833" name="Picture 36">
                    <a:extLst>
                      <a:ext uri="{FF2B5EF4-FFF2-40B4-BE49-F238E27FC236}">
                        <a16:creationId xmlns:a16="http://schemas.microsoft.com/office/drawing/2014/main" id="{209B21D8-EEBB-4673-838E-49A069ED484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09" t="2367" r="281" b="188"/>
                  <a:stretch>
                    <a:fillRect/>
                  </a:stretch>
                </p:blipFill>
                <p:spPr bwMode="auto">
                  <a:xfrm>
                    <a:off x="1467028" y="22161"/>
                    <a:ext cx="5440766" cy="33069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4" name="Picture 38">
                    <a:extLst>
                      <a:ext uri="{FF2B5EF4-FFF2-40B4-BE49-F238E27FC236}">
                        <a16:creationId xmlns:a16="http://schemas.microsoft.com/office/drawing/2014/main" id="{BA72D0D2-2EB4-4613-B8EA-F05EDF94A75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62" b="699"/>
                  <a:stretch>
                    <a:fillRect/>
                  </a:stretch>
                </p:blipFill>
                <p:spPr bwMode="auto">
                  <a:xfrm>
                    <a:off x="8544" y="4869399"/>
                    <a:ext cx="5239346" cy="202278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5" name="Picture 39">
                    <a:extLst>
                      <a:ext uri="{FF2B5EF4-FFF2-40B4-BE49-F238E27FC236}">
                        <a16:creationId xmlns:a16="http://schemas.microsoft.com/office/drawing/2014/main" id="{0FF56AB5-293C-4724-B8BF-D9E5B8E91E5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3084" r="806"/>
                  <a:stretch>
                    <a:fillRect/>
                  </a:stretch>
                </p:blipFill>
                <p:spPr bwMode="auto">
                  <a:xfrm>
                    <a:off x="6825241" y="-707"/>
                    <a:ext cx="5358213" cy="22389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6" name="Picture 40">
                    <a:extLst>
                      <a:ext uri="{FF2B5EF4-FFF2-40B4-BE49-F238E27FC236}">
                        <a16:creationId xmlns:a16="http://schemas.microsoft.com/office/drawing/2014/main" id="{7FDBBD6B-D9BD-4983-A679-10B100472A1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73" r="682"/>
                  <a:stretch>
                    <a:fillRect/>
                  </a:stretch>
                </p:blipFill>
                <p:spPr bwMode="auto">
                  <a:xfrm>
                    <a:off x="8472647" y="2184648"/>
                    <a:ext cx="3716169" cy="20194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7" name="Picture 41">
                    <a:extLst>
                      <a:ext uri="{FF2B5EF4-FFF2-40B4-BE49-F238E27FC236}">
                        <a16:creationId xmlns:a16="http://schemas.microsoft.com/office/drawing/2014/main" id="{70E0DACC-1F1F-4E66-9D94-303D3F9EDF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52" t="3795" b="2"/>
                  <a:stretch>
                    <a:fillRect/>
                  </a:stretch>
                </p:blipFill>
                <p:spPr bwMode="auto">
                  <a:xfrm>
                    <a:off x="5201169" y="4897113"/>
                    <a:ext cx="1952944" cy="19713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8" name="Picture 42">
                    <a:extLst>
                      <a:ext uri="{FF2B5EF4-FFF2-40B4-BE49-F238E27FC236}">
                        <a16:creationId xmlns:a16="http://schemas.microsoft.com/office/drawing/2014/main" id="{EA7BB7A8-DA18-4D81-9F7C-858660CBB14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753916" y="4212503"/>
                    <a:ext cx="2429540" cy="2415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39" name="Picture 43">
                    <a:extLst>
                      <a:ext uri="{FF2B5EF4-FFF2-40B4-BE49-F238E27FC236}">
                        <a16:creationId xmlns:a16="http://schemas.microsoft.com/office/drawing/2014/main" id="{D6F6B7E9-51FC-456A-B603-01F12033043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30" r="8443"/>
                  <a:stretch>
                    <a:fillRect/>
                  </a:stretch>
                </p:blipFill>
                <p:spPr bwMode="auto">
                  <a:xfrm>
                    <a:off x="33257" y="1654138"/>
                    <a:ext cx="1597287" cy="18741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0" name="Picture 44">
                    <a:extLst>
                      <a:ext uri="{FF2B5EF4-FFF2-40B4-BE49-F238E27FC236}">
                        <a16:creationId xmlns:a16="http://schemas.microsoft.com/office/drawing/2014/main" id="{488563FC-7F58-4463-890E-D7FC002F510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522" b="2164"/>
                  <a:stretch>
                    <a:fillRect/>
                  </a:stretch>
                </p:blipFill>
                <p:spPr bwMode="auto">
                  <a:xfrm>
                    <a:off x="7172725" y="4212504"/>
                    <a:ext cx="2582860" cy="24158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1" name="Picture 11">
                    <a:extLst>
                      <a:ext uri="{FF2B5EF4-FFF2-40B4-BE49-F238E27FC236}">
                        <a16:creationId xmlns:a16="http://schemas.microsoft.com/office/drawing/2014/main" id="{ED645EE7-DD96-4B38-8268-011E8247628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440"/>
                  <a:stretch>
                    <a:fillRect/>
                  </a:stretch>
                </p:blipFill>
                <p:spPr bwMode="auto">
                  <a:xfrm>
                    <a:off x="14337" y="3485584"/>
                    <a:ext cx="2921759" cy="13838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2" name="Picture 13">
                    <a:extLst>
                      <a:ext uri="{FF2B5EF4-FFF2-40B4-BE49-F238E27FC236}">
                        <a16:creationId xmlns:a16="http://schemas.microsoft.com/office/drawing/2014/main" id="{AE767AEC-6170-4833-BB44-9CF9471CF07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32" t="3389" r="-2"/>
                  <a:stretch>
                    <a:fillRect/>
                  </a:stretch>
                </p:blipFill>
                <p:spPr bwMode="auto">
                  <a:xfrm>
                    <a:off x="6958718" y="2219042"/>
                    <a:ext cx="1511632" cy="1797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3" name="Picture 14">
                    <a:extLst>
                      <a:ext uri="{FF2B5EF4-FFF2-40B4-BE49-F238E27FC236}">
                        <a16:creationId xmlns:a16="http://schemas.microsoft.com/office/drawing/2014/main" id="{A127E45D-4803-400D-A90B-E6E73B59BB0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10219" y="6790"/>
                    <a:ext cx="1626068" cy="164734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4" name="Picture 3">
                    <a:extLst>
                      <a:ext uri="{FF2B5EF4-FFF2-40B4-BE49-F238E27FC236}">
                        <a16:creationId xmlns:a16="http://schemas.microsoft.com/office/drawing/2014/main" id="{04E74EFC-C670-4741-98B7-8470131792D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61499" y="6791"/>
                    <a:ext cx="2263741" cy="342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5" name="Picture 4">
                    <a:extLst>
                      <a:ext uri="{FF2B5EF4-FFF2-40B4-BE49-F238E27FC236}">
                        <a16:creationId xmlns:a16="http://schemas.microsoft.com/office/drawing/2014/main" id="{2A35C56D-B239-4431-A624-5F693DFCD70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34640" y="288092"/>
                    <a:ext cx="990600" cy="9703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6" name="Picture 5">
                    <a:extLst>
                      <a:ext uri="{FF2B5EF4-FFF2-40B4-BE49-F238E27FC236}">
                        <a16:creationId xmlns:a16="http://schemas.microsoft.com/office/drawing/2014/main" id="{1157F4BF-0C0A-4C36-AD34-286A2D928C4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44040" y="260287"/>
                    <a:ext cx="990600" cy="342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7" name="Picture 6">
                    <a:extLst>
                      <a:ext uri="{FF2B5EF4-FFF2-40B4-BE49-F238E27FC236}">
                        <a16:creationId xmlns:a16="http://schemas.microsoft.com/office/drawing/2014/main" id="{F016E73F-6B93-48AC-A337-BDC9CAEA27A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169529" y="454605"/>
                    <a:ext cx="1060807" cy="3429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8" name="Picture 7">
                    <a:extLst>
                      <a:ext uri="{FF2B5EF4-FFF2-40B4-BE49-F238E27FC236}">
                        <a16:creationId xmlns:a16="http://schemas.microsoft.com/office/drawing/2014/main" id="{94929B76-23ED-413A-AA55-EDC5916FF18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2031445">
                    <a:off x="4861470" y="555873"/>
                    <a:ext cx="651535" cy="2250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49" name="Picture 8">
                    <a:extLst>
                      <a:ext uri="{FF2B5EF4-FFF2-40B4-BE49-F238E27FC236}">
                        <a16:creationId xmlns:a16="http://schemas.microsoft.com/office/drawing/2014/main" id="{B8B0D18F-7B7A-4021-9FF3-E1CF175D1D2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2340461">
                    <a:off x="4457906" y="243614"/>
                    <a:ext cx="958587" cy="331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0" name="Picture 9">
                    <a:extLst>
                      <a:ext uri="{FF2B5EF4-FFF2-40B4-BE49-F238E27FC236}">
                        <a16:creationId xmlns:a16="http://schemas.microsoft.com/office/drawing/2014/main" id="{8496ED5B-1D6E-44A9-93C2-74B6D73ABD7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20571" y="484406"/>
                    <a:ext cx="375719" cy="3130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1" name="Picture 12">
                    <a:extLst>
                      <a:ext uri="{FF2B5EF4-FFF2-40B4-BE49-F238E27FC236}">
                        <a16:creationId xmlns:a16="http://schemas.microsoft.com/office/drawing/2014/main" id="{5AF0C917-BCF1-4548-A32A-14F4F0BAC01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34813" y="438196"/>
                    <a:ext cx="304195" cy="2534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2" name="Picture 15">
                    <a:extLst>
                      <a:ext uri="{FF2B5EF4-FFF2-40B4-BE49-F238E27FC236}">
                        <a16:creationId xmlns:a16="http://schemas.microsoft.com/office/drawing/2014/main" id="{F8F8D97F-FCE5-44CD-8CFF-AB1E8FF3BF1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70899" y="22160"/>
                    <a:ext cx="783054" cy="1317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3" name="Picture 16">
                    <a:extLst>
                      <a:ext uri="{FF2B5EF4-FFF2-40B4-BE49-F238E27FC236}">
                        <a16:creationId xmlns:a16="http://schemas.microsoft.com/office/drawing/2014/main" id="{F9D018C4-DF23-4401-91C5-E5F38048335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40326" y="759286"/>
                    <a:ext cx="393717" cy="1170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4" name="Picture 17">
                    <a:extLst>
                      <a:ext uri="{FF2B5EF4-FFF2-40B4-BE49-F238E27FC236}">
                        <a16:creationId xmlns:a16="http://schemas.microsoft.com/office/drawing/2014/main" id="{5597A576-4437-4605-B4FF-67DF3DC0638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70899" y="2925096"/>
                    <a:ext cx="781050" cy="161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5" name="Picture 18">
                    <a:extLst>
                      <a:ext uri="{FF2B5EF4-FFF2-40B4-BE49-F238E27FC236}">
                        <a16:creationId xmlns:a16="http://schemas.microsoft.com/office/drawing/2014/main" id="{6B08AED6-56DF-4446-ADB1-EC558376A8E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36353" y="31028"/>
                    <a:ext cx="352425" cy="2095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6" name="Picture 19">
                    <a:extLst>
                      <a:ext uri="{FF2B5EF4-FFF2-40B4-BE49-F238E27FC236}">
                        <a16:creationId xmlns:a16="http://schemas.microsoft.com/office/drawing/2014/main" id="{768CCE31-E923-4AFF-AB96-31E9AF2747B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432314" y="1395649"/>
                    <a:ext cx="261499" cy="1180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7" name="Picture 20">
                    <a:extLst>
                      <a:ext uri="{FF2B5EF4-FFF2-40B4-BE49-F238E27FC236}">
                        <a16:creationId xmlns:a16="http://schemas.microsoft.com/office/drawing/2014/main" id="{9E80B112-5FB9-4A1F-BA05-9CE641D9FD6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71990" y="1805700"/>
                    <a:ext cx="295275" cy="155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6858" name="Picture 10">
                    <a:extLst>
                      <a:ext uri="{FF2B5EF4-FFF2-40B4-BE49-F238E27FC236}">
                        <a16:creationId xmlns:a16="http://schemas.microsoft.com/office/drawing/2014/main" id="{AD686898-BD07-4198-BF2C-EE166EFD13E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40370" y="3359001"/>
                    <a:ext cx="4213743" cy="15103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885BB9A-9B6B-40AC-B226-531C77C4C7D1}"/>
                    </a:ext>
                  </a:extLst>
                </p:cNvPr>
                <p:cNvSpPr txBox="1"/>
                <p:nvPr/>
              </p:nvSpPr>
              <p:spPr>
                <a:xfrm>
                  <a:off x="3474994" y="-89728"/>
                  <a:ext cx="1502923" cy="40036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Anterior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135331D-DB97-4A99-89F0-42492328E2C2}"/>
                    </a:ext>
                  </a:extLst>
                </p:cNvPr>
                <p:cNvSpPr txBox="1"/>
                <p:nvPr/>
              </p:nvSpPr>
              <p:spPr>
                <a:xfrm>
                  <a:off x="6049013" y="1004824"/>
                  <a:ext cx="681608" cy="67759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Right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6AE087A-DC82-46EF-B732-DDFCEECCF789}"/>
                    </a:ext>
                  </a:extLst>
                </p:cNvPr>
                <p:cNvSpPr txBox="1"/>
                <p:nvPr/>
              </p:nvSpPr>
              <p:spPr>
                <a:xfrm>
                  <a:off x="1601636" y="424732"/>
                  <a:ext cx="654088" cy="40036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Left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BC51D79-2C7F-4D5C-AF49-9AC160D4CCC5}"/>
                    </a:ext>
                  </a:extLst>
                </p:cNvPr>
                <p:cNvSpPr txBox="1"/>
                <p:nvPr/>
              </p:nvSpPr>
              <p:spPr>
                <a:xfrm>
                  <a:off x="3604119" y="2789554"/>
                  <a:ext cx="1282775" cy="40036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Inferior</a:t>
                  </a:r>
                </a:p>
              </p:txBody>
            </p:sp>
            <p:pic>
              <p:nvPicPr>
                <p:cNvPr id="456744" name="Picture 1">
                  <a:extLst>
                    <a:ext uri="{FF2B5EF4-FFF2-40B4-BE49-F238E27FC236}">
                      <a16:creationId xmlns:a16="http://schemas.microsoft.com/office/drawing/2014/main" id="{C7D18FE3-85BA-450C-8E04-0586A318A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8109" y="4868503"/>
                  <a:ext cx="680964" cy="8080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45" name="Picture 2">
                  <a:extLst>
                    <a:ext uri="{FF2B5EF4-FFF2-40B4-BE49-F238E27FC236}">
                      <a16:creationId xmlns:a16="http://schemas.microsoft.com/office/drawing/2014/main" id="{0A8B9E8B-3989-4366-824D-4EA1EC336A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0151" y="4882859"/>
                  <a:ext cx="1021453" cy="485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46" name="Picture 31">
                  <a:extLst>
                    <a:ext uri="{FF2B5EF4-FFF2-40B4-BE49-F238E27FC236}">
                      <a16:creationId xmlns:a16="http://schemas.microsoft.com/office/drawing/2014/main" id="{BD478DD3-8B35-4FCD-AE8E-7B9D97B544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3834" y="6518562"/>
                  <a:ext cx="581025" cy="3303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47" name="Picture 32">
                  <a:extLst>
                    <a:ext uri="{FF2B5EF4-FFF2-40B4-BE49-F238E27FC236}">
                      <a16:creationId xmlns:a16="http://schemas.microsoft.com/office/drawing/2014/main" id="{88ABC364-29A2-4B29-9AD7-DEF527D5CD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2544" y="6586647"/>
                  <a:ext cx="1021452" cy="234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28F34F-085E-49C9-B109-4CB743E3BDAE}"/>
                    </a:ext>
                  </a:extLst>
                </p:cNvPr>
                <p:cNvSpPr txBox="1"/>
                <p:nvPr/>
              </p:nvSpPr>
              <p:spPr>
                <a:xfrm>
                  <a:off x="5257333" y="4883384"/>
                  <a:ext cx="1297592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srgbClr val="FF3300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CD61/Cd42b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3C75C52-CD0C-46E7-B905-AB221C6C5235}"/>
                    </a:ext>
                  </a:extLst>
                </p:cNvPr>
                <p:cNvSpPr txBox="1"/>
                <p:nvPr/>
              </p:nvSpPr>
              <p:spPr>
                <a:xfrm>
                  <a:off x="5259450" y="5158609"/>
                  <a:ext cx="1085912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srgbClr val="92D050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VE-Cad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5CB1687-A6AD-4FE5-A137-5C9A86269EDD}"/>
                    </a:ext>
                  </a:extLst>
                </p:cNvPr>
                <p:cNvSpPr txBox="1"/>
                <p:nvPr/>
              </p:nvSpPr>
              <p:spPr>
                <a:xfrm>
                  <a:off x="5257333" y="5399960"/>
                  <a:ext cx="681608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srgbClr val="0070C0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DAPI</a:t>
                  </a:r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295B9624-289B-4043-BBB3-06F83EDF1857}"/>
                    </a:ext>
                  </a:extLst>
                </p:cNvPr>
                <p:cNvCxnSpPr/>
                <p:nvPr/>
              </p:nvCxnSpPr>
              <p:spPr>
                <a:xfrm flipH="1">
                  <a:off x="6260691" y="6759151"/>
                  <a:ext cx="867884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412F92B-00FA-42D3-A30E-A3BBF2305691}"/>
                    </a:ext>
                  </a:extLst>
                </p:cNvPr>
                <p:cNvSpPr txBox="1"/>
                <p:nvPr/>
              </p:nvSpPr>
              <p:spPr>
                <a:xfrm>
                  <a:off x="6548576" y="6441584"/>
                  <a:ext cx="867884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20µm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A8FC953F-29EC-4BF3-8B06-432773456BD7}"/>
                    </a:ext>
                  </a:extLst>
                </p:cNvPr>
                <p:cNvSpPr txBox="1"/>
                <p:nvPr/>
              </p:nvSpPr>
              <p:spPr>
                <a:xfrm>
                  <a:off x="3369155" y="1216534"/>
                  <a:ext cx="537665" cy="40036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LV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A6641F1-5A3E-42EE-886E-27E050861772}"/>
                    </a:ext>
                  </a:extLst>
                </p:cNvPr>
                <p:cNvSpPr txBox="1"/>
                <p:nvPr/>
              </p:nvSpPr>
              <p:spPr>
                <a:xfrm>
                  <a:off x="5214996" y="1701356"/>
                  <a:ext cx="452995" cy="67759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white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RV</a:t>
                  </a:r>
                </a:p>
              </p:txBody>
            </p:sp>
            <p:pic>
              <p:nvPicPr>
                <p:cNvPr id="456755" name="Picture 49">
                  <a:extLst>
                    <a:ext uri="{FF2B5EF4-FFF2-40B4-BE49-F238E27FC236}">
                      <a16:creationId xmlns:a16="http://schemas.microsoft.com/office/drawing/2014/main" id="{81A39168-915C-41B0-B5DA-587E5AFA38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60858" y="3711671"/>
                  <a:ext cx="3238500" cy="1714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56" name="Picture 50">
                  <a:extLst>
                    <a:ext uri="{FF2B5EF4-FFF2-40B4-BE49-F238E27FC236}">
                      <a16:creationId xmlns:a16="http://schemas.microsoft.com/office/drawing/2014/main" id="{34D5E796-2B84-41CF-80E8-B0BCD2229C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1315" y="3923415"/>
                  <a:ext cx="2429540" cy="1719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57" name="Picture 52">
                  <a:extLst>
                    <a:ext uri="{FF2B5EF4-FFF2-40B4-BE49-F238E27FC236}">
                      <a16:creationId xmlns:a16="http://schemas.microsoft.com/office/drawing/2014/main" id="{9958CBA2-2D4C-4FAB-B9B2-1BAC3FB458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11414969" y="3998051"/>
                  <a:ext cx="752475" cy="152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58" name="Picture 53">
                  <a:extLst>
                    <a:ext uri="{FF2B5EF4-FFF2-40B4-BE49-F238E27FC236}">
                      <a16:creationId xmlns:a16="http://schemas.microsoft.com/office/drawing/2014/main" id="{953AC1C4-5347-4F02-BAE8-6DEF18E9D6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1919076" y="4072527"/>
                  <a:ext cx="268247" cy="866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32382367-964A-4B4E-A395-F03C8202F3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328287" y="3973023"/>
                  <a:ext cx="85518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6E4283CE-1FBE-413A-ACBF-E7265C3C8027}"/>
                    </a:ext>
                  </a:extLst>
                </p:cNvPr>
                <p:cNvSpPr txBox="1"/>
                <p:nvPr/>
              </p:nvSpPr>
              <p:spPr>
                <a:xfrm>
                  <a:off x="11387556" y="3896809"/>
                  <a:ext cx="838248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100µm</a:t>
                  </a:r>
                </a:p>
              </p:txBody>
            </p:sp>
            <p:pic>
              <p:nvPicPr>
                <p:cNvPr id="456761" name="Picture 58">
                  <a:extLst>
                    <a:ext uri="{FF2B5EF4-FFF2-40B4-BE49-F238E27FC236}">
                      <a16:creationId xmlns:a16="http://schemas.microsoft.com/office/drawing/2014/main" id="{285003D8-9284-4647-AE8D-E05908E255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2020" y="2189654"/>
                  <a:ext cx="219075" cy="1714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62" name="Picture 59">
                  <a:extLst>
                    <a:ext uri="{FF2B5EF4-FFF2-40B4-BE49-F238E27FC236}">
                      <a16:creationId xmlns:a16="http://schemas.microsoft.com/office/drawing/2014/main" id="{1F97AE99-9324-42D3-9843-081A2E6E32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11424263" y="2900774"/>
                  <a:ext cx="723900" cy="1699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63" name="Picture 60">
                  <a:extLst>
                    <a:ext uri="{FF2B5EF4-FFF2-40B4-BE49-F238E27FC236}">
                      <a16:creationId xmlns:a16="http://schemas.microsoft.com/office/drawing/2014/main" id="{2B678456-EEE3-42B0-ABB2-699C43F031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9803592">
                  <a:off x="11982011" y="2841852"/>
                  <a:ext cx="219075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139FF918-4E18-4C14-BB81-0BF9CFF528B9}"/>
                    </a:ext>
                  </a:extLst>
                </p:cNvPr>
                <p:cNvCxnSpPr/>
                <p:nvPr/>
              </p:nvCxnSpPr>
              <p:spPr>
                <a:xfrm flipH="1">
                  <a:off x="11525149" y="2840364"/>
                  <a:ext cx="488978" cy="84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5FF3BD76-8AA4-4068-AF53-BB4974169B4B}"/>
                    </a:ext>
                  </a:extLst>
                </p:cNvPr>
                <p:cNvSpPr txBox="1"/>
                <p:nvPr/>
              </p:nvSpPr>
              <p:spPr>
                <a:xfrm>
                  <a:off x="11503982" y="2804374"/>
                  <a:ext cx="654088" cy="61568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50µm</a:t>
                  </a:r>
                </a:p>
              </p:txBody>
            </p:sp>
            <p:pic>
              <p:nvPicPr>
                <p:cNvPr id="456766" name="Picture 64">
                  <a:extLst>
                    <a:ext uri="{FF2B5EF4-FFF2-40B4-BE49-F238E27FC236}">
                      <a16:creationId xmlns:a16="http://schemas.microsoft.com/office/drawing/2014/main" id="{4002A083-5B7B-4B16-A9F5-CBED66AE74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91424" y="674953"/>
                  <a:ext cx="781050" cy="235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67" name="Picture 65">
                  <a:extLst>
                    <a:ext uri="{FF2B5EF4-FFF2-40B4-BE49-F238E27FC236}">
                      <a16:creationId xmlns:a16="http://schemas.microsoft.com/office/drawing/2014/main" id="{49C6F185-4BAE-4A73-BCFE-4300D5DF27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8175" y="582674"/>
                  <a:ext cx="734896" cy="1781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70C2CF5-C92A-4D15-8184-6FF2958E34CF}"/>
                    </a:ext>
                  </a:extLst>
                </p:cNvPr>
                <p:cNvSpPr txBox="1"/>
                <p:nvPr/>
              </p:nvSpPr>
              <p:spPr>
                <a:xfrm>
                  <a:off x="10348214" y="759240"/>
                  <a:ext cx="1251023" cy="8619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Necrosis</a:t>
                  </a:r>
                </a:p>
              </p:txBody>
            </p:sp>
            <p:pic>
              <p:nvPicPr>
                <p:cNvPr id="456769" name="Picture 67">
                  <a:extLst>
                    <a:ext uri="{FF2B5EF4-FFF2-40B4-BE49-F238E27FC236}">
                      <a16:creationId xmlns:a16="http://schemas.microsoft.com/office/drawing/2014/main" id="{9F94A087-66CE-49D8-A55F-E1FDA367E9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4565" y="254671"/>
                  <a:ext cx="323433" cy="3349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70" name="Picture 68">
                  <a:extLst>
                    <a:ext uri="{FF2B5EF4-FFF2-40B4-BE49-F238E27FC236}">
                      <a16:creationId xmlns:a16="http://schemas.microsoft.com/office/drawing/2014/main" id="{F882132E-5384-4F1A-ADC9-40A9243093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25965" y="161502"/>
                  <a:ext cx="238125" cy="200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71" name="Picture 69">
                  <a:extLst>
                    <a:ext uri="{FF2B5EF4-FFF2-40B4-BE49-F238E27FC236}">
                      <a16:creationId xmlns:a16="http://schemas.microsoft.com/office/drawing/2014/main" id="{421EF2DA-57C1-49B6-9F0C-6E054D9332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07357" y="2043727"/>
                  <a:ext cx="640806" cy="1204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4E4C68E2-BC2E-4DC0-A823-7E26A862E302}"/>
                    </a:ext>
                  </a:extLst>
                </p:cNvPr>
                <p:cNvCxnSpPr/>
                <p:nvPr/>
              </p:nvCxnSpPr>
              <p:spPr>
                <a:xfrm>
                  <a:off x="11482814" y="1936355"/>
                  <a:ext cx="70065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E68E47AE-55CA-4A42-90E5-12F1DAFB5272}"/>
                    </a:ext>
                  </a:extLst>
                </p:cNvPr>
                <p:cNvSpPr txBox="1"/>
                <p:nvPr/>
              </p:nvSpPr>
              <p:spPr>
                <a:xfrm>
                  <a:off x="11491281" y="1849553"/>
                  <a:ext cx="766278" cy="61568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200µm</a:t>
                  </a:r>
                </a:p>
              </p:txBody>
            </p:sp>
            <p:pic>
              <p:nvPicPr>
                <p:cNvPr id="456774" name="Picture 73">
                  <a:extLst>
                    <a:ext uri="{FF2B5EF4-FFF2-40B4-BE49-F238E27FC236}">
                      <a16:creationId xmlns:a16="http://schemas.microsoft.com/office/drawing/2014/main" id="{0720EA27-5A7A-477A-A735-F0C647B288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06519" y="1935806"/>
                  <a:ext cx="230505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75" name="Picture 74">
                  <a:extLst>
                    <a:ext uri="{FF2B5EF4-FFF2-40B4-BE49-F238E27FC236}">
                      <a16:creationId xmlns:a16="http://schemas.microsoft.com/office/drawing/2014/main" id="{E52BDF38-881E-4B48-B1A7-DB74335678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8759" y="1557131"/>
                  <a:ext cx="762000" cy="142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76" name="Picture 75">
                  <a:extLst>
                    <a:ext uri="{FF2B5EF4-FFF2-40B4-BE49-F238E27FC236}">
                      <a16:creationId xmlns:a16="http://schemas.microsoft.com/office/drawing/2014/main" id="{996998A0-94C0-4FC6-95E0-B219907EA9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4381" y="171166"/>
                  <a:ext cx="215261" cy="215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77" name="Picture 76">
                  <a:extLst>
                    <a:ext uri="{FF2B5EF4-FFF2-40B4-BE49-F238E27FC236}">
                      <a16:creationId xmlns:a16="http://schemas.microsoft.com/office/drawing/2014/main" id="{7B147FA4-D5C8-48AF-825D-7D22226CBB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7493" y="2023213"/>
                  <a:ext cx="601205" cy="1371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BEE2AB2A-D616-42A4-9749-8F218B9CD1AE}"/>
                    </a:ext>
                  </a:extLst>
                </p:cNvPr>
                <p:cNvSpPr txBox="1"/>
                <p:nvPr/>
              </p:nvSpPr>
              <p:spPr>
                <a:xfrm>
                  <a:off x="7636605" y="1002708"/>
                  <a:ext cx="1280660" cy="8619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Necrosis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DF854ADC-BD32-46C1-858F-9BF770689700}"/>
                    </a:ext>
                  </a:extLst>
                </p:cNvPr>
                <p:cNvSpPr txBox="1"/>
                <p:nvPr/>
              </p:nvSpPr>
              <p:spPr>
                <a:xfrm>
                  <a:off x="6781420" y="1502347"/>
                  <a:ext cx="2637521" cy="461934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651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Masson’s Trichrome</a:t>
                  </a:r>
                </a:p>
              </p:txBody>
            </p: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CA630D9E-63B1-497D-96A2-A6F31C9308CD}"/>
                    </a:ext>
                  </a:extLst>
                </p:cNvPr>
                <p:cNvCxnSpPr/>
                <p:nvPr/>
              </p:nvCxnSpPr>
              <p:spPr>
                <a:xfrm>
                  <a:off x="8720401" y="1959643"/>
                  <a:ext cx="69854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D8611F2-6FD4-484D-8126-ABCDEA1C91AD}"/>
                    </a:ext>
                  </a:extLst>
                </p:cNvPr>
                <p:cNvSpPr txBox="1"/>
                <p:nvPr/>
              </p:nvSpPr>
              <p:spPr>
                <a:xfrm>
                  <a:off x="8728869" y="1908831"/>
                  <a:ext cx="870003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200µm</a:t>
                  </a:r>
                </a:p>
              </p:txBody>
            </p:sp>
            <p:pic>
              <p:nvPicPr>
                <p:cNvPr id="456782" name="Picture 85">
                  <a:extLst>
                    <a:ext uri="{FF2B5EF4-FFF2-40B4-BE49-F238E27FC236}">
                      <a16:creationId xmlns:a16="http://schemas.microsoft.com/office/drawing/2014/main" id="{63B1CCE0-8169-4B4F-A185-03A19E848B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60057" y="2210444"/>
                  <a:ext cx="837361" cy="4133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83" name="Picture 88">
                  <a:extLst>
                    <a:ext uri="{FF2B5EF4-FFF2-40B4-BE49-F238E27FC236}">
                      <a16:creationId xmlns:a16="http://schemas.microsoft.com/office/drawing/2014/main" id="{BF2930A3-E034-439F-AF5B-1F054D3405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622" y="3827354"/>
                  <a:ext cx="447672" cy="1364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84" name="Picture 87">
                  <a:extLst>
                    <a:ext uri="{FF2B5EF4-FFF2-40B4-BE49-F238E27FC236}">
                      <a16:creationId xmlns:a16="http://schemas.microsoft.com/office/drawing/2014/main" id="{65819BCD-B169-45A8-A297-AA772F1AB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58402" y="3600171"/>
                  <a:ext cx="422167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02F59C92-6FA4-450E-A9A7-4794C518688C}"/>
                    </a:ext>
                  </a:extLst>
                </p:cNvPr>
                <p:cNvCxnSpPr>
                  <a:stCxn id="456784" idx="3"/>
                  <a:endCxn id="456784" idx="1"/>
                </p:cNvCxnSpPr>
                <p:nvPr/>
              </p:nvCxnSpPr>
              <p:spPr>
                <a:xfrm flipH="1">
                  <a:off x="8057847" y="3738023"/>
                  <a:ext cx="42335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2FCF82D-79FE-4699-AF3C-9D0EDEFB7AF8}"/>
                    </a:ext>
                  </a:extLst>
                </p:cNvPr>
                <p:cNvSpPr txBox="1"/>
                <p:nvPr/>
              </p:nvSpPr>
              <p:spPr>
                <a:xfrm>
                  <a:off x="7973175" y="3674510"/>
                  <a:ext cx="859417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20µm</a:t>
                  </a:r>
                </a:p>
              </p:txBody>
            </p:sp>
            <p:pic>
              <p:nvPicPr>
                <p:cNvPr id="456787" name="Picture 97">
                  <a:extLst>
                    <a:ext uri="{FF2B5EF4-FFF2-40B4-BE49-F238E27FC236}">
                      <a16:creationId xmlns:a16="http://schemas.microsoft.com/office/drawing/2014/main" id="{5E308829-AF7F-4986-88F4-67BB7BEF24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73156" y="4345537"/>
                  <a:ext cx="305076" cy="4736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EB820A9-3939-4109-BDD4-852656F040D0}"/>
                    </a:ext>
                  </a:extLst>
                </p:cNvPr>
                <p:cNvSpPr txBox="1"/>
                <p:nvPr/>
              </p:nvSpPr>
              <p:spPr>
                <a:xfrm>
                  <a:off x="7041787" y="2154418"/>
                  <a:ext cx="965256" cy="49254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Lung</a:t>
                  </a:r>
                </a:p>
              </p:txBody>
            </p:sp>
            <p:pic>
              <p:nvPicPr>
                <p:cNvPr id="456789" name="Picture 100">
                  <a:extLst>
                    <a:ext uri="{FF2B5EF4-FFF2-40B4-BE49-F238E27FC236}">
                      <a16:creationId xmlns:a16="http://schemas.microsoft.com/office/drawing/2014/main" id="{3C0F3BA9-8129-4B8C-9A28-62871A429B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7785530" y="4344181"/>
                  <a:ext cx="1555978" cy="449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DF2E76A8-D10E-4AD3-8012-214CF575C8B8}"/>
                    </a:ext>
                  </a:extLst>
                </p:cNvPr>
                <p:cNvSpPr txBox="1"/>
                <p:nvPr/>
              </p:nvSpPr>
              <p:spPr>
                <a:xfrm>
                  <a:off x="8068430" y="4301177"/>
                  <a:ext cx="2040587" cy="49254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Spleen</a:t>
                  </a:r>
                </a:p>
              </p:txBody>
            </p:sp>
            <p:pic>
              <p:nvPicPr>
                <p:cNvPr id="456791" name="Picture 102">
                  <a:extLst>
                    <a:ext uri="{FF2B5EF4-FFF2-40B4-BE49-F238E27FC236}">
                      <a16:creationId xmlns:a16="http://schemas.microsoft.com/office/drawing/2014/main" id="{8D843249-1572-4740-B0E1-E9FAA84A37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67458" y="6192570"/>
                  <a:ext cx="1493159" cy="2399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92" name="Picture 103">
                  <a:extLst>
                    <a:ext uri="{FF2B5EF4-FFF2-40B4-BE49-F238E27FC236}">
                      <a16:creationId xmlns:a16="http://schemas.microsoft.com/office/drawing/2014/main" id="{2CD828F6-1AEA-4FED-94B4-0396816ECA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8338675" y="6451481"/>
                  <a:ext cx="1381125" cy="135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C9FA6523-DF1C-4C78-A8D3-B793C5C6409E}"/>
                    </a:ext>
                  </a:extLst>
                </p:cNvPr>
                <p:cNvCxnSpPr/>
                <p:nvPr/>
              </p:nvCxnSpPr>
              <p:spPr>
                <a:xfrm>
                  <a:off x="8561643" y="6346313"/>
                  <a:ext cx="95255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F8902163-D0D4-4709-BE80-D3B18F15DD8E}"/>
                    </a:ext>
                  </a:extLst>
                </p:cNvPr>
                <p:cNvSpPr txBox="1"/>
                <p:nvPr/>
              </p:nvSpPr>
              <p:spPr>
                <a:xfrm>
                  <a:off x="8743688" y="6301855"/>
                  <a:ext cx="865767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20µm</a:t>
                  </a:r>
                </a:p>
              </p:txBody>
            </p:sp>
            <p:pic>
              <p:nvPicPr>
                <p:cNvPr id="456795" name="Picture 107">
                  <a:extLst>
                    <a:ext uri="{FF2B5EF4-FFF2-40B4-BE49-F238E27FC236}">
                      <a16:creationId xmlns:a16="http://schemas.microsoft.com/office/drawing/2014/main" id="{8DAB8C8C-AC8C-4169-90F5-1FE5E2C2A1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28936" y="4206069"/>
                  <a:ext cx="1114034" cy="2584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96" name="Picture 108">
                  <a:extLst>
                    <a:ext uri="{FF2B5EF4-FFF2-40B4-BE49-F238E27FC236}">
                      <a16:creationId xmlns:a16="http://schemas.microsoft.com/office/drawing/2014/main" id="{38DACFFD-4A37-4735-98CE-D2E383A9BE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21080" y="4221530"/>
                  <a:ext cx="371475" cy="352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97" name="Picture 110">
                  <a:extLst>
                    <a:ext uri="{FF2B5EF4-FFF2-40B4-BE49-F238E27FC236}">
                      <a16:creationId xmlns:a16="http://schemas.microsoft.com/office/drawing/2014/main" id="{0DA6F5EA-8830-41D9-96C6-F543799ACB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28651" y="6344873"/>
                  <a:ext cx="590550" cy="2584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798" name="Picture 111">
                  <a:extLst>
                    <a:ext uri="{FF2B5EF4-FFF2-40B4-BE49-F238E27FC236}">
                      <a16:creationId xmlns:a16="http://schemas.microsoft.com/office/drawing/2014/main" id="{8FE69684-3A5F-45F3-8983-1383EB7CB4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253776" y="6394425"/>
                  <a:ext cx="894387" cy="219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0B9E627F-BD38-42F5-909C-DDC11E8F8AC5}"/>
                    </a:ext>
                  </a:extLst>
                </p:cNvPr>
                <p:cNvSpPr txBox="1"/>
                <p:nvPr/>
              </p:nvSpPr>
              <p:spPr>
                <a:xfrm>
                  <a:off x="10286826" y="4163563"/>
                  <a:ext cx="1248906" cy="49254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Kidney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0EB50D62-16FD-40CA-9AEA-9E455D03E358}"/>
                    </a:ext>
                  </a:extLst>
                </p:cNvPr>
                <p:cNvSpPr txBox="1"/>
                <p:nvPr/>
              </p:nvSpPr>
              <p:spPr>
                <a:xfrm>
                  <a:off x="9907922" y="6219285"/>
                  <a:ext cx="694307" cy="73882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5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H&amp;E</a:t>
                  </a:r>
                </a:p>
              </p:txBody>
            </p: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BC950865-1851-43AF-AEBC-5213C9FD9D22}"/>
                    </a:ext>
                  </a:extLst>
                </p:cNvPr>
                <p:cNvCxnSpPr/>
                <p:nvPr/>
              </p:nvCxnSpPr>
              <p:spPr>
                <a:xfrm>
                  <a:off x="11186463" y="6350547"/>
                  <a:ext cx="84671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F8FA5348-3DFD-4498-9ED7-2DC470018D7F}"/>
                    </a:ext>
                  </a:extLst>
                </p:cNvPr>
                <p:cNvSpPr txBox="1"/>
                <p:nvPr/>
              </p:nvSpPr>
              <p:spPr>
                <a:xfrm>
                  <a:off x="11311353" y="6301855"/>
                  <a:ext cx="694307" cy="61568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50µm</a:t>
                  </a:r>
                </a:p>
              </p:txBody>
            </p:sp>
            <p:pic>
              <p:nvPicPr>
                <p:cNvPr id="456803" name="Picture 118">
                  <a:extLst>
                    <a:ext uri="{FF2B5EF4-FFF2-40B4-BE49-F238E27FC236}">
                      <a16:creationId xmlns:a16="http://schemas.microsoft.com/office/drawing/2014/main" id="{A355A73F-C702-41B8-AF5A-A84E1E5F3E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5903" y="4925994"/>
                  <a:ext cx="734219" cy="1997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04" name="Picture 119">
                  <a:extLst>
                    <a:ext uri="{FF2B5EF4-FFF2-40B4-BE49-F238E27FC236}">
                      <a16:creationId xmlns:a16="http://schemas.microsoft.com/office/drawing/2014/main" id="{21C53953-7883-4A46-ADD2-CF70EB88C3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4918" y="6374643"/>
                  <a:ext cx="1650321" cy="479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B747AB02-EBDD-41B8-984D-1B54D90FAA34}"/>
                    </a:ext>
                  </a:extLst>
                </p:cNvPr>
                <p:cNvSpPr txBox="1"/>
                <p:nvPr/>
              </p:nvSpPr>
              <p:spPr>
                <a:xfrm>
                  <a:off x="2827257" y="4805049"/>
                  <a:ext cx="1471170" cy="40036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351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Lung</a:t>
                  </a: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7E9E5381-5243-4ABB-A53C-B5C2CCD240E1}"/>
                    </a:ext>
                  </a:extLst>
                </p:cNvPr>
                <p:cNvSpPr txBox="1"/>
                <p:nvPr/>
              </p:nvSpPr>
              <p:spPr>
                <a:xfrm>
                  <a:off x="2581710" y="5821265"/>
                  <a:ext cx="2324235" cy="73882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5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Pulmonary edema</a:t>
                  </a:r>
                </a:p>
                <a:p>
                  <a:pPr defTabSz="685783">
                    <a:defRPr/>
                  </a:pPr>
                  <a:r>
                    <a:rPr lang="en-US" sz="15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with microthrombi</a:t>
                  </a:r>
                </a:p>
              </p:txBody>
            </p: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C1A05DDD-E5D2-4C10-8591-F064BA7E0A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34629" y="6619421"/>
                  <a:ext cx="804380" cy="42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14A222B5-6578-4F3F-84AD-44FEE4215D94}"/>
                    </a:ext>
                  </a:extLst>
                </p:cNvPr>
                <p:cNvSpPr txBox="1"/>
                <p:nvPr/>
              </p:nvSpPr>
              <p:spPr>
                <a:xfrm>
                  <a:off x="2689666" y="6553790"/>
                  <a:ext cx="874234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500µm</a:t>
                  </a:r>
                </a:p>
              </p:txBody>
            </p:sp>
            <p:pic>
              <p:nvPicPr>
                <p:cNvPr id="456809" name="Picture 128">
                  <a:extLst>
                    <a:ext uri="{FF2B5EF4-FFF2-40B4-BE49-F238E27FC236}">
                      <a16:creationId xmlns:a16="http://schemas.microsoft.com/office/drawing/2014/main" id="{A02291E0-927C-4E96-B637-F5CC2C8AB8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4051" y="6621232"/>
                  <a:ext cx="1087522" cy="1025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0" name="Picture 129">
                  <a:extLst>
                    <a:ext uri="{FF2B5EF4-FFF2-40B4-BE49-F238E27FC236}">
                      <a16:creationId xmlns:a16="http://schemas.microsoft.com/office/drawing/2014/main" id="{3FE054BA-F137-47E0-A22D-59211C79B9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58" y="4929882"/>
                  <a:ext cx="168074" cy="220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1" name="Picture 130">
                  <a:extLst>
                    <a:ext uri="{FF2B5EF4-FFF2-40B4-BE49-F238E27FC236}">
                      <a16:creationId xmlns:a16="http://schemas.microsoft.com/office/drawing/2014/main" id="{435B7FB9-F0EA-4C7F-8FD8-B9073F95A2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4447" y="6716368"/>
                  <a:ext cx="1085850" cy="10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2" name="Picture 132">
                  <a:extLst>
                    <a:ext uri="{FF2B5EF4-FFF2-40B4-BE49-F238E27FC236}">
                      <a16:creationId xmlns:a16="http://schemas.microsoft.com/office/drawing/2014/main" id="{120F2174-F3D7-4938-832F-2F51D29B91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899964">
                  <a:off x="1700269" y="5033896"/>
                  <a:ext cx="556102" cy="2036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3" name="Picture 133">
                  <a:extLst>
                    <a:ext uri="{FF2B5EF4-FFF2-40B4-BE49-F238E27FC236}">
                      <a16:creationId xmlns:a16="http://schemas.microsoft.com/office/drawing/2014/main" id="{5855A75E-71A0-495C-B7BE-00B9BDA61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799040">
                  <a:off x="1449797" y="5056540"/>
                  <a:ext cx="723900" cy="70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4" name="Picture 134">
                  <a:extLst>
                    <a:ext uri="{FF2B5EF4-FFF2-40B4-BE49-F238E27FC236}">
                      <a16:creationId xmlns:a16="http://schemas.microsoft.com/office/drawing/2014/main" id="{C7402AFF-E0A1-4E9B-A3BF-126A5D51B6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391276">
                  <a:off x="1671545" y="4988166"/>
                  <a:ext cx="346213" cy="10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5" name="Picture 136">
                  <a:extLst>
                    <a:ext uri="{FF2B5EF4-FFF2-40B4-BE49-F238E27FC236}">
                      <a16:creationId xmlns:a16="http://schemas.microsoft.com/office/drawing/2014/main" id="{7774EC1E-0FD8-4447-B8AC-A05BFBDB2D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6639" y="4944330"/>
                  <a:ext cx="393474" cy="1589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16" name="Picture 138">
                  <a:extLst>
                    <a:ext uri="{FF2B5EF4-FFF2-40B4-BE49-F238E27FC236}">
                      <a16:creationId xmlns:a16="http://schemas.microsoft.com/office/drawing/2014/main" id="{07204CEB-8092-4BA4-86B5-B849D9EF95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93963" y="4898166"/>
                  <a:ext cx="325866" cy="247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52051AF0-A0D1-4AF9-B3B9-3636A9F37422}"/>
                    </a:ext>
                  </a:extLst>
                </p:cNvPr>
                <p:cNvSpPr txBox="1"/>
                <p:nvPr/>
              </p:nvSpPr>
              <p:spPr>
                <a:xfrm>
                  <a:off x="371780" y="4745771"/>
                  <a:ext cx="2379273" cy="49254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Inferior wall, RV</a:t>
                  </a:r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2C10F394-EF59-435E-842B-CEC111494D3B}"/>
                    </a:ext>
                  </a:extLst>
                </p:cNvPr>
                <p:cNvSpPr/>
                <p:nvPr/>
              </p:nvSpPr>
              <p:spPr>
                <a:xfrm>
                  <a:off x="-53696" y="6174827"/>
                  <a:ext cx="2921172" cy="430979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5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Masson’s Trichrome</a:t>
                  </a: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F3BCFCFA-BC2E-4DC8-BB6E-6EFEF68153AC}"/>
                    </a:ext>
                  </a:extLst>
                </p:cNvPr>
                <p:cNvCxnSpPr/>
                <p:nvPr/>
              </p:nvCxnSpPr>
              <p:spPr>
                <a:xfrm>
                  <a:off x="1895869" y="6589782"/>
                  <a:ext cx="68584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378D17FC-A847-4156-BB59-D5AA99D243CA}"/>
                    </a:ext>
                  </a:extLst>
                </p:cNvPr>
                <p:cNvSpPr txBox="1"/>
                <p:nvPr/>
              </p:nvSpPr>
              <p:spPr>
                <a:xfrm>
                  <a:off x="1976307" y="6543205"/>
                  <a:ext cx="675257" cy="61568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50µm</a:t>
                  </a:r>
                </a:p>
              </p:txBody>
            </p:sp>
            <p:pic>
              <p:nvPicPr>
                <p:cNvPr id="456821" name="Picture 144">
                  <a:extLst>
                    <a:ext uri="{FF2B5EF4-FFF2-40B4-BE49-F238E27FC236}">
                      <a16:creationId xmlns:a16="http://schemas.microsoft.com/office/drawing/2014/main" id="{C7DA9E89-7283-494F-B5E5-A47D768FD2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9483" y="3529493"/>
                  <a:ext cx="675635" cy="240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22" name="Picture 145">
                  <a:extLst>
                    <a:ext uri="{FF2B5EF4-FFF2-40B4-BE49-F238E27FC236}">
                      <a16:creationId xmlns:a16="http://schemas.microsoft.com/office/drawing/2014/main" id="{BA027628-2808-49A4-8CAF-8FB02DBDCF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2465" y="4587016"/>
                  <a:ext cx="561975" cy="200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1494838F-D2CD-46CA-9515-75C8727DF72B}"/>
                    </a:ext>
                  </a:extLst>
                </p:cNvPr>
                <p:cNvSpPr txBox="1"/>
                <p:nvPr/>
              </p:nvSpPr>
              <p:spPr>
                <a:xfrm>
                  <a:off x="1785796" y="3447978"/>
                  <a:ext cx="1251024" cy="49254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Fibrin II</a:t>
                  </a:r>
                </a:p>
              </p:txBody>
            </p:sp>
            <p:pic>
              <p:nvPicPr>
                <p:cNvPr id="456824" name="Picture 147">
                  <a:extLst>
                    <a:ext uri="{FF2B5EF4-FFF2-40B4-BE49-F238E27FC236}">
                      <a16:creationId xmlns:a16="http://schemas.microsoft.com/office/drawing/2014/main" id="{EE40961B-EA4D-41BD-A5C9-B2C3DDEEB4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258" y="3491349"/>
                  <a:ext cx="654381" cy="2057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25" name="Picture 148">
                  <a:extLst>
                    <a:ext uri="{FF2B5EF4-FFF2-40B4-BE49-F238E27FC236}">
                      <a16:creationId xmlns:a16="http://schemas.microsoft.com/office/drawing/2014/main" id="{DDB8A5EC-CBBF-46F3-8432-25AB5815E1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68" y="4596516"/>
                  <a:ext cx="510628" cy="181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9E259CC2-1205-43D4-B582-707DCF5FB6F3}"/>
                    </a:ext>
                  </a:extLst>
                </p:cNvPr>
                <p:cNvSpPr txBox="1"/>
                <p:nvPr/>
              </p:nvSpPr>
              <p:spPr>
                <a:xfrm>
                  <a:off x="445867" y="3373878"/>
                  <a:ext cx="857298" cy="86195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CD61</a:t>
                  </a: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BF3D0101-10AF-4331-B84D-9AD6194FEFE2}"/>
                    </a:ext>
                  </a:extLst>
                </p:cNvPr>
                <p:cNvCxnSpPr/>
                <p:nvPr/>
              </p:nvCxnSpPr>
              <p:spPr>
                <a:xfrm>
                  <a:off x="1601636" y="4745771"/>
                  <a:ext cx="4487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1AB7D196-674B-48C0-B5F2-21261657D83A}"/>
                    </a:ext>
                  </a:extLst>
                </p:cNvPr>
                <p:cNvSpPr txBox="1"/>
                <p:nvPr/>
              </p:nvSpPr>
              <p:spPr>
                <a:xfrm>
                  <a:off x="1519080" y="4453611"/>
                  <a:ext cx="662556" cy="615685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20µm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799DD8E2-B8BE-49F0-A5E3-82DD0D1CBFF4}"/>
                    </a:ext>
                  </a:extLst>
                </p:cNvPr>
                <p:cNvSpPr txBox="1"/>
                <p:nvPr/>
              </p:nvSpPr>
              <p:spPr>
                <a:xfrm>
                  <a:off x="14043" y="4445140"/>
                  <a:ext cx="819196" cy="369411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783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  <a:ea typeface="ＭＳ Ｐゴシック" panose="020B0600070205080204" pitchFamily="34" charset="-128"/>
                      <a:cs typeface="Arial" charset="0"/>
                    </a:rPr>
                    <a:t>20µm</a:t>
                  </a:r>
                </a:p>
              </p:txBody>
            </p: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CE73BE8B-7A78-4B7E-901D-51F1B3537F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597" y="4737303"/>
                  <a:ext cx="44664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56831" name="Picture 157">
                  <a:extLst>
                    <a:ext uri="{FF2B5EF4-FFF2-40B4-BE49-F238E27FC236}">
                      <a16:creationId xmlns:a16="http://schemas.microsoft.com/office/drawing/2014/main" id="{A338A95F-F703-4D84-B03F-3C67BB8754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6096" y="3487723"/>
                  <a:ext cx="218967" cy="1838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6832" name="Picture 158">
                  <a:extLst>
                    <a:ext uri="{FF2B5EF4-FFF2-40B4-BE49-F238E27FC236}">
                      <a16:creationId xmlns:a16="http://schemas.microsoft.com/office/drawing/2014/main" id="{E12CB9B5-D2C7-46B2-A6F9-940D0535B62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50" y="3480058"/>
                  <a:ext cx="200025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56725" name="Picture 160">
                <a:extLst>
                  <a:ext uri="{FF2B5EF4-FFF2-40B4-BE49-F238E27FC236}">
                    <a16:creationId xmlns:a16="http://schemas.microsoft.com/office/drawing/2014/main" id="{2A8C9B56-8E79-4E07-B819-1F19CC8145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68" y="1975238"/>
                <a:ext cx="1258956" cy="162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6726" name="Picture 164">
                <a:extLst>
                  <a:ext uri="{FF2B5EF4-FFF2-40B4-BE49-F238E27FC236}">
                    <a16:creationId xmlns:a16="http://schemas.microsoft.com/office/drawing/2014/main" id="{6562F68E-F14F-41A5-B6F5-73A97972DA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009" y="120198"/>
                <a:ext cx="426757" cy="256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6727" name="Picture 165">
                <a:extLst>
                  <a:ext uri="{FF2B5EF4-FFF2-40B4-BE49-F238E27FC236}">
                    <a16:creationId xmlns:a16="http://schemas.microsoft.com/office/drawing/2014/main" id="{60D63611-17F9-49CD-90C9-DB80470291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240538">
                <a:off x="-3044" y="142622"/>
                <a:ext cx="247158" cy="120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6728" name="Picture 166">
                <a:extLst>
                  <a:ext uri="{FF2B5EF4-FFF2-40B4-BE49-F238E27FC236}">
                    <a16:creationId xmlns:a16="http://schemas.microsoft.com/office/drawing/2014/main" id="{B1AF8AB3-99FA-4F02-B9F4-6AEE8E67B3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3107" y="716307"/>
                <a:ext cx="400050" cy="14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BF6B6771-DCB1-4899-8E33-91BD29113CF6}"/>
                  </a:ext>
                </a:extLst>
              </p:cNvPr>
              <p:cNvSpPr txBox="1"/>
              <p:nvPr/>
            </p:nvSpPr>
            <p:spPr>
              <a:xfrm>
                <a:off x="8555293" y="3735906"/>
                <a:ext cx="2163360" cy="7080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sz="1425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Lateral Wall, LV H&amp;E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AE73B3CF-983C-45E6-A93D-B2DAC985F618}"/>
                  </a:ext>
                </a:extLst>
              </p:cNvPr>
              <p:cNvSpPr txBox="1"/>
              <p:nvPr/>
            </p:nvSpPr>
            <p:spPr>
              <a:xfrm>
                <a:off x="-5009" y="-19863"/>
                <a:ext cx="935621" cy="4925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Lung</a:t>
                </a: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C08B9E66-83BC-403F-A9C5-18592C7A0E64}"/>
                  </a:ext>
                </a:extLst>
              </p:cNvPr>
              <p:cNvSpPr txBox="1"/>
              <p:nvPr/>
            </p:nvSpPr>
            <p:spPr>
              <a:xfrm>
                <a:off x="608860" y="627976"/>
                <a:ext cx="541898" cy="43097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sz="1500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TH</a:t>
                </a:r>
              </a:p>
            </p:txBody>
          </p:sp>
          <p:pic>
            <p:nvPicPr>
              <p:cNvPr id="456732" name="Picture 173">
                <a:extLst>
                  <a:ext uri="{FF2B5EF4-FFF2-40B4-BE49-F238E27FC236}">
                    <a16:creationId xmlns:a16="http://schemas.microsoft.com/office/drawing/2014/main" id="{A5C8166C-51F7-4835-8FC0-315CA7CFA8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59568">
                <a:off x="852197" y="1349402"/>
                <a:ext cx="355405" cy="171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6733" name="Picture 174">
                <a:extLst>
                  <a:ext uri="{FF2B5EF4-FFF2-40B4-BE49-F238E27FC236}">
                    <a16:creationId xmlns:a16="http://schemas.microsoft.com/office/drawing/2014/main" id="{EF53B34A-D08E-450E-BA77-B2CA83971B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619" y="1383196"/>
                <a:ext cx="16192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8011520A-2862-4D43-B3C3-312097A1A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707" y="1307570"/>
                <a:ext cx="53766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53442305-62F4-4656-94B3-3002740AFE1B}"/>
                  </a:ext>
                </a:extLst>
              </p:cNvPr>
              <p:cNvSpPr txBox="1"/>
              <p:nvPr/>
            </p:nvSpPr>
            <p:spPr>
              <a:xfrm>
                <a:off x="852290" y="1294866"/>
                <a:ext cx="738761" cy="3694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50µm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0F378AA5-73E6-456F-B099-034D5C1880B0}"/>
                  </a:ext>
                </a:extLst>
              </p:cNvPr>
              <p:cNvSpPr/>
              <p:nvPr/>
            </p:nvSpPr>
            <p:spPr>
              <a:xfrm>
                <a:off x="7346605" y="-2926"/>
                <a:ext cx="4040952" cy="1587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83">
                  <a:defRPr/>
                </a:pPr>
                <a:endParaRPr lang="en-US" sz="1351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3E819F24-27BB-4D66-BDDE-924B5445D9E2}"/>
                  </a:ext>
                </a:extLst>
              </p:cNvPr>
              <p:cNvSpPr txBox="1"/>
              <p:nvPr/>
            </p:nvSpPr>
            <p:spPr>
              <a:xfrm>
                <a:off x="7424926" y="-100313"/>
                <a:ext cx="2449126" cy="3694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Subendocardial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EE202A2-DB0B-4DC9-BA67-A0583F5A6CB4}"/>
                  </a:ext>
                </a:extLst>
              </p:cNvPr>
              <p:cNvSpPr txBox="1"/>
              <p:nvPr/>
            </p:nvSpPr>
            <p:spPr>
              <a:xfrm>
                <a:off x="10161936" y="-79142"/>
                <a:ext cx="2025768" cy="3694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783"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  <a:ea typeface="ＭＳ Ｐゴシック" panose="020B0600070205080204" pitchFamily="34" charset="-128"/>
                    <a:cs typeface="Arial" charset="0"/>
                  </a:rPr>
                  <a:t>Subepicardial</a:t>
                </a:r>
              </a:p>
            </p:txBody>
          </p:sp>
        </p:grpSp>
        <p:pic>
          <p:nvPicPr>
            <p:cNvPr id="456713" name="Picture 188">
              <a:extLst>
                <a:ext uri="{FF2B5EF4-FFF2-40B4-BE49-F238E27FC236}">
                  <a16:creationId xmlns:a16="http://schemas.microsoft.com/office/drawing/2014/main" id="{5093F7B3-002B-4632-88CB-97F8E7DFA6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68" y="1703972"/>
              <a:ext cx="468555" cy="162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6714" name="Picture 189">
              <a:extLst>
                <a:ext uri="{FF2B5EF4-FFF2-40B4-BE49-F238E27FC236}">
                  <a16:creationId xmlns:a16="http://schemas.microsoft.com/office/drawing/2014/main" id="{DC063EEF-F678-4663-8600-55FB38589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818" y="1736956"/>
              <a:ext cx="572060" cy="14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6715" name="Picture 190">
              <a:extLst>
                <a:ext uri="{FF2B5EF4-FFF2-40B4-BE49-F238E27FC236}">
                  <a16:creationId xmlns:a16="http://schemas.microsoft.com/office/drawing/2014/main" id="{0B0ABEE5-055C-417C-9084-F5EB7D146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39" y="1739713"/>
              <a:ext cx="628084" cy="130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4553FE5-4F8C-4E71-8761-90CA4C8169DE}"/>
                </a:ext>
              </a:extLst>
            </p:cNvPr>
            <p:cNvSpPr txBox="1"/>
            <p:nvPr/>
          </p:nvSpPr>
          <p:spPr>
            <a:xfrm>
              <a:off x="-45230" y="1540453"/>
              <a:ext cx="1733652" cy="1231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5783">
                <a:defRPr/>
              </a:pPr>
              <a:r>
                <a:rPr lang="en-US" b="1" dirty="0" err="1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34" charset="-128"/>
                  <a:cs typeface="Arial" charset="0"/>
                </a:rPr>
                <a:t>Microvessel</a:t>
              </a:r>
              <a:endParaRPr lang="en-US" b="1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endParaRPr>
            </a:p>
            <a:p>
              <a:pPr defTabSz="685783">
                <a:defRPr/>
              </a:pPr>
              <a:r>
                <a:rPr lang="en-US" b="1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34" charset="-128"/>
                  <a:cs typeface="Arial" charset="0"/>
                </a:rPr>
                <a:t>thrombi</a:t>
              </a:r>
            </a:p>
          </p:txBody>
        </p:sp>
        <p:pic>
          <p:nvPicPr>
            <p:cNvPr id="456717" name="Picture 191">
              <a:extLst>
                <a:ext uri="{FF2B5EF4-FFF2-40B4-BE49-F238E27FC236}">
                  <a16:creationId xmlns:a16="http://schemas.microsoft.com/office/drawing/2014/main" id="{7CB6DA19-C215-47C1-905E-658DADC0AA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990" y="3162519"/>
              <a:ext cx="743776" cy="9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6718" name="Picture 192">
              <a:extLst>
                <a:ext uri="{FF2B5EF4-FFF2-40B4-BE49-F238E27FC236}">
                  <a16:creationId xmlns:a16="http://schemas.microsoft.com/office/drawing/2014/main" id="{5BE53001-4057-4358-9045-4FC32B7E1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31" y="3000561"/>
              <a:ext cx="707197" cy="9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C72ADB1-29D4-434E-A0C6-BBD2134580A9}"/>
                </a:ext>
              </a:extLst>
            </p:cNvPr>
            <p:cNvSpPr txBox="1"/>
            <p:nvPr/>
          </p:nvSpPr>
          <p:spPr>
            <a:xfrm>
              <a:off x="560175" y="2715455"/>
              <a:ext cx="1339926" cy="6156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5783">
                <a:defRPr/>
              </a:pPr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34" charset="-128"/>
                  <a:cs typeface="Arial" charset="0"/>
                </a:rPr>
                <a:t>Masson’s Trichrome</a:t>
              </a:r>
            </a:p>
          </p:txBody>
        </p:sp>
        <p:pic>
          <p:nvPicPr>
            <p:cNvPr id="456720" name="Picture 194">
              <a:extLst>
                <a:ext uri="{FF2B5EF4-FFF2-40B4-BE49-F238E27FC236}">
                  <a16:creationId xmlns:a16="http://schemas.microsoft.com/office/drawing/2014/main" id="{85D84DAC-7AAC-4DA8-8E23-28D8C428A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597" y="3324020"/>
              <a:ext cx="541022" cy="68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0BEE4F6-0CCE-497F-8DD1-119FF2D15B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8276" y="3422572"/>
              <a:ext cx="605402" cy="423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04C5D9F-E97C-4441-999B-8F47D019D272}"/>
                </a:ext>
              </a:extLst>
            </p:cNvPr>
            <p:cNvSpPr txBox="1"/>
            <p:nvPr/>
          </p:nvSpPr>
          <p:spPr>
            <a:xfrm>
              <a:off x="900977" y="3138879"/>
              <a:ext cx="844600" cy="3694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5783">
                <a:defRPr/>
              </a:pPr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  <a:ea typeface="ＭＳ Ｐゴシック" panose="020B0600070205080204" pitchFamily="34" charset="-128"/>
                  <a:cs typeface="Arial" charset="0"/>
                </a:rPr>
                <a:t>20µm</a:t>
              </a:r>
            </a:p>
          </p:txBody>
        </p:sp>
        <p:pic>
          <p:nvPicPr>
            <p:cNvPr id="456723" name="Picture 201">
              <a:extLst>
                <a:ext uri="{FF2B5EF4-FFF2-40B4-BE49-F238E27FC236}">
                  <a16:creationId xmlns:a16="http://schemas.microsoft.com/office/drawing/2014/main" id="{99C3E66D-AFDB-479B-B729-D635FA779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8" y="3275226"/>
              <a:ext cx="266700" cy="179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2EA23AFB-DFE9-4CDA-9D75-382231168E62}"/>
              </a:ext>
            </a:extLst>
          </p:cNvPr>
          <p:cNvSpPr txBox="1"/>
          <p:nvPr/>
        </p:nvSpPr>
        <p:spPr>
          <a:xfrm>
            <a:off x="6978651" y="5838825"/>
            <a:ext cx="3656013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900" dirty="0" err="1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Guagliumi</a:t>
            </a:r>
            <a:r>
              <a:rPr lang="en-US" sz="900" dirty="0">
                <a:solidFill>
                  <a:prstClr val="white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, Finn et al. Circulation 2020 (ePub)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EC8B1D9F-8C9E-4F36-8C83-55A6A8E14AD4}"/>
              </a:ext>
            </a:extLst>
          </p:cNvPr>
          <p:cNvSpPr/>
          <p:nvPr/>
        </p:nvSpPr>
        <p:spPr>
          <a:xfrm>
            <a:off x="7867649" y="3427413"/>
            <a:ext cx="3015890" cy="311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83">
              <a:defRPr/>
            </a:pPr>
            <a:r>
              <a:rPr lang="en-US" sz="1425" dirty="0">
                <a:solidFill>
                  <a:prstClr val="black"/>
                </a:solidFill>
                <a:latin typeface="Calibri" panose="020F0502020204030204"/>
                <a:ea typeface="ＭＳ Ｐゴシック" panose="020B0600070205080204" pitchFamily="34" charset="-128"/>
                <a:cs typeface="Arial" charset="0"/>
              </a:rPr>
              <a:t>Acute inflammatory infiltrate and CBN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F2D7-B71C-4317-BC2F-DE2D6785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1" y="1131890"/>
            <a:ext cx="8408988" cy="1095375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2400" dirty="0">
                <a:solidFill>
                  <a:srgbClr val="FFFF00"/>
                </a:solidFill>
                <a:ea typeface="+mn-ea"/>
                <a:cs typeface="Calibri Light"/>
                <a:sym typeface="Calibri Light"/>
              </a:rPr>
            </a:br>
            <a:endParaRPr lang="en-US" dirty="0"/>
          </a:p>
        </p:txBody>
      </p:sp>
      <p:pic>
        <p:nvPicPr>
          <p:cNvPr id="458755" name="Picture 2">
            <a:extLst>
              <a:ext uri="{FF2B5EF4-FFF2-40B4-BE49-F238E27FC236}">
                <a16:creationId xmlns:a16="http://schemas.microsoft.com/office/drawing/2014/main" id="{8F9A2883-C126-4CFB-991B-ECD23B10A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2" y="1174464"/>
            <a:ext cx="9859595" cy="38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32AAAC-264F-4551-A0DA-BA744AE5A43A}"/>
              </a:ext>
            </a:extLst>
          </p:cNvPr>
          <p:cNvSpPr/>
          <p:nvPr/>
        </p:nvSpPr>
        <p:spPr>
          <a:xfrm>
            <a:off x="2011365" y="635855"/>
            <a:ext cx="8294687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783">
              <a:defRPr/>
            </a:pPr>
            <a:r>
              <a:rPr lang="en-US" sz="2700" b="1" kern="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Did COVID-19 Affecting STEMI Patients? </a:t>
            </a:r>
            <a:endParaRPr lang="en-US" kern="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E1529A-CFFF-4414-A8DE-5D0636489A53}"/>
              </a:ext>
            </a:extLst>
          </p:cNvPr>
          <p:cNvSpPr/>
          <p:nvPr/>
        </p:nvSpPr>
        <p:spPr>
          <a:xfrm>
            <a:off x="7359284" y="5044832"/>
            <a:ext cx="2146742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83">
              <a:defRPr/>
            </a:pPr>
            <a:r>
              <a:rPr lang="fr-FR" sz="1351" dirty="0">
                <a:solidFill>
                  <a:prstClr val="black"/>
                </a:solidFill>
                <a:latin typeface="Arial"/>
                <a:ea typeface="ＭＳ Ｐゴシック" panose="020B0600070205080204" pitchFamily="34" charset="-128"/>
                <a:cs typeface="Arial" charset="0"/>
              </a:rPr>
              <a:t>Garcia et al. JACC 2020.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267422-C75A-4F13-9297-5B52D1A0F4AE}"/>
              </a:ext>
            </a:extLst>
          </p:cNvPr>
          <p:cNvSpPr/>
          <p:nvPr/>
        </p:nvSpPr>
        <p:spPr>
          <a:xfrm>
            <a:off x="2527301" y="5030788"/>
            <a:ext cx="814388" cy="122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83">
              <a:defRPr/>
            </a:pPr>
            <a:endParaRPr lang="en-US" sz="1351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1F8536-2743-4026-8743-EDE363AB676F}"/>
              </a:ext>
            </a:extLst>
          </p:cNvPr>
          <p:cNvSpPr/>
          <p:nvPr/>
        </p:nvSpPr>
        <p:spPr>
          <a:xfrm>
            <a:off x="3416300" y="358411"/>
            <a:ext cx="53594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783">
              <a:defRPr/>
            </a:pPr>
            <a:r>
              <a:rPr lang="en-US" sz="2700" b="1" dirty="0">
                <a:solidFill>
                  <a:srgbClr val="002673"/>
                </a:solidFill>
                <a:latin typeface="Open Sans Light" panose="020B0306030504020204"/>
                <a:ea typeface="ＭＳ Ｐゴシック" panose="020B0600070205080204" pitchFamily="34" charset="-128"/>
                <a:cs typeface="Arial" charset="0"/>
              </a:rPr>
              <a:t>NACMI: A Unique Collaboration</a:t>
            </a:r>
          </a:p>
        </p:txBody>
      </p:sp>
      <p:pic>
        <p:nvPicPr>
          <p:cNvPr id="473092" name="Picture 3">
            <a:extLst>
              <a:ext uri="{FF2B5EF4-FFF2-40B4-BE49-F238E27FC236}">
                <a16:creationId xmlns:a16="http://schemas.microsoft.com/office/drawing/2014/main" id="{EDCFCA8A-1DB2-4A35-878E-8FB25E896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85" y="1612900"/>
            <a:ext cx="272573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093" name="Picture 5">
            <a:extLst>
              <a:ext uri="{FF2B5EF4-FFF2-40B4-BE49-F238E27FC236}">
                <a16:creationId xmlns:a16="http://schemas.microsoft.com/office/drawing/2014/main" id="{E13F85C4-0F25-4FF6-ADA3-86C0EEA69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572" y="1717675"/>
            <a:ext cx="28019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094" name="Picture 6">
            <a:extLst>
              <a:ext uri="{FF2B5EF4-FFF2-40B4-BE49-F238E27FC236}">
                <a16:creationId xmlns:a16="http://schemas.microsoft.com/office/drawing/2014/main" id="{34D09224-689B-4017-8923-93390F448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4" y="2554289"/>
            <a:ext cx="245110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095" name="Picture 7">
            <a:extLst>
              <a:ext uri="{FF2B5EF4-FFF2-40B4-BE49-F238E27FC236}">
                <a16:creationId xmlns:a16="http://schemas.microsoft.com/office/drawing/2014/main" id="{0A7A98CF-1AF6-4F85-B220-54B3C8274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760" y="2619376"/>
            <a:ext cx="1987551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096" name="Picture 8">
            <a:extLst>
              <a:ext uri="{FF2B5EF4-FFF2-40B4-BE49-F238E27FC236}">
                <a16:creationId xmlns:a16="http://schemas.microsoft.com/office/drawing/2014/main" id="{610A2403-19F4-4312-8F3D-54C241F03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498" y="3206751"/>
            <a:ext cx="2030451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097" name="Picture 9">
            <a:extLst>
              <a:ext uri="{FF2B5EF4-FFF2-40B4-BE49-F238E27FC236}">
                <a16:creationId xmlns:a16="http://schemas.microsoft.com/office/drawing/2014/main" id="{FD966919-4217-40F5-8F76-185430D84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7" y="3850166"/>
            <a:ext cx="310038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20D846-2252-43D3-B152-EFD7511DBEA0}"/>
              </a:ext>
            </a:extLst>
          </p:cNvPr>
          <p:cNvSpPr/>
          <p:nvPr/>
        </p:nvSpPr>
        <p:spPr>
          <a:xfrm>
            <a:off x="321526" y="4551802"/>
            <a:ext cx="153599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srgbClr val="111340"/>
                </a:solidFill>
                <a:latin typeface="Arial" charset="0"/>
                <a:ea typeface="ＭＳ Ｐゴシック" panose="020B0600070205080204" pitchFamily="34" charset="-128"/>
                <a:cs typeface="Arial" charset="0"/>
              </a:rPr>
              <a:t>Am Heart J. 2020 Sep;227:11-18</a:t>
            </a:r>
            <a:r>
              <a:rPr lang="en-US" sz="675" b="1" dirty="0">
                <a:solidFill>
                  <a:srgbClr val="FFFFFF"/>
                </a:solidFill>
                <a:latin typeface="Arial" charset="0"/>
                <a:ea typeface="ＭＳ Ｐゴシック" panose="020B0600070205080204" pitchFamily="34" charset="-128"/>
                <a:cs typeface="Arial" charset="0"/>
              </a:rPr>
              <a:t>. </a:t>
            </a:r>
          </a:p>
        </p:txBody>
      </p:sp>
      <p:pic>
        <p:nvPicPr>
          <p:cNvPr id="473099" name="Picture 4">
            <a:extLst>
              <a:ext uri="{FF2B5EF4-FFF2-40B4-BE49-F238E27FC236}">
                <a16:creationId xmlns:a16="http://schemas.microsoft.com/office/drawing/2014/main" id="{C9AA271A-B016-4F10-81F1-AAF2D9C77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0" y="4559301"/>
            <a:ext cx="30226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5D6F38A1-A7D1-4134-ABFF-04E5010AB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982" y="1180215"/>
            <a:ext cx="5221472" cy="480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FA53C3-8B6B-4C91-8EFF-23594BD9A135}"/>
              </a:ext>
            </a:extLst>
          </p:cNvPr>
          <p:cNvSpPr/>
          <p:nvPr/>
        </p:nvSpPr>
        <p:spPr>
          <a:xfrm>
            <a:off x="3610709" y="543695"/>
            <a:ext cx="4161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0" dirty="0">
                <a:solidFill>
                  <a:srgbClr val="FFFF00"/>
                </a:solidFill>
                <a:latin typeface="Arial"/>
                <a:ea typeface="ＭＳ Ｐゴシック" panose="020B0600070205080204" pitchFamily="34" charset="-128"/>
                <a:cs typeface="Arial" charset="0"/>
              </a:rPr>
              <a:t>NACMI Summary</a:t>
            </a:r>
            <a:endParaRPr lang="en-US" sz="2800" b="1" i="1" dirty="0">
              <a:solidFill>
                <a:srgbClr val="FFFF00"/>
              </a:solidFill>
              <a:latin typeface="Arial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84F42D9-50CF-4E46-A092-70FF2BBCC682}"/>
              </a:ext>
            </a:extLst>
          </p:cNvPr>
          <p:cNvSpPr txBox="1">
            <a:spLocks/>
          </p:cNvSpPr>
          <p:nvPr/>
        </p:nvSpPr>
        <p:spPr>
          <a:xfrm>
            <a:off x="659219" y="1212112"/>
            <a:ext cx="11302409" cy="5102194"/>
          </a:xfrm>
          <a:prstGeom prst="rect">
            <a:avLst/>
          </a:prstGeom>
          <a:solidFill>
            <a:srgbClr val="5E466A"/>
          </a:solidFill>
        </p:spPr>
        <p:txBody>
          <a:bodyPr/>
          <a:lstStyle>
            <a:lvl1pPr marL="257175" indent="-257175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2100" b="1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¡"/>
              <a:defRPr sz="1800" b="1" baseline="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600" b="1" baseline="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1400" b="1" baseline="0">
                <a:solidFill>
                  <a:schemeClr val="tx1"/>
                </a:solidFill>
                <a:latin typeface="+mj-lt"/>
              </a:defRPr>
            </a:lvl4pPr>
            <a:lvl5pPr marL="15430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»"/>
              <a:defRPr sz="1200" b="1" baseline="0">
                <a:solidFill>
                  <a:schemeClr val="tx1"/>
                </a:solidFill>
                <a:latin typeface="+mn-lt"/>
              </a:defRPr>
            </a:lvl5pPr>
            <a:lvl6pPr marL="18859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6pPr>
            <a:lvl7pPr marL="22288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7pPr>
            <a:lvl8pPr marL="25717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8pPr>
            <a:lvl9pPr marL="29146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914377" eaLnBrk="1" hangingPunct="1">
              <a:buClr>
                <a:srgbClr val="FFFF00"/>
              </a:buClr>
              <a:buNone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Compared to both PUI and propensity matched controls;</a:t>
            </a:r>
          </a:p>
          <a:p>
            <a:pPr marL="214308" indent="-214308" defTabSz="914377" eaLnBrk="1" hangingPunct="1">
              <a:buClr>
                <a:srgbClr val="FFFF00"/>
              </a:buClr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 ST-Elevation occurred more frequently in Blacks, Hispanics and Diabetics</a:t>
            </a:r>
          </a:p>
          <a:p>
            <a:pPr marL="214308" indent="-214308" defTabSz="914377" eaLnBrk="1" hangingPunct="1">
              <a:buClr>
                <a:srgbClr val="FFFF00"/>
              </a:buClr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COVID+ patients with ST-Elevation were more likely to present with cardiogenic shock (but not cardiac arrest) with lower LVEF, more atypical symptoms and slightly higher in-hospital presentation</a:t>
            </a:r>
          </a:p>
          <a:p>
            <a:pPr marL="214308" indent="-214308" defTabSz="914377" eaLnBrk="1" hangingPunct="1">
              <a:buClr>
                <a:srgbClr val="FFFF00"/>
              </a:buClr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COVID+ patients with ST-Elevation were more likely to not receive angiography (21%) and to receive medical therapy but still 71% received PPCI and </a:t>
            </a:r>
            <a:r>
              <a:rPr lang="en-US" sz="2400" kern="0" dirty="0" err="1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lytics</a:t>
            </a: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 were uncommon.</a:t>
            </a:r>
          </a:p>
          <a:p>
            <a:pPr marL="214308" indent="-214308" defTabSz="914377" eaLnBrk="1" hangingPunct="1">
              <a:buClr>
                <a:srgbClr val="FFFF00"/>
              </a:buClr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No differences in culprit vessel and similar door to balloon times</a:t>
            </a:r>
          </a:p>
          <a:p>
            <a:pPr marL="214308" indent="-214308" defTabSz="914377" eaLnBrk="1" hangingPunct="1">
              <a:buClr>
                <a:srgbClr val="FFFF00"/>
              </a:buClr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ヒラギノ角ゴ Pro W3"/>
                <a:cs typeface="Arial" charset="0"/>
              </a:rPr>
              <a:t>COVID+ patients with ST-Elevation had higher in-hospital mortality and in-hospital stroke with longer length of stay</a:t>
            </a: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3D05236-4B1A-4A1E-95C6-ECF57BDB653F}"/>
              </a:ext>
            </a:extLst>
          </p:cNvPr>
          <p:cNvSpPr txBox="1"/>
          <p:nvPr/>
        </p:nvSpPr>
        <p:spPr>
          <a:xfrm>
            <a:off x="3600674" y="-23538"/>
            <a:ext cx="4072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 Complications?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CE01EC-3AB0-4EB9-82D4-A43545126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01" y="510667"/>
            <a:ext cx="3848100" cy="21621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72B0D4-B137-492B-B86D-22DB41DE9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581288"/>
            <a:ext cx="4638524" cy="2157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F8677E-609C-4B66-A5EC-3C0C3BB07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07" y="3688504"/>
            <a:ext cx="3848100" cy="2219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362FCB-776C-4322-A10A-69415D633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061" y="4003319"/>
            <a:ext cx="3857625" cy="17811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298EE9-1B85-4178-95B4-A01474014AAF}"/>
              </a:ext>
            </a:extLst>
          </p:cNvPr>
          <p:cNvSpPr txBox="1"/>
          <p:nvPr/>
        </p:nvSpPr>
        <p:spPr>
          <a:xfrm>
            <a:off x="9506088" y="5846535"/>
            <a:ext cx="258733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900" dirty="0">
                <a:solidFill>
                  <a:srgbClr val="303030"/>
                </a:solidFill>
                <a:latin typeface="arial" panose="020B0604020202020204" pitchFamily="34" charset="0"/>
                <a:cs typeface="Arial" charset="0"/>
              </a:rPr>
              <a:t>Shaw KE, Cavalcante JL, Han BK, </a:t>
            </a:r>
            <a:r>
              <a:rPr lang="en-US" sz="900" dirty="0" err="1">
                <a:solidFill>
                  <a:srgbClr val="303030"/>
                </a:solidFill>
                <a:latin typeface="arial" panose="020B0604020202020204" pitchFamily="34" charset="0"/>
                <a:cs typeface="Arial" charset="0"/>
              </a:rPr>
              <a:t>Gössl</a:t>
            </a:r>
            <a:r>
              <a:rPr lang="en-US" sz="900" dirty="0">
                <a:solidFill>
                  <a:srgbClr val="303030"/>
                </a:solidFill>
                <a:latin typeface="arial" panose="020B0604020202020204" pitchFamily="34" charset="0"/>
                <a:cs typeface="Arial" charset="0"/>
              </a:rPr>
              <a:t> M. Possible Association Between COVID-19 Vaccine and Myocarditis: Clinical and CMR Findings [published online ahead of print, 2021 Jun 16]. </a:t>
            </a:r>
            <a:r>
              <a:rPr lang="en-US" sz="900" i="1" dirty="0">
                <a:solidFill>
                  <a:srgbClr val="303030"/>
                </a:solidFill>
                <a:latin typeface="arial" panose="020B0604020202020204" pitchFamily="34" charset="0"/>
                <a:cs typeface="Arial" charset="0"/>
              </a:rPr>
              <a:t>JACC Cardiovasc Imaging</a:t>
            </a:r>
            <a:r>
              <a:rPr lang="en-US" sz="900" dirty="0">
                <a:solidFill>
                  <a:srgbClr val="303030"/>
                </a:solidFill>
                <a:latin typeface="arial" panose="020B0604020202020204" pitchFamily="34" charset="0"/>
                <a:cs typeface="Arial" charset="0"/>
              </a:rPr>
              <a:t>. 2021;S1936-878X(21)00485-X. doi:10.1016/j.jcmg.2021.06.002</a:t>
            </a:r>
            <a:endParaRPr lang="en-US" sz="900" dirty="0">
              <a:solidFill>
                <a:prstClr val="black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91D8B2-BFFF-46E8-8DAC-E975CA20D195}"/>
              </a:ext>
            </a:extLst>
          </p:cNvPr>
          <p:cNvSpPr txBox="1"/>
          <p:nvPr/>
        </p:nvSpPr>
        <p:spPr>
          <a:xfrm>
            <a:off x="300753" y="2672842"/>
            <a:ext cx="44606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Cardiac Magnetic Resonance Imaging Demonstrating Acute Myocarditis in a 24-Year-Old Man</a:t>
            </a:r>
          </a:p>
          <a:p>
            <a:pPr defTabSz="914377"/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A 24-year-old man with no previous cardiac history developed chest pain 4 days following his second dose of the Pfizer coronavirus disease 2019 (COVID-19) vaccine. He had never had a prior COVID-19 infection. He presented to the emergency department where his COVID-19 antigen testing was negative, and his troponin I was elevated to 4.963 ng/mL (normal &lt;0.034 ng/mL). An ischemic evaluation was negative. CMR demonstrated normal systolic function (left ventricular ejection fraction = 56%) with no regional wall motion abnormalities, pericardial effusion, thickening, or enhancement. On T</a:t>
            </a:r>
            <a:r>
              <a:rPr lang="en-US" sz="6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2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(A and B)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there was regional epicardial edema (median 69 ms-77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 &lt;55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and nonischemic myocardial injury on native T</a:t>
            </a:r>
            <a:r>
              <a:rPr lang="en-US" sz="6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1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C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(1,111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 950 ms-1,050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localized to the basal inferolateral segment. This was confirmed as marked epicardial fibrosis on late gadolinium enhancement imaging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(D and E)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and regional interstitial expansion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(F)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seen on extracellular volume fraction mapping (52%, normal &lt;28%) in the basal inferolateral segment. All of these findings support acute myocarditis according to the 2018 updated Lake Louise criteria.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0916C0-F103-4970-85F2-AFC12FB3BEDF}"/>
              </a:ext>
            </a:extLst>
          </p:cNvPr>
          <p:cNvSpPr txBox="1"/>
          <p:nvPr/>
        </p:nvSpPr>
        <p:spPr>
          <a:xfrm>
            <a:off x="5665731" y="2738481"/>
            <a:ext cx="6097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Cardiac Magnetic Resonance Imaging Demonstrating Acute Myocarditis in a 31-Year-Old Woman</a:t>
            </a:r>
          </a:p>
          <a:p>
            <a:pPr defTabSz="914377"/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A 31-year-old woman with no previous cardiac history developed chest pressure 25 days after her first dose of the </a:t>
            </a:r>
            <a:r>
              <a:rPr lang="en-US" sz="8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Moderna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 COVID-19 vaccine. She had a laboratory confirmed COVID-19 infection 7 months before. She presented to the emergency department where her COVID-19 antigen testing was negative, and her troponin I was elevated to 7.961 ng/mL (normal &lt;0.034 ng/mL). An ischemic evaluation was negative. CMR demonstrated normal systolic function (LVEF = 57%) with no regional wall motion abnormalities, pericardial effusion, thickening, or enhancement. On T</a:t>
            </a:r>
            <a:r>
              <a:rPr lang="en-US" sz="8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2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8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(A to C)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there were skip areas of epicardial edema involving the basal inferior, basal, mid, and apical lateral segments (59 ms-66 </a:t>
            </a:r>
            <a:r>
              <a:rPr lang="en-US" sz="8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 &lt;55 </a:t>
            </a:r>
            <a:r>
              <a:rPr lang="en-US" sz="8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and nonischemic myocardial injury on native T</a:t>
            </a:r>
            <a:r>
              <a:rPr lang="en-US" sz="8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1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8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(D)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(1,117 ms-1,137 </a:t>
            </a:r>
            <a:r>
              <a:rPr lang="en-US" sz="8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 950 ms-1,050 </a:t>
            </a:r>
            <a:r>
              <a:rPr lang="en-US" sz="8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). These areas matched those where epicardial fibrosis was observed on late gadolinium enhancement imaging </a:t>
            </a:r>
            <a:r>
              <a:rPr lang="en-US" sz="8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(E to G)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and interstitial expansion by extracellular volume fraction mapping </a:t>
            </a:r>
            <a:r>
              <a:rPr lang="en-US" sz="8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(H)</a:t>
            </a:r>
            <a:r>
              <a:rPr lang="en-US" sz="8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(40%-44%, normal &lt;28%). All of these findings support acute myocarditis according to the 2018 updated Lake Louise criteria.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B98EE1-C5E1-4E15-B324-946C58F08A69}"/>
              </a:ext>
            </a:extLst>
          </p:cNvPr>
          <p:cNvSpPr txBox="1"/>
          <p:nvPr/>
        </p:nvSpPr>
        <p:spPr>
          <a:xfrm>
            <a:off x="2050163" y="5861663"/>
            <a:ext cx="609738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Cardiac Magnetic Resonance Imaging Demonstrating Acute Myocarditis in a 16-Year-Old Man</a:t>
            </a:r>
          </a:p>
          <a:p>
            <a:pPr defTabSz="914377"/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A 16-year-old man with no previous cardiac history developed chest pain 4 d following his first dose of the Pfizer COVID-19 vaccine. He had a laboratory-confirmed COVID-19 infection 5 </a:t>
            </a:r>
            <a:r>
              <a:rPr lang="en-US" sz="7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mo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 before. He presented to the emergency department where his COVID-19 antigen testing was negative, and his troponin I was elevated to 4.35 ng/mL (normal &lt;0.034 ng/mL). CMR demonstrated normal systolic function (left ventricular ejection fraction = 64%) with no regional wall motion abnormalities, pericardial effusion, thickening, or enhancement. On T</a:t>
            </a:r>
            <a:r>
              <a:rPr lang="en-US" sz="7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2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7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(A)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there were skip areas of epicardial edema involving the basal and mid inferior, inferolateral, and anterolateral segments (56 ms-74 </a:t>
            </a:r>
            <a:r>
              <a:rPr lang="en-US" sz="7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 &lt;55 </a:t>
            </a:r>
            <a:r>
              <a:rPr lang="en-US" sz="7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and nonischemic myocardial injury on native T</a:t>
            </a:r>
            <a:r>
              <a:rPr lang="en-US" sz="7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1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7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(B)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(1,122 ms-1,128 </a:t>
            </a:r>
            <a:r>
              <a:rPr lang="en-US" sz="7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 950 ms-1,050 </a:t>
            </a:r>
            <a:r>
              <a:rPr lang="en-US" sz="7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). These areas matched those where epicardial fibrosis was observed on late gadolinium enhancement imaging </a:t>
            </a:r>
            <a:r>
              <a:rPr lang="en-US" sz="7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(C to E)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and interstitial expansion by extracellular volume fraction mapping </a:t>
            </a:r>
            <a:r>
              <a:rPr lang="en-US" sz="7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(F)</a:t>
            </a:r>
            <a:r>
              <a:rPr lang="en-US" sz="7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(38%-42%, normal &lt;28%). All of these findings support acute myocarditis according to the 2018 updated Lake Louise criteria.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C8AF05-4E88-4C52-B87A-65E8B9A3ABB7}"/>
              </a:ext>
            </a:extLst>
          </p:cNvPr>
          <p:cNvSpPr txBox="1"/>
          <p:nvPr/>
        </p:nvSpPr>
        <p:spPr>
          <a:xfrm>
            <a:off x="9601686" y="3999878"/>
            <a:ext cx="239614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Cardiac Magnetic Resonance Imaging Demonstrating Acute Myocarditis In A 17-Year-Old Woman</a:t>
            </a:r>
          </a:p>
          <a:p>
            <a:pPr defTabSz="914377"/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A 17-year-old women with no previous cardiac history developed chest pain 2 d following her second dose of the Pfizer COVID-19 vaccine. She did not have a known prior COVID-19 infection. She presented to the emergency department where her COVID-19 antigen testing was negative, and her troponin I was elevated to 5.41 ng/mL (normal &lt;0.034 ng/mL). Her electrocardiogram demonstrated subtle ST-segment elevation of the anterior limb leads. CMR demonstrated mildly decreased systolic function (left ventricular ejection fraction = 54%) with extensive skip areas of epicardial and 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midwall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 edema on T</a:t>
            </a:r>
            <a:r>
              <a:rPr lang="en-US" sz="6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2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 involving the inferolateral and anterolateral segments (58 ms-68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 &lt;55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(A to C)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. There was corresponding nonischemic myocardial injury on T</a:t>
            </a:r>
            <a:r>
              <a:rPr lang="en-US" sz="600" baseline="-250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1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mapping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(D)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(1,172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, normal 950 ms-1,050 </a:t>
            </a:r>
            <a:r>
              <a:rPr lang="en-US" sz="600" dirty="0" err="1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ms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) as well as on late gadolinium enhancement imaging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(E to G)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in a noncoronary distribution pattern, along interstitial expansion by extracellular volume fraction mapping </a:t>
            </a:r>
            <a:r>
              <a:rPr lang="en-US" sz="600" b="1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(H)</a:t>
            </a:r>
            <a:r>
              <a:rPr lang="en-US" sz="600" dirty="0">
                <a:solidFill>
                  <a:srgbClr val="666666"/>
                </a:solidFill>
                <a:latin typeface="Times New Roman" panose="02020603050405020304" pitchFamily="18" charset="0"/>
                <a:cs typeface="Arial" charset="0"/>
              </a:rPr>
              <a:t> (41%, normal &lt;28%). All of these findings support acute myocarditis according to the 2018 updated Lake Louise criteria.</a:t>
            </a:r>
          </a:p>
        </p:txBody>
      </p:sp>
    </p:spTree>
    <p:extLst>
      <p:ext uri="{BB962C8B-B14F-4D97-AF65-F5344CB8AC3E}">
        <p14:creationId xmlns:p14="http://schemas.microsoft.com/office/powerpoint/2010/main" val="190386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C6B5-C168-44F4-A639-0966E5C7A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2" y="1131890"/>
            <a:ext cx="4518025" cy="993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did SCAI respond to this crisis?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0AD3D-21C1-459C-851F-21E78CC1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2227264"/>
            <a:ext cx="982663" cy="350837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503812" name="Picture 3">
            <a:extLst>
              <a:ext uri="{FF2B5EF4-FFF2-40B4-BE49-F238E27FC236}">
                <a16:creationId xmlns:a16="http://schemas.microsoft.com/office/drawing/2014/main" id="{80A43289-F587-4CBB-9903-4E90A2E27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2185989"/>
            <a:ext cx="4921251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17D4DD-54CF-46E4-BB56-035CA8DCE8A2}"/>
              </a:ext>
            </a:extLst>
          </p:cNvPr>
          <p:cNvSpPr/>
          <p:nvPr/>
        </p:nvSpPr>
        <p:spPr>
          <a:xfrm>
            <a:off x="6816725" y="857251"/>
            <a:ext cx="3625851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SCAI consumer survey N=1068 People over the age of 60 are more afraid of contracting COVID-19 (52%) than they are of experiencing MI (23%)</a:t>
            </a:r>
          </a:p>
          <a:p>
            <a:pPr defTabSz="685783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  <a:p>
            <a:pPr defTabSz="685783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More than half (57%) say that fear of contracting COVID could keep them from going to  hospital, even for MI </a:t>
            </a:r>
            <a:r>
              <a:rPr lang="en-US" b="1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Sx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defTabSz="685783"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defTabSz="685783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Seconds Count Media Initiative</a:t>
            </a:r>
          </a:p>
          <a:p>
            <a:pPr defTabSz="685783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 Educate Patients </a:t>
            </a:r>
            <a:r>
              <a:rPr lang="en-US" b="1" i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and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Referring Doctors that it is SAFE to come to the hospital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32E408-731A-4BAE-B92F-D0177D12F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The Virus is changing…</a:t>
            </a:r>
          </a:p>
          <a:p>
            <a:r>
              <a:rPr lang="en-US" sz="4000" b="1" dirty="0"/>
              <a:t>The Disease effects  are changing…</a:t>
            </a:r>
          </a:p>
          <a:p>
            <a:r>
              <a:rPr lang="en-US" sz="4000" b="1" dirty="0"/>
              <a:t>The Hosts are changing…</a:t>
            </a:r>
          </a:p>
          <a:p>
            <a:r>
              <a:rPr lang="en-US" sz="4000" b="1" dirty="0"/>
              <a:t>The Treatments are changing…</a:t>
            </a:r>
          </a:p>
          <a:p>
            <a:r>
              <a:rPr lang="en-US" sz="4000" b="1" dirty="0"/>
              <a:t>The Strategies are changing…</a:t>
            </a:r>
          </a:p>
          <a:p>
            <a:r>
              <a:rPr lang="en-US" sz="4000" b="1" dirty="0"/>
              <a:t>The Policies are changing…</a:t>
            </a:r>
          </a:p>
          <a:p>
            <a:r>
              <a:rPr lang="en-US" sz="4000" b="1" dirty="0"/>
              <a:t>The Politics are changing…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653F6-B94D-43DD-8EDB-8106FE339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GAPS Everywhere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802A-B22F-49BF-A2C4-741F2313D2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3DA0B6F-1F05-4786-9807-C1582FBE8CB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79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A93D8C-8C1E-409D-9345-0A901CD2B6DD}"/>
              </a:ext>
            </a:extLst>
          </p:cNvPr>
          <p:cNvSpPr/>
          <p:nvPr/>
        </p:nvSpPr>
        <p:spPr>
          <a:xfrm>
            <a:off x="2527301" y="5030788"/>
            <a:ext cx="814388" cy="122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83">
              <a:defRPr/>
            </a:pPr>
            <a:endParaRPr lang="en-US" sz="1351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DD8134-10B3-47C0-A8A6-271FE4DC8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2443165"/>
            <a:ext cx="4032251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728ADC-6393-4E50-A8DA-232F5BC7D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49" y="1066802"/>
            <a:ext cx="4032251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0344F3-242C-445F-B3C3-EC4973E34B19}"/>
              </a:ext>
            </a:extLst>
          </p:cNvPr>
          <p:cNvSpPr/>
          <p:nvPr/>
        </p:nvSpPr>
        <p:spPr>
          <a:xfrm>
            <a:off x="6419851" y="1066800"/>
            <a:ext cx="3255963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500" b="1" dirty="0">
                <a:solidFill>
                  <a:srgbClr val="002673"/>
                </a:solidFill>
                <a:latin typeface="Open Sans Light" panose="020B0306030504020204"/>
                <a:ea typeface="ＭＳ Ｐゴシック" panose="020B0600070205080204" pitchFamily="34" charset="-128"/>
                <a:cs typeface="Arial" charset="0"/>
              </a:rPr>
              <a:t>You’ve got to be very careful if you don’t know where you are going, because you might not get there.</a:t>
            </a:r>
          </a:p>
          <a:p>
            <a:pPr defTabSz="685783">
              <a:defRPr/>
            </a:pPr>
            <a:r>
              <a:rPr lang="en-US" sz="1500" b="1" dirty="0">
                <a:solidFill>
                  <a:srgbClr val="002673"/>
                </a:solidFill>
                <a:latin typeface="Open Sans Light" panose="020B0306030504020204"/>
                <a:ea typeface="ＭＳ Ｐゴシック" panose="020B0600070205080204" pitchFamily="34" charset="-128"/>
                <a:cs typeface="Arial" charset="0"/>
              </a:rPr>
              <a:t>-Yogi Berra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8CB180-E7D9-4004-A38D-9ED11CA01C74}"/>
              </a:ext>
            </a:extLst>
          </p:cNvPr>
          <p:cNvCxnSpPr/>
          <p:nvPr/>
        </p:nvCxnSpPr>
        <p:spPr>
          <a:xfrm flipV="1">
            <a:off x="2176465" y="1139826"/>
            <a:ext cx="3832225" cy="43021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998AD2-91D2-4B40-AF06-35ADC0F5C3B8}"/>
              </a:ext>
            </a:extLst>
          </p:cNvPr>
          <p:cNvCxnSpPr/>
          <p:nvPr/>
        </p:nvCxnSpPr>
        <p:spPr>
          <a:xfrm>
            <a:off x="2170114" y="1125539"/>
            <a:ext cx="3925887" cy="45307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D5A6CF-8EB9-4735-BE52-26A769B4C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9AB26-CE78-413B-ABC4-5DA499EF04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76B4D-10EE-4D77-A33E-5A97AE1280E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3DA0B6F-1F05-4786-9807-C1582FBE8CB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221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1103FFD4-7A0F-4CF6-B8F5-7B934A1F3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0051"/>
            <a:ext cx="68580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510C5C-DD2D-43DA-A2AD-3ACDD836A4A1}"/>
              </a:ext>
            </a:extLst>
          </p:cNvPr>
          <p:cNvSpPr txBox="1"/>
          <p:nvPr/>
        </p:nvSpPr>
        <p:spPr>
          <a:xfrm>
            <a:off x="6999288" y="5684839"/>
            <a:ext cx="2525712" cy="4157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Clerkin</a:t>
            </a:r>
            <a:r>
              <a:rPr kumimoji="0" lang="en-US" sz="105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et al., 2020 Circulation (in press)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852E77-582B-4EEC-8B5F-7FF6C21198C8}"/>
              </a:ext>
            </a:extLst>
          </p:cNvPr>
          <p:cNvSpPr txBox="1"/>
          <p:nvPr/>
        </p:nvSpPr>
        <p:spPr>
          <a:xfrm>
            <a:off x="3290889" y="936626"/>
            <a:ext cx="5695951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Regulation of Viral Entry in Respiratory Epithelial Cells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C43217-F509-467A-8ADC-26F2333632B3}"/>
              </a:ext>
            </a:extLst>
          </p:cNvPr>
          <p:cNvSpPr txBox="1"/>
          <p:nvPr/>
        </p:nvSpPr>
        <p:spPr>
          <a:xfrm>
            <a:off x="5673726" y="5208588"/>
            <a:ext cx="3203575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Highly expressed in heart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839271-9B42-40AD-B533-6CF87AD2437D}"/>
              </a:ext>
            </a:extLst>
          </p:cNvPr>
          <p:cNvSpPr txBox="1"/>
          <p:nvPr/>
        </p:nvSpPr>
        <p:spPr>
          <a:xfrm>
            <a:off x="4460875" y="5208589"/>
            <a:ext cx="11318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 expressed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 heart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6D91D7-EB95-46F6-9C86-9AC89D07CCB5}"/>
              </a:ext>
            </a:extLst>
          </p:cNvPr>
          <p:cNvSpPr txBox="1"/>
          <p:nvPr/>
        </p:nvSpPr>
        <p:spPr>
          <a:xfrm>
            <a:off x="7767639" y="2814639"/>
            <a:ext cx="2376487" cy="3002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S1,S2; RBD</a:t>
            </a:r>
          </a:p>
        </p:txBody>
      </p:sp>
    </p:spTree>
    <p:extLst>
      <p:ext uri="{BB962C8B-B14F-4D97-AF65-F5344CB8AC3E}">
        <p14:creationId xmlns:p14="http://schemas.microsoft.com/office/powerpoint/2010/main" val="1853829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Title 2">
            <a:extLst>
              <a:ext uri="{FF2B5EF4-FFF2-40B4-BE49-F238E27FC236}">
                <a16:creationId xmlns:a16="http://schemas.microsoft.com/office/drawing/2014/main" id="{73078DDF-9288-4A1E-A27E-21ABD137C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342047"/>
            <a:ext cx="6858000" cy="427037"/>
          </a:xfrm>
        </p:spPr>
        <p:txBody>
          <a:bodyPr/>
          <a:lstStyle/>
          <a:p>
            <a:r>
              <a:rPr lang="en-US" altLang="en-US" sz="3200" dirty="0"/>
              <a:t>Cardiac Involvement in COVID19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33677-F643-4146-AB0B-CF1687AB2C27}"/>
              </a:ext>
            </a:extLst>
          </p:cNvPr>
          <p:cNvSpPr txBox="1"/>
          <p:nvPr/>
        </p:nvSpPr>
        <p:spPr>
          <a:xfrm>
            <a:off x="8062545" y="6284425"/>
            <a:ext cx="3619500" cy="2540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Atri</a:t>
            </a:r>
            <a:r>
              <a:rPr kumimoji="0" lang="en-US" sz="105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 D et al.  JACC. </a:t>
            </a:r>
            <a:r>
              <a:rPr kumimoji="0" lang="en-US" sz="10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d</a:t>
            </a:r>
            <a:r>
              <a:rPr kumimoji="0" lang="en-US" sz="1051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oi:https</a:t>
            </a:r>
            <a:r>
              <a:rPr kumimoji="0" lang="en-US" sz="10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://doi.org/10.1016/j.jacbts.2020.04.002</a:t>
            </a:r>
            <a:r>
              <a:rPr kumimoji="0" lang="en-US" sz="105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 panose="020B0600070205080204" pitchFamily="34" charset="-128"/>
                <a:cs typeface="Arial" charset="0"/>
              </a:rPr>
              <a:t> </a:t>
            </a:r>
          </a:p>
        </p:txBody>
      </p:sp>
      <p:pic>
        <p:nvPicPr>
          <p:cNvPr id="453636" name="Picture 5">
            <a:extLst>
              <a:ext uri="{FF2B5EF4-FFF2-40B4-BE49-F238E27FC236}">
                <a16:creationId xmlns:a16="http://schemas.microsoft.com/office/drawing/2014/main" id="{0492C39E-CB46-4206-AD1F-A0AF50A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5946" r="7129" b="5779"/>
          <a:stretch>
            <a:fillRect/>
          </a:stretch>
        </p:blipFill>
        <p:spPr bwMode="auto">
          <a:xfrm>
            <a:off x="335893" y="828056"/>
            <a:ext cx="11747772" cy="545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910B6D-9BEC-4B4B-ACAB-3467437E6E33}"/>
              </a:ext>
            </a:extLst>
          </p:cNvPr>
          <p:cNvSpPr txBox="1"/>
          <p:nvPr/>
        </p:nvSpPr>
        <p:spPr>
          <a:xfrm>
            <a:off x="4000500" y="5848713"/>
            <a:ext cx="1396536" cy="3002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1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 charset="0"/>
              </a:rPr>
              <a:t>(50% MINOCA)</a:t>
            </a:r>
          </a:p>
        </p:txBody>
      </p:sp>
    </p:spTree>
    <p:extLst>
      <p:ext uri="{BB962C8B-B14F-4D97-AF65-F5344CB8AC3E}">
        <p14:creationId xmlns:p14="http://schemas.microsoft.com/office/powerpoint/2010/main" val="765851891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412EFD-5EE0-4FD7-BEF0-37C6897582C6}"/>
              </a:ext>
            </a:extLst>
          </p:cNvPr>
          <p:cNvSpPr/>
          <p:nvPr/>
        </p:nvSpPr>
        <p:spPr>
          <a:xfrm>
            <a:off x="4229100" y="871538"/>
            <a:ext cx="37338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 charset="0"/>
              </a:rPr>
              <a:t>Clinical Outcomes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Arial" charset="0"/>
            </a:endParaRPr>
          </a:p>
        </p:txBody>
      </p:sp>
      <p:pic>
        <p:nvPicPr>
          <p:cNvPr id="484355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AFDD15CF-1D82-4B87-B88E-D86A0A92F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9" y="1393825"/>
            <a:ext cx="8229600" cy="459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63831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5">
            <a:extLst>
              <a:ext uri="{FF2B5EF4-FFF2-40B4-BE49-F238E27FC236}">
                <a16:creationId xmlns:a16="http://schemas.microsoft.com/office/drawing/2014/main" id="{6FAF83A0-2518-43C8-94A1-EA63E59F9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7" y="863601"/>
            <a:ext cx="9166225" cy="513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76FA36-58DB-4149-82AB-26127CE4D823}"/>
              </a:ext>
            </a:extLst>
          </p:cNvPr>
          <p:cNvSpPr txBox="1"/>
          <p:nvPr/>
        </p:nvSpPr>
        <p:spPr>
          <a:xfrm>
            <a:off x="3570288" y="939802"/>
            <a:ext cx="5059363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2100" dirty="0">
                <a:solidFill>
                  <a:srgbClr val="FFFFFF"/>
                </a:solidFill>
                <a:latin typeface="Arial"/>
                <a:ea typeface="ＭＳ Ｐゴシック" panose="020B0600070205080204" pitchFamily="34" charset="-128"/>
                <a:cs typeface="Arial" charset="0"/>
              </a:rPr>
              <a:t>Structure of Coronavirus: SARS CoV-2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28BA68-5799-447B-A958-7C1405659918}"/>
              </a:ext>
            </a:extLst>
          </p:cNvPr>
          <p:cNvSpPr txBox="1"/>
          <p:nvPr/>
        </p:nvSpPr>
        <p:spPr>
          <a:xfrm flipH="1">
            <a:off x="8805863" y="2046288"/>
            <a:ext cx="1574800" cy="3002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351" dirty="0">
                <a:solidFill>
                  <a:srgbClr val="FFFFFF"/>
                </a:solidFill>
                <a:latin typeface="Arial"/>
                <a:ea typeface="ＭＳ Ｐゴシック" panose="020B0600070205080204" pitchFamily="34" charset="-128"/>
                <a:cs typeface="Arial" charset="0"/>
              </a:rPr>
              <a:t>(RBD &gt;specificity)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B32D3-B82D-4F3C-89DC-CAC1A6798F6E}"/>
              </a:ext>
            </a:extLst>
          </p:cNvPr>
          <p:cNvSpPr txBox="1"/>
          <p:nvPr/>
        </p:nvSpPr>
        <p:spPr>
          <a:xfrm flipH="1">
            <a:off x="9463088" y="3683000"/>
            <a:ext cx="1189037" cy="3002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defRPr/>
            </a:pPr>
            <a:r>
              <a:rPr lang="en-US" sz="1351" dirty="0">
                <a:solidFill>
                  <a:srgbClr val="FFFFFF"/>
                </a:solidFill>
                <a:latin typeface="Arial"/>
                <a:ea typeface="ＭＳ Ｐゴシック" panose="020B0600070205080204" pitchFamily="34" charset="-128"/>
                <a:cs typeface="Arial" charset="0"/>
              </a:rPr>
              <a:t>(&gt;sensitive)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Default Design">
  <a:themeElements>
    <a:clrScheme name="">
      <a:dk1>
        <a:srgbClr val="808080"/>
      </a:dk1>
      <a:lt1>
        <a:srgbClr val="FFFFFF"/>
      </a:lt1>
      <a:dk2>
        <a:srgbClr val="000099"/>
      </a:dk2>
      <a:lt2>
        <a:srgbClr val="FFFF00"/>
      </a:lt2>
      <a:accent1>
        <a:srgbClr val="00CC99"/>
      </a:accent1>
      <a:accent2>
        <a:srgbClr val="FFFFFF"/>
      </a:accent2>
      <a:accent3>
        <a:srgbClr val="AAAACA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Theme">
  <a:themeElements>
    <a:clrScheme name="Custom 3">
      <a:dk1>
        <a:srgbClr val="747993"/>
      </a:dk1>
      <a:lt1>
        <a:srgbClr val="FFFFFF"/>
      </a:lt1>
      <a:dk2>
        <a:srgbClr val="111340"/>
      </a:dk2>
      <a:lt2>
        <a:srgbClr val="FFFFFF"/>
      </a:lt2>
      <a:accent1>
        <a:srgbClr val="54B7E8"/>
      </a:accent1>
      <a:accent2>
        <a:srgbClr val="2C5976"/>
      </a:accent2>
      <a:accent3>
        <a:srgbClr val="FFD13F"/>
      </a:accent3>
      <a:accent4>
        <a:srgbClr val="FF9900"/>
      </a:accent4>
      <a:accent5>
        <a:srgbClr val="003399"/>
      </a:accent5>
      <a:accent6>
        <a:srgbClr val="DCDFE2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RF_2006_background">
  <a:themeElements>
    <a:clrScheme name="Custom 9">
      <a:dk1>
        <a:srgbClr val="000000"/>
      </a:dk1>
      <a:lt1>
        <a:srgbClr val="FFFFFF"/>
      </a:lt1>
      <a:dk2>
        <a:srgbClr val="050B36"/>
      </a:dk2>
      <a:lt2>
        <a:srgbClr val="050B36"/>
      </a:lt2>
      <a:accent1>
        <a:srgbClr val="210032"/>
      </a:accent1>
      <a:accent2>
        <a:srgbClr val="00D1DE"/>
      </a:accent2>
      <a:accent3>
        <a:srgbClr val="F3BD00"/>
      </a:accent3>
      <a:accent4>
        <a:srgbClr val="00415D"/>
      </a:accent4>
      <a:accent5>
        <a:srgbClr val="FFADAA"/>
      </a:accent5>
      <a:accent6>
        <a:srgbClr val="2D2DE7"/>
      </a:accent6>
      <a:hlink>
        <a:srgbClr val="FFCC00"/>
      </a:hlink>
      <a:folHlink>
        <a:srgbClr val="969696"/>
      </a:folHlink>
    </a:clrScheme>
    <a:fontScheme name="CRF_2006_backgro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ヒラギノ角ゴ Pro W3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ヒラギノ角ゴ Pro W3" pitchFamily="-111" charset="-128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i="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CRF_2006_backgroun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F_2006_backgroun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8">
        <a:dk1>
          <a:srgbClr val="000000"/>
        </a:dk1>
        <a:lt1>
          <a:srgbClr val="FFFFFF"/>
        </a:lt1>
        <a:dk2>
          <a:srgbClr val="002E4B"/>
        </a:dk2>
        <a:lt2>
          <a:srgbClr val="FDE25E"/>
        </a:lt2>
        <a:accent1>
          <a:srgbClr val="FF3300"/>
        </a:accent1>
        <a:accent2>
          <a:srgbClr val="3333FF"/>
        </a:accent2>
        <a:accent3>
          <a:srgbClr val="AAADB1"/>
        </a:accent3>
        <a:accent4>
          <a:srgbClr val="DADADA"/>
        </a:accent4>
        <a:accent5>
          <a:srgbClr val="FFADAA"/>
        </a:accent5>
        <a:accent6>
          <a:srgbClr val="2D2DE7"/>
        </a:accent6>
        <a:hlink>
          <a:srgbClr val="FFCC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uppFig6.pptx" id="{F2EC42F0-3B94-4632-8D93-0BD937341615}" vid="{772B4D23-1088-4B1B-863E-8BCDAB24AF01}"/>
    </a:ext>
  </a:extLst>
</a:theme>
</file>

<file path=ppt/theme/theme8.xml><?xml version="1.0" encoding="utf-8"?>
<a:theme xmlns:a="http://schemas.openxmlformats.org/drawingml/2006/main" name="18_Default Design">
  <a:themeElements>
    <a:clrScheme name="5_Default Design 8">
      <a:dk1>
        <a:srgbClr val="000000"/>
      </a:dk1>
      <a:lt1>
        <a:srgbClr val="FFFFFF"/>
      </a:lt1>
      <a:dk2>
        <a:srgbClr val="000099"/>
      </a:dk2>
      <a:lt2>
        <a:srgbClr val="FFFF00"/>
      </a:lt2>
      <a:accent1>
        <a:srgbClr val="00CC99"/>
      </a:accent1>
      <a:accent2>
        <a:srgbClr val="FFFFFF"/>
      </a:accent2>
      <a:accent3>
        <a:srgbClr val="AAAACA"/>
      </a:accent3>
      <a:accent4>
        <a:srgbClr val="DADADA"/>
      </a:accent4>
      <a:accent5>
        <a:srgbClr val="AAE2CA"/>
      </a:accent5>
      <a:accent6>
        <a:srgbClr val="E7E7E7"/>
      </a:accent6>
      <a:hlink>
        <a:srgbClr val="CCCCFF"/>
      </a:hlink>
      <a:folHlink>
        <a:srgbClr val="B2B2B2"/>
      </a:folHlink>
    </a:clrScheme>
    <a:fontScheme name="5_Default Design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0000"/>
        </a:dk1>
        <a:lt1>
          <a:srgbClr val="FFFFFF"/>
        </a:lt1>
        <a:dk2>
          <a:srgbClr val="000099"/>
        </a:dk2>
        <a:lt2>
          <a:srgbClr val="FFFF00"/>
        </a:lt2>
        <a:accent1>
          <a:srgbClr val="00CC99"/>
        </a:accent1>
        <a:accent2>
          <a:srgbClr val="FFFFFF"/>
        </a:accent2>
        <a:accent3>
          <a:srgbClr val="AAAACA"/>
        </a:accent3>
        <a:accent4>
          <a:srgbClr val="DADADA"/>
        </a:accent4>
        <a:accent5>
          <a:srgbClr val="AAE2CA"/>
        </a:accent5>
        <a:accent6>
          <a:srgbClr val="E7E7E7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1419</Words>
  <Application>Microsoft Office PowerPoint</Application>
  <PresentationFormat>Widescreen</PresentationFormat>
  <Paragraphs>111</Paragraphs>
  <Slides>15</Slides>
  <Notes>5</Notes>
  <HiddenSlides>4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34" baseType="lpstr">
      <vt:lpstr>Arial</vt:lpstr>
      <vt:lpstr>Arial</vt:lpstr>
      <vt:lpstr>Arial Narrow</vt:lpstr>
      <vt:lpstr>Calibri</vt:lpstr>
      <vt:lpstr>Calibri Light</vt:lpstr>
      <vt:lpstr>Lucida Sans Unicode</vt:lpstr>
      <vt:lpstr>Nunito Sans</vt:lpstr>
      <vt:lpstr>Nunito Sans ExtraLight</vt:lpstr>
      <vt:lpstr>Open Sans Light</vt:lpstr>
      <vt:lpstr>Times New Roman</vt:lpstr>
      <vt:lpstr>Wingdings 2</vt:lpstr>
      <vt:lpstr>Office Theme</vt:lpstr>
      <vt:lpstr>6_Office Theme</vt:lpstr>
      <vt:lpstr>10_Default Design</vt:lpstr>
      <vt:lpstr>10_Office Theme</vt:lpstr>
      <vt:lpstr>9_Office Theme</vt:lpstr>
      <vt:lpstr>1_CRF_2006_background</vt:lpstr>
      <vt:lpstr>template</vt:lpstr>
      <vt:lpstr>18_Default Design</vt:lpstr>
      <vt:lpstr>Cardiovascular Manifestations of COVID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How did SCAI respond to this crisis?</vt:lpstr>
      <vt:lpstr>PowerPoint Presentation</vt:lpstr>
      <vt:lpstr>PowerPoint Presentation</vt:lpstr>
      <vt:lpstr>PowerPoint Presentation</vt:lpstr>
      <vt:lpstr>PowerPoint Presentation</vt:lpstr>
      <vt:lpstr>Cardiac Involvement in COVID19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Hankerson, Gabrielle C (Gabby)</dc:creator>
  <cp:lastModifiedBy>Henry, Timothy D (Tim)</cp:lastModifiedBy>
  <cp:revision>8</cp:revision>
  <dcterms:created xsi:type="dcterms:W3CDTF">2022-01-27T13:49:02Z</dcterms:created>
  <dcterms:modified xsi:type="dcterms:W3CDTF">2022-02-03T12:13:43Z</dcterms:modified>
</cp:coreProperties>
</file>